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062" y="-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3B91-E100-4326-BB44-8266946E02BE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658B-F7A1-4708-B6BE-7E8568978BF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183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CEE7-3C15-4E0D-8407-2918923096DF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AAA1-232D-49A7-91B3-D5865E0CFA6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8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3373-E4C4-4697-96B5-4D35C692AA27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F906-890A-4057-B422-3E9FE144C74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77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6FA4C-4514-4752-964D-378C98251E4B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8C2C-E7FA-4074-AD09-E223123737C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678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C200-037B-4465-9245-8610E54FD469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478F-305E-4942-BF85-B52C09BEF6B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475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7AC97-7186-4948-8DE9-CCCC784C7932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0C0CE-3B93-4CA0-9B5E-91B5FFCC6DE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174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51F0D-5FD1-4596-9BC9-598F97CE8EFA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3104-F0CF-47EE-9838-85664D9E712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319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31B7-1D0D-4CAF-A78D-8BDF0BB68623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D89C-DA3A-47AE-B8BD-1A8B592F741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00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8658-7164-4753-80EE-A5D729807B2E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FF06-8E45-46D9-9041-21BB7A601C9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31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2154-A0BE-4A66-A00E-843001258757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D689-2C7E-4725-B93F-C9C68165531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81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461C-D8F1-4F72-A1EF-7CDB1A3397DE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68AD-65D4-44F5-BC56-B8A9BAF9886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483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3737C-A6C9-44F7-B7C7-1EF01651BCB4}" type="datetimeFigureOut">
              <a:rPr lang="de-DE"/>
              <a:pPr>
                <a:defRPr/>
              </a:pPr>
              <a:t>29.11.2013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06D94C-0C24-4300-B80A-259DD0961F2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5" t="14648" r="25000" b="9912"/>
          <a:stretch>
            <a:fillRect/>
          </a:stretch>
        </p:blipFill>
        <p:spPr bwMode="auto">
          <a:xfrm>
            <a:off x="0" y="0"/>
            <a:ext cx="845343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091"/>
          <p:cNvSpPr>
            <a:spLocks noChangeArrowheads="1"/>
          </p:cNvSpPr>
          <p:nvPr/>
        </p:nvSpPr>
        <p:spPr bwMode="auto">
          <a:xfrm>
            <a:off x="74613" y="85725"/>
            <a:ext cx="4521200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AT" sz="1400" b="1">
                <a:latin typeface="Calibri" pitchFamily="34" charset="0"/>
              </a:rPr>
              <a:t>Bilanz, Bestandskonten, Buchungsregeln</a:t>
            </a:r>
          </a:p>
        </p:txBody>
      </p:sp>
      <p:pic>
        <p:nvPicPr>
          <p:cNvPr id="2052" name="Grafik 8" descr="bauerpoi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42875"/>
            <a:ext cx="10715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48535" r="41797" b="19238"/>
          <a:stretch>
            <a:fillRect/>
          </a:stretch>
        </p:blipFill>
        <p:spPr bwMode="auto">
          <a:xfrm>
            <a:off x="5024438" y="285750"/>
            <a:ext cx="481012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Ellipse 20"/>
          <p:cNvSpPr/>
          <p:nvPr/>
        </p:nvSpPr>
        <p:spPr>
          <a:xfrm>
            <a:off x="45243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2" name="Ellipse 21"/>
          <p:cNvSpPr/>
          <p:nvPr/>
        </p:nvSpPr>
        <p:spPr>
          <a:xfrm>
            <a:off x="73818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3" name="Ellipse 22"/>
          <p:cNvSpPr/>
          <p:nvPr/>
        </p:nvSpPr>
        <p:spPr>
          <a:xfrm>
            <a:off x="1023938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15240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5" name="Ellipse 24"/>
          <p:cNvSpPr/>
          <p:nvPr/>
        </p:nvSpPr>
        <p:spPr>
          <a:xfrm>
            <a:off x="18097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6" name="Ellipse 25"/>
          <p:cNvSpPr/>
          <p:nvPr/>
        </p:nvSpPr>
        <p:spPr>
          <a:xfrm>
            <a:off x="20955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7" name="Ellipse 26"/>
          <p:cNvSpPr/>
          <p:nvPr/>
        </p:nvSpPr>
        <p:spPr>
          <a:xfrm>
            <a:off x="23812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8" name="Ellipse 27"/>
          <p:cNvSpPr/>
          <p:nvPr/>
        </p:nvSpPr>
        <p:spPr>
          <a:xfrm>
            <a:off x="26670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9" name="Ellipse 28"/>
          <p:cNvSpPr/>
          <p:nvPr/>
        </p:nvSpPr>
        <p:spPr>
          <a:xfrm>
            <a:off x="29527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0" name="Ellipse 29"/>
          <p:cNvSpPr/>
          <p:nvPr/>
        </p:nvSpPr>
        <p:spPr>
          <a:xfrm>
            <a:off x="323850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1" name="Ellipse 30"/>
          <p:cNvSpPr/>
          <p:nvPr/>
        </p:nvSpPr>
        <p:spPr>
          <a:xfrm>
            <a:off x="3524250" y="5857875"/>
            <a:ext cx="285750" cy="2857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2065" name="Textfeld 31"/>
          <p:cNvSpPr txBox="1">
            <a:spLocks noChangeArrowheads="1"/>
          </p:cNvSpPr>
          <p:nvPr/>
        </p:nvSpPr>
        <p:spPr bwMode="auto">
          <a:xfrm>
            <a:off x="381000" y="5500688"/>
            <a:ext cx="90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/>
              <a:t>Lösung:</a:t>
            </a:r>
          </a:p>
        </p:txBody>
      </p:sp>
      <p:sp>
        <p:nvSpPr>
          <p:cNvPr id="33" name="Ellipse 32"/>
          <p:cNvSpPr/>
          <p:nvPr/>
        </p:nvSpPr>
        <p:spPr>
          <a:xfrm>
            <a:off x="130175" y="31162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4" name="Ellipse 33"/>
          <p:cNvSpPr/>
          <p:nvPr/>
        </p:nvSpPr>
        <p:spPr>
          <a:xfrm>
            <a:off x="1123950" y="289401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5" name="Ellipse 34"/>
          <p:cNvSpPr/>
          <p:nvPr/>
        </p:nvSpPr>
        <p:spPr>
          <a:xfrm>
            <a:off x="1843088" y="1993900"/>
            <a:ext cx="214312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6" name="Ellipse 35"/>
          <p:cNvSpPr/>
          <p:nvPr/>
        </p:nvSpPr>
        <p:spPr>
          <a:xfrm>
            <a:off x="1849438" y="3344863"/>
            <a:ext cx="214312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7" name="Ellipse 36"/>
          <p:cNvSpPr/>
          <p:nvPr/>
        </p:nvSpPr>
        <p:spPr>
          <a:xfrm>
            <a:off x="2084388" y="4008438"/>
            <a:ext cx="214312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8" name="Ellipse 37"/>
          <p:cNvSpPr/>
          <p:nvPr/>
        </p:nvSpPr>
        <p:spPr>
          <a:xfrm>
            <a:off x="2584450" y="3557588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39" name="Ellipse 38"/>
          <p:cNvSpPr/>
          <p:nvPr/>
        </p:nvSpPr>
        <p:spPr>
          <a:xfrm>
            <a:off x="2800350" y="2905125"/>
            <a:ext cx="214313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0" name="Ellipse 39"/>
          <p:cNvSpPr/>
          <p:nvPr/>
        </p:nvSpPr>
        <p:spPr>
          <a:xfrm>
            <a:off x="3317875" y="1530350"/>
            <a:ext cx="214313" cy="21431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1" name="Ellipse 40"/>
          <p:cNvSpPr/>
          <p:nvPr/>
        </p:nvSpPr>
        <p:spPr>
          <a:xfrm>
            <a:off x="3800475" y="2643188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2" name="Ellipse 41"/>
          <p:cNvSpPr/>
          <p:nvPr/>
        </p:nvSpPr>
        <p:spPr>
          <a:xfrm>
            <a:off x="4775200" y="31162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43" name="Ellipse 42"/>
          <p:cNvSpPr/>
          <p:nvPr/>
        </p:nvSpPr>
        <p:spPr>
          <a:xfrm>
            <a:off x="4533900" y="4017963"/>
            <a:ext cx="214313" cy="21431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hteck 2"/>
          <p:cNvSpPr>
            <a:spLocks noChangeArrowheads="1"/>
          </p:cNvSpPr>
          <p:nvPr/>
        </p:nvSpPr>
        <p:spPr bwMode="auto">
          <a:xfrm>
            <a:off x="595313" y="1214438"/>
            <a:ext cx="835818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AT" sz="1400" b="1">
                <a:solidFill>
                  <a:srgbClr val="FF0000"/>
                </a:solidFill>
                <a:latin typeface="Calibri" pitchFamily="34" charset="0"/>
              </a:rPr>
              <a:t>Lösung: The Simpsons</a:t>
            </a:r>
          </a:p>
          <a:p>
            <a:endParaRPr lang="de-AT" sz="14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Soll</a:t>
            </a:r>
            <a:r>
              <a:rPr lang="de-AT" sz="1400">
                <a:latin typeface="Calibri" pitchFamily="34" charset="0"/>
              </a:rPr>
              <a:t> Eine Vermehrung des Kassakontos wird im ... verbucht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Haben</a:t>
            </a:r>
            <a:r>
              <a:rPr lang="de-AT" sz="1400">
                <a:latin typeface="Calibri" pitchFamily="34" charset="0"/>
              </a:rPr>
              <a:t> Ein Wareneinkauf auf Ziel wird im ... des Kontos Lieferverbindlichkeiten gebucht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aktives</a:t>
            </a:r>
            <a:r>
              <a:rPr lang="de-AT" sz="1400">
                <a:latin typeface="Calibri" pitchFamily="34" charset="0"/>
              </a:rPr>
              <a:t> Das Konto Geschäftsausstattung ist ein ... Bestandskonto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Darlehen</a:t>
            </a:r>
            <a:r>
              <a:rPr lang="de-AT" sz="1400">
                <a:latin typeface="Calibri" pitchFamily="34" charset="0"/>
              </a:rPr>
              <a:t> ...ist ein passives Bestandskonto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Bilanz</a:t>
            </a:r>
            <a:r>
              <a:rPr lang="de-AT" sz="1400">
                <a:latin typeface="Calibri" pitchFamily="34" charset="0"/>
              </a:rPr>
              <a:t> ...ist der Ausgangspunkt der doppelten Buchführung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Aktiva</a:t>
            </a:r>
            <a:r>
              <a:rPr lang="de-AT" sz="1400">
                <a:latin typeface="Calibri" pitchFamily="34" charset="0"/>
              </a:rPr>
              <a:t> ...linke Seite der Bilanz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Passiva</a:t>
            </a:r>
            <a:r>
              <a:rPr lang="de-AT" sz="1400">
                <a:latin typeface="Calibri" pitchFamily="34" charset="0"/>
              </a:rPr>
              <a:t> ...rechte Seite der Bilanz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Eigenkapital</a:t>
            </a:r>
            <a:r>
              <a:rPr lang="de-AT" sz="1400">
                <a:latin typeface="Calibri" pitchFamily="34" charset="0"/>
              </a:rPr>
              <a:t> ...Summe aller vom Unternehmer selbst zur Verfügung gestellten Mittel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Anlagevermögen</a:t>
            </a:r>
            <a:r>
              <a:rPr lang="de-AT" sz="1400">
                <a:latin typeface="Calibri" pitchFamily="34" charset="0"/>
              </a:rPr>
              <a:t> Steht dem Unternehmen dauernd zur Verfügung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Umlaufvermögen</a:t>
            </a:r>
            <a:r>
              <a:rPr lang="de-AT" sz="1400">
                <a:latin typeface="Calibri" pitchFamily="34" charset="0"/>
              </a:rPr>
              <a:t> Vermögen, das dem Unternehmen nicht dauernd zur Verfügung steht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Mittelherkunft</a:t>
            </a:r>
            <a:r>
              <a:rPr lang="de-AT" sz="1400">
                <a:latin typeface="Calibri" pitchFamily="34" charset="0"/>
              </a:rPr>
              <a:t> Die Passivseite der Bilanz zeigt die ... 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Mittelverwendung</a:t>
            </a:r>
            <a:r>
              <a:rPr lang="de-AT" sz="1400">
                <a:latin typeface="Calibri" pitchFamily="34" charset="0"/>
              </a:rPr>
              <a:t> Die Aktivseite der Bilanz zeigt die ...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Saldo</a:t>
            </a:r>
            <a:r>
              <a:rPr lang="de-AT" sz="1400">
                <a:latin typeface="Calibri" pitchFamily="34" charset="0"/>
              </a:rPr>
              <a:t> ...ist die Differenz zwischen Soll und Haben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Gebäude</a:t>
            </a:r>
            <a:r>
              <a:rPr lang="de-AT" sz="1400">
                <a:latin typeface="Calibri" pitchFamily="34" charset="0"/>
              </a:rPr>
              <a:t> ...aktives Bestandskonto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Beleg</a:t>
            </a:r>
            <a:r>
              <a:rPr lang="de-AT" sz="1400">
                <a:latin typeface="Calibri" pitchFamily="34" charset="0"/>
              </a:rPr>
              <a:t> Keine Buchung ohne ....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Ebk</a:t>
            </a:r>
            <a:r>
              <a:rPr lang="de-AT" sz="1400">
                <a:latin typeface="Calibri" pitchFamily="34" charset="0"/>
              </a:rPr>
              <a:t> Gegenkonto für die Eröffnungsbuchungen auf den Bestandskonten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Schlussbilanzkonto</a:t>
            </a:r>
            <a:r>
              <a:rPr lang="de-AT" sz="1400">
                <a:latin typeface="Calibri" pitchFamily="34" charset="0"/>
              </a:rPr>
              <a:t> Mit diesem Konto werden die Bestandskonten abgeschlossen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Maschinen</a:t>
            </a:r>
            <a:r>
              <a:rPr lang="de-AT" sz="1400">
                <a:latin typeface="Calibri" pitchFamily="34" charset="0"/>
              </a:rPr>
              <a:t> Buchungssatz - Kauf von Maschinen gegen spätere Bezahlung: ... an Lieferverbindlichkeiten</a:t>
            </a:r>
          </a:p>
          <a:p>
            <a:r>
              <a:rPr lang="de-AT" sz="1400">
                <a:solidFill>
                  <a:srgbClr val="FF0000"/>
                </a:solidFill>
                <a:latin typeface="Calibri" pitchFamily="34" charset="0"/>
              </a:rPr>
              <a:t>Kassa</a:t>
            </a:r>
            <a:r>
              <a:rPr lang="de-AT" sz="1400">
                <a:latin typeface="Calibri" pitchFamily="34" charset="0"/>
              </a:rPr>
              <a:t> Buchungssatz - Bareinzahlung auf das Bankkonto: Bank an ...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A4-Papier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Calibri</vt:lpstr>
      <vt:lpstr>Arial</vt:lpstr>
      <vt:lpstr>Larissa-Design</vt:lpstr>
      <vt:lpstr>PowerPoint-Präsentation</vt:lpstr>
      <vt:lpstr>PowerPoint-Präsentation</vt:lpstr>
    </vt:vector>
  </TitlesOfParts>
  <Company>BHAK I Salzburg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hbauer</dc:creator>
  <cp:lastModifiedBy>BAUER Helmut</cp:lastModifiedBy>
  <cp:revision>5</cp:revision>
  <dcterms:created xsi:type="dcterms:W3CDTF">2009-10-08T08:27:52Z</dcterms:created>
  <dcterms:modified xsi:type="dcterms:W3CDTF">2013-11-29T13:36:46Z</dcterms:modified>
</cp:coreProperties>
</file>