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74"/>
  </p:notesMasterIdLst>
  <p:handoutMasterIdLst>
    <p:handoutMasterId r:id="rId75"/>
  </p:handoutMasterIdLst>
  <p:sldIdLst>
    <p:sldId id="363" r:id="rId2"/>
    <p:sldId id="393" r:id="rId3"/>
    <p:sldId id="364" r:id="rId4"/>
    <p:sldId id="259" r:id="rId5"/>
    <p:sldId id="374" r:id="rId6"/>
    <p:sldId id="262" r:id="rId7"/>
    <p:sldId id="264" r:id="rId8"/>
    <p:sldId id="375" r:id="rId9"/>
    <p:sldId id="265" r:id="rId10"/>
    <p:sldId id="358" r:id="rId11"/>
    <p:sldId id="365" r:id="rId12"/>
    <p:sldId id="376" r:id="rId13"/>
    <p:sldId id="398" r:id="rId14"/>
    <p:sldId id="366" r:id="rId15"/>
    <p:sldId id="269" r:id="rId16"/>
    <p:sldId id="323" r:id="rId17"/>
    <p:sldId id="268" r:id="rId18"/>
    <p:sldId id="263" r:id="rId19"/>
    <p:sldId id="399" r:id="rId20"/>
    <p:sldId id="400" r:id="rId21"/>
    <p:sldId id="401" r:id="rId22"/>
    <p:sldId id="402" r:id="rId23"/>
    <p:sldId id="403" r:id="rId24"/>
    <p:sldId id="407" r:id="rId25"/>
    <p:sldId id="409" r:id="rId26"/>
    <p:sldId id="406" r:id="rId27"/>
    <p:sldId id="405" r:id="rId28"/>
    <p:sldId id="394" r:id="rId29"/>
    <p:sldId id="395" r:id="rId30"/>
    <p:sldId id="396" r:id="rId31"/>
    <p:sldId id="397" r:id="rId32"/>
    <p:sldId id="372" r:id="rId33"/>
    <p:sldId id="371" r:id="rId34"/>
    <p:sldId id="362" r:id="rId35"/>
    <p:sldId id="273" r:id="rId36"/>
    <p:sldId id="274" r:id="rId37"/>
    <p:sldId id="373" r:id="rId38"/>
    <p:sldId id="410" r:id="rId39"/>
    <p:sldId id="411" r:id="rId40"/>
    <p:sldId id="412" r:id="rId41"/>
    <p:sldId id="413" r:id="rId42"/>
    <p:sldId id="414" r:id="rId43"/>
    <p:sldId id="415" r:id="rId44"/>
    <p:sldId id="416" r:id="rId45"/>
    <p:sldId id="417" r:id="rId46"/>
    <p:sldId id="418" r:id="rId47"/>
    <p:sldId id="419" r:id="rId48"/>
    <p:sldId id="420" r:id="rId49"/>
    <p:sldId id="422" r:id="rId50"/>
    <p:sldId id="423" r:id="rId51"/>
    <p:sldId id="424" r:id="rId52"/>
    <p:sldId id="425" r:id="rId53"/>
    <p:sldId id="426" r:id="rId54"/>
    <p:sldId id="427" r:id="rId55"/>
    <p:sldId id="428" r:id="rId56"/>
    <p:sldId id="430" r:id="rId57"/>
    <p:sldId id="431" r:id="rId58"/>
    <p:sldId id="432" r:id="rId59"/>
    <p:sldId id="433" r:id="rId60"/>
    <p:sldId id="434" r:id="rId61"/>
    <p:sldId id="435" r:id="rId62"/>
    <p:sldId id="436" r:id="rId63"/>
    <p:sldId id="438" r:id="rId64"/>
    <p:sldId id="439" r:id="rId65"/>
    <p:sldId id="440" r:id="rId66"/>
    <p:sldId id="441" r:id="rId67"/>
    <p:sldId id="442" r:id="rId68"/>
    <p:sldId id="443" r:id="rId69"/>
    <p:sldId id="444" r:id="rId70"/>
    <p:sldId id="445" r:id="rId71"/>
    <p:sldId id="446" r:id="rId72"/>
    <p:sldId id="447" r:id="rId73"/>
  </p:sldIdLst>
  <p:sldSz cx="9906000" cy="6858000" type="A4"/>
  <p:notesSz cx="6797675" cy="9928225"/>
  <p:embeddedFontLst>
    <p:embeddedFont>
      <p:font typeface="Verdana" panose="020B0604030504040204" pitchFamily="34" charset="0"/>
      <p:regular r:id="rId76"/>
      <p:bold r:id="rId77"/>
      <p:italic r:id="rId78"/>
      <p:boldItalic r:id="rId79"/>
    </p:embeddedFont>
  </p:embeddedFontLst>
  <p:defaultTextStyle>
    <a:defPPr>
      <a:defRPr lang="de-DE"/>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019">
          <p15:clr>
            <a:srgbClr val="A4A3A4"/>
          </p15:clr>
        </p15:guide>
        <p15:guide id="2" pos="3130">
          <p15:clr>
            <a:srgbClr val="A4A3A4"/>
          </p15:clr>
        </p15:guide>
      </p15:sldGuideLst>
    </p:ext>
    <p:ext uri="{2D200454-40CA-4A62-9FC3-DE9A4176ACB9}">
      <p15:notesGuideLst xmlns:p15="http://schemas.microsoft.com/office/powerpoint/2012/main">
        <p15:guide id="1" orient="horz" pos="2235">
          <p15:clr>
            <a:srgbClr val="A4A3A4"/>
          </p15:clr>
        </p15:guide>
        <p15:guide id="2" pos="315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CCFFCC"/>
    <a:srgbClr val="CCFF99"/>
    <a:srgbClr val="FFCC99"/>
    <a:srgbClr val="F0D3F9"/>
    <a:srgbClr val="00CC00"/>
    <a:srgbClr val="FF9966"/>
    <a:srgbClr val="99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950" autoAdjust="0"/>
    <p:restoredTop sz="94743" autoAdjust="0"/>
  </p:normalViewPr>
  <p:slideViewPr>
    <p:cSldViewPr snapToGrid="0">
      <p:cViewPr varScale="1">
        <p:scale>
          <a:sx n="106" d="100"/>
          <a:sy n="106" d="100"/>
        </p:scale>
        <p:origin x="1530" y="114"/>
      </p:cViewPr>
      <p:guideLst>
        <p:guide orient="horz" pos="2019"/>
        <p:guide pos="31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52"/>
    </p:cViewPr>
  </p:sorterViewPr>
  <p:notesViewPr>
    <p:cSldViewPr snapToGrid="0">
      <p:cViewPr>
        <p:scale>
          <a:sx n="66" d="100"/>
          <a:sy n="66" d="100"/>
        </p:scale>
        <p:origin x="-171" y="1071"/>
      </p:cViewPr>
      <p:guideLst>
        <p:guide orient="horz" pos="2235"/>
        <p:guide pos="315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1750"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defTabSz="936625">
              <a:defRPr sz="1000" i="1"/>
            </a:lvl1pPr>
          </a:lstStyle>
          <a:p>
            <a:pPr>
              <a:defRPr/>
            </a:pPr>
            <a:endParaRPr lang="de-DE"/>
          </a:p>
        </p:txBody>
      </p:sp>
      <p:sp>
        <p:nvSpPr>
          <p:cNvPr id="3075" name="Rectangle 3"/>
          <p:cNvSpPr>
            <a:spLocks noGrp="1" noChangeArrowheads="1"/>
          </p:cNvSpPr>
          <p:nvPr>
            <p:ph type="dt" sz="quarter" idx="1"/>
          </p:nvPr>
        </p:nvSpPr>
        <p:spPr bwMode="auto">
          <a:xfrm>
            <a:off x="3867151"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algn="r" defTabSz="936625">
              <a:defRPr sz="1000" i="1"/>
            </a:lvl1pPr>
          </a:lstStyle>
          <a:p>
            <a:pPr>
              <a:defRPr/>
            </a:pPr>
            <a:endParaRPr lang="de-DE"/>
          </a:p>
        </p:txBody>
      </p:sp>
      <p:sp>
        <p:nvSpPr>
          <p:cNvPr id="3076" name="Rectangle 4"/>
          <p:cNvSpPr>
            <a:spLocks noGrp="1" noChangeArrowheads="1"/>
          </p:cNvSpPr>
          <p:nvPr>
            <p:ph type="ftr" sz="quarter" idx="2"/>
          </p:nvPr>
        </p:nvSpPr>
        <p:spPr bwMode="auto">
          <a:xfrm>
            <a:off x="-31750"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defTabSz="936625">
              <a:defRPr sz="1000" i="1"/>
            </a:lvl1pPr>
          </a:lstStyle>
          <a:p>
            <a:pPr>
              <a:defRPr/>
            </a:pPr>
            <a:endParaRPr lang="de-DE"/>
          </a:p>
        </p:txBody>
      </p:sp>
      <p:sp>
        <p:nvSpPr>
          <p:cNvPr id="3077" name="Rectangle 5"/>
          <p:cNvSpPr>
            <a:spLocks noGrp="1" noChangeArrowheads="1"/>
          </p:cNvSpPr>
          <p:nvPr>
            <p:ph type="sldNum" sz="quarter" idx="3"/>
          </p:nvPr>
        </p:nvSpPr>
        <p:spPr bwMode="auto">
          <a:xfrm>
            <a:off x="3867151"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algn="r" defTabSz="936625">
              <a:defRPr sz="1000" i="1"/>
            </a:lvl1pPr>
          </a:lstStyle>
          <a:p>
            <a:pPr>
              <a:defRPr/>
            </a:pPr>
            <a:fld id="{1B9B72A4-24DF-4466-BBE2-C9D1D89FE4BF}" type="slidenum">
              <a:rPr lang="de-DE"/>
              <a:pPr>
                <a:defRPr/>
              </a:pPr>
              <a:t>‹Nr.›</a:t>
            </a:fld>
            <a:endParaRPr lang="de-DE"/>
          </a:p>
        </p:txBody>
      </p:sp>
    </p:spTree>
    <p:extLst>
      <p:ext uri="{BB962C8B-B14F-4D97-AF65-F5344CB8AC3E}">
        <p14:creationId xmlns:p14="http://schemas.microsoft.com/office/powerpoint/2010/main" val="1705399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0"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defTabSz="779463">
              <a:defRPr sz="1000" i="1"/>
            </a:lvl1pPr>
          </a:lstStyle>
          <a:p>
            <a:pPr>
              <a:defRPr/>
            </a:pPr>
            <a:endParaRPr lang="de-DE"/>
          </a:p>
        </p:txBody>
      </p:sp>
      <p:sp>
        <p:nvSpPr>
          <p:cNvPr id="2051" name="Rectangle 3"/>
          <p:cNvSpPr>
            <a:spLocks noGrp="1" noChangeArrowheads="1"/>
          </p:cNvSpPr>
          <p:nvPr>
            <p:ph type="dt" idx="1"/>
          </p:nvPr>
        </p:nvSpPr>
        <p:spPr bwMode="auto">
          <a:xfrm>
            <a:off x="3867151"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algn="r" defTabSz="779463">
              <a:defRPr sz="1000" i="1"/>
            </a:lvl1pPr>
          </a:lstStyle>
          <a:p>
            <a:pPr>
              <a:defRPr/>
            </a:pPr>
            <a:endParaRPr lang="de-DE"/>
          </a:p>
        </p:txBody>
      </p:sp>
      <p:sp>
        <p:nvSpPr>
          <p:cNvPr id="2052" name="Rectangle 4"/>
          <p:cNvSpPr>
            <a:spLocks noGrp="1" noChangeArrowheads="1"/>
          </p:cNvSpPr>
          <p:nvPr>
            <p:ph type="ftr" sz="quarter" idx="4"/>
          </p:nvPr>
        </p:nvSpPr>
        <p:spPr bwMode="auto">
          <a:xfrm>
            <a:off x="-31750"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defTabSz="779463">
              <a:defRPr sz="1000" i="1"/>
            </a:lvl1pPr>
          </a:lstStyle>
          <a:p>
            <a:pPr>
              <a:defRPr/>
            </a:pPr>
            <a:endParaRPr lang="de-DE"/>
          </a:p>
        </p:txBody>
      </p:sp>
      <p:sp>
        <p:nvSpPr>
          <p:cNvPr id="2053" name="Rectangle 5"/>
          <p:cNvSpPr>
            <a:spLocks noGrp="1" noChangeArrowheads="1"/>
          </p:cNvSpPr>
          <p:nvPr>
            <p:ph type="sldNum" sz="quarter" idx="5"/>
          </p:nvPr>
        </p:nvSpPr>
        <p:spPr bwMode="auto">
          <a:xfrm>
            <a:off x="3867151"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algn="r" defTabSz="779463">
              <a:defRPr sz="1000" i="1"/>
            </a:lvl1pPr>
          </a:lstStyle>
          <a:p>
            <a:pPr>
              <a:defRPr/>
            </a:pPr>
            <a:fld id="{78FF7147-E596-41D3-8BBF-9B51BA8641BE}" type="slidenum">
              <a:rPr lang="de-DE"/>
              <a:pPr>
                <a:defRPr/>
              </a:pPr>
              <a:t>‹Nr.›</a:t>
            </a:fld>
            <a:endParaRPr lang="de-DE"/>
          </a:p>
        </p:txBody>
      </p:sp>
      <p:sp>
        <p:nvSpPr>
          <p:cNvPr id="2054" name="Rectangle 6"/>
          <p:cNvSpPr>
            <a:spLocks noGrp="1" noChangeArrowheads="1"/>
          </p:cNvSpPr>
          <p:nvPr>
            <p:ph type="body" sz="quarter" idx="3"/>
          </p:nvPr>
        </p:nvSpPr>
        <p:spPr bwMode="auto">
          <a:xfrm>
            <a:off x="904875" y="4716706"/>
            <a:ext cx="4987925" cy="4466105"/>
          </a:xfrm>
          <a:prstGeom prst="rect">
            <a:avLst/>
          </a:prstGeom>
          <a:noFill/>
          <a:ln w="9525">
            <a:noFill/>
            <a:miter lim="800000"/>
            <a:headEnd/>
            <a:tailEnd/>
          </a:ln>
          <a:effectLst/>
        </p:spPr>
        <p:txBody>
          <a:bodyPr vert="horz" wrap="square" lIns="94316" tIns="47160" rIns="94316" bIns="4716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4279" name="Rectangle 7"/>
          <p:cNvSpPr>
            <a:spLocks noGrp="1" noRot="1" noChangeAspect="1" noChangeArrowheads="1" noTextEdit="1"/>
          </p:cNvSpPr>
          <p:nvPr>
            <p:ph type="sldImg" idx="2"/>
          </p:nvPr>
        </p:nvSpPr>
        <p:spPr bwMode="auto">
          <a:xfrm>
            <a:off x="887413" y="865188"/>
            <a:ext cx="5024437" cy="3479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4146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90F5DC8-AC9F-4878-8F13-C2207FCBE25C}" type="slidenum">
              <a:rPr lang="de-DE" altLang="de-DE" smtClean="0"/>
              <a:pPr/>
              <a:t>1</a:t>
            </a:fld>
            <a:endParaRPr lang="de-DE" altLang="de-DE" smtClean="0"/>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50987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E45053B4-659B-4277-9A6B-862656F0EFBE}" type="slidenum">
              <a:rPr lang="de-DE" altLang="de-DE" smtClean="0"/>
              <a:pPr/>
              <a:t>10</a:t>
            </a:fld>
            <a:endParaRPr lang="de-DE" altLang="de-DE" smtClean="0"/>
          </a:p>
        </p:txBody>
      </p:sp>
      <p:sp>
        <p:nvSpPr>
          <p:cNvPr id="696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Besser an der Tafel!</a:t>
            </a:r>
          </a:p>
        </p:txBody>
      </p:sp>
      <p:sp>
        <p:nvSpPr>
          <p:cNvPr id="6963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6555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ECB8DB17-7113-4704-9C0F-1E62E5D6B448}" type="slidenum">
              <a:rPr lang="de-DE" altLang="de-DE" smtClean="0"/>
              <a:pPr/>
              <a:t>11</a:t>
            </a:fld>
            <a:endParaRPr lang="de-DE" altLang="de-DE" smtClean="0"/>
          </a:p>
        </p:txBody>
      </p:sp>
      <p:sp>
        <p:nvSpPr>
          <p:cNvPr id="70659" name="Rectangle 2"/>
          <p:cNvSpPr>
            <a:spLocks noGrp="1" noRot="1" noChangeAspect="1" noChangeArrowheads="1" noTextEdit="1"/>
          </p:cNvSpPr>
          <p:nvPr>
            <p:ph type="sldImg"/>
          </p:nvPr>
        </p:nvSpPr>
        <p:spPr>
          <a:xfrm>
            <a:off x="712788" y="744538"/>
            <a:ext cx="5376862" cy="3724275"/>
          </a:xfrm>
          <a:ln/>
        </p:spPr>
      </p:sp>
      <p:sp>
        <p:nvSpPr>
          <p:cNvPr id="70660"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68009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4E49DD1-39FF-4A9F-BB1D-0D0FA72E0C11}" type="slidenum">
              <a:rPr lang="de-DE" altLang="de-DE" smtClean="0"/>
              <a:pPr/>
              <a:t>12</a:t>
            </a:fld>
            <a:endParaRPr lang="de-DE" altLang="de-DE" smtClean="0"/>
          </a:p>
        </p:txBody>
      </p:sp>
      <p:sp>
        <p:nvSpPr>
          <p:cNvPr id="71683" name="Rectangle 2"/>
          <p:cNvSpPr>
            <a:spLocks noGrp="1" noRot="1" noChangeAspect="1" noChangeArrowheads="1" noTextEdit="1"/>
          </p:cNvSpPr>
          <p:nvPr>
            <p:ph type="sldImg"/>
          </p:nvPr>
        </p:nvSpPr>
        <p:spPr>
          <a:xfrm>
            <a:off x="712788" y="744538"/>
            <a:ext cx="5376862" cy="3724275"/>
          </a:xfrm>
          <a:ln/>
        </p:spPr>
      </p:sp>
      <p:sp>
        <p:nvSpPr>
          <p:cNvPr id="71684"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72455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00270342-3CB0-4904-AD7F-6A6E8EF2548C}" type="slidenum">
              <a:rPr lang="de-DE" altLang="de-DE" smtClean="0"/>
              <a:pPr/>
              <a:t>13</a:t>
            </a:fld>
            <a:endParaRPr lang="de-DE" altLang="de-DE" smtClean="0"/>
          </a:p>
        </p:txBody>
      </p:sp>
      <p:sp>
        <p:nvSpPr>
          <p:cNvPr id="72707" name="Rectangle 2"/>
          <p:cNvSpPr>
            <a:spLocks noGrp="1" noRot="1" noChangeAspect="1" noChangeArrowheads="1" noTextEdit="1"/>
          </p:cNvSpPr>
          <p:nvPr>
            <p:ph type="sldImg"/>
          </p:nvPr>
        </p:nvSpPr>
        <p:spPr>
          <a:xfrm>
            <a:off x="712788" y="744538"/>
            <a:ext cx="5376862" cy="3724275"/>
          </a:xfrm>
          <a:ln/>
        </p:spPr>
      </p:sp>
      <p:sp>
        <p:nvSpPr>
          <p:cNvPr id="72708"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948411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50A0FE26-453E-4A9A-9FD7-7356495CD51C}" type="slidenum">
              <a:rPr lang="de-DE" altLang="de-DE" smtClean="0"/>
              <a:pPr/>
              <a:t>14</a:t>
            </a:fld>
            <a:endParaRPr lang="de-DE" altLang="de-DE" smtClean="0"/>
          </a:p>
        </p:txBody>
      </p:sp>
      <p:sp>
        <p:nvSpPr>
          <p:cNvPr id="73731" name="Rectangle 2"/>
          <p:cNvSpPr>
            <a:spLocks noGrp="1" noRot="1" noChangeAspect="1" noChangeArrowheads="1" noTextEdit="1"/>
          </p:cNvSpPr>
          <p:nvPr>
            <p:ph type="sldImg"/>
          </p:nvPr>
        </p:nvSpPr>
        <p:spPr>
          <a:xfrm>
            <a:off x="712788" y="744538"/>
            <a:ext cx="5376862" cy="3724275"/>
          </a:xfrm>
          <a:ln/>
        </p:spPr>
      </p:sp>
      <p:sp>
        <p:nvSpPr>
          <p:cNvPr id="73732"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6407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E262566-763D-4D19-9CD9-FB470053AFCF}" type="slidenum">
              <a:rPr lang="de-DE" altLang="de-DE" smtClean="0"/>
              <a:pPr/>
              <a:t>15</a:t>
            </a:fld>
            <a:endParaRPr lang="de-DE" altLang="de-DE" smtClean="0"/>
          </a:p>
        </p:txBody>
      </p:sp>
      <p:sp>
        <p:nvSpPr>
          <p:cNvPr id="747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Arbeitsblätter werden fällig! S 14 von Easy Buchhaltung. Begleitend bleibt diese Folie zur Orientierung am OH!</a:t>
            </a:r>
          </a:p>
        </p:txBody>
      </p:sp>
      <p:sp>
        <p:nvSpPr>
          <p:cNvPr id="7475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7078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19B15EE8-CBEC-4488-8144-BBF6B1772263}" type="slidenum">
              <a:rPr lang="de-DE" altLang="de-DE" smtClean="0"/>
              <a:pPr/>
              <a:t>16</a:t>
            </a:fld>
            <a:endParaRPr lang="de-DE" altLang="de-DE" smtClean="0"/>
          </a:p>
        </p:txBody>
      </p:sp>
      <p:sp>
        <p:nvSpPr>
          <p:cNvPr id="75779" name="Rectangle 2"/>
          <p:cNvSpPr>
            <a:spLocks noGrp="1" noChangeArrowheads="1"/>
          </p:cNvSpPr>
          <p:nvPr>
            <p:ph type="body" idx="1"/>
          </p:nvPr>
        </p:nvSpPr>
        <p:spPr>
          <a:xfrm>
            <a:off x="904875" y="4716706"/>
            <a:ext cx="4987925" cy="44645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zeigen, dann die Kontonummern überlegen!</a:t>
            </a:r>
          </a:p>
        </p:txBody>
      </p:sp>
      <p:sp>
        <p:nvSpPr>
          <p:cNvPr id="75780" name="Rectangle 3"/>
          <p:cNvSpPr>
            <a:spLocks noGrp="1" noRot="1" noChangeAspect="1" noChangeArrowheads="1" noTextEdit="1"/>
          </p:cNvSpPr>
          <p:nvPr>
            <p:ph type="sldImg"/>
          </p:nvPr>
        </p:nvSpPr>
        <p:spPr>
          <a:xfrm>
            <a:off x="1049338" y="976313"/>
            <a:ext cx="4702175" cy="3255962"/>
          </a:xfrm>
          <a:ln cap="flat"/>
        </p:spPr>
      </p:sp>
    </p:spTree>
    <p:extLst>
      <p:ext uri="{BB962C8B-B14F-4D97-AF65-F5344CB8AC3E}">
        <p14:creationId xmlns:p14="http://schemas.microsoft.com/office/powerpoint/2010/main" val="182704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8AE5A23-1DE0-4702-9319-28E294376B94}" type="slidenum">
              <a:rPr lang="de-DE" altLang="de-DE" smtClean="0"/>
              <a:pPr/>
              <a:t>17</a:t>
            </a:fld>
            <a:endParaRPr lang="de-DE" altLang="de-DE" smtClean="0"/>
          </a:p>
        </p:txBody>
      </p:sp>
      <p:sp>
        <p:nvSpPr>
          <p:cNvPr id="7680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Beispiel am OH demonstrieren! Schutzfolie verwenden.</a:t>
            </a:r>
          </a:p>
        </p:txBody>
      </p:sp>
      <p:sp>
        <p:nvSpPr>
          <p:cNvPr id="7680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7940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D09479D3-0960-483A-909E-27B46DBC83F2}" type="slidenum">
              <a:rPr lang="de-DE" altLang="de-DE" smtClean="0"/>
              <a:pPr/>
              <a:t>18</a:t>
            </a:fld>
            <a:endParaRPr lang="de-DE" altLang="de-DE" smtClean="0"/>
          </a:p>
        </p:txBody>
      </p:sp>
      <p:sp>
        <p:nvSpPr>
          <p:cNvPr id="77827" name="Rectangle 2"/>
          <p:cNvSpPr>
            <a:spLocks noGrp="1" noRot="1" noChangeAspect="1" noChangeArrowheads="1" noTextEdit="1"/>
          </p:cNvSpPr>
          <p:nvPr>
            <p:ph type="sldImg"/>
          </p:nvPr>
        </p:nvSpPr>
        <p:spPr>
          <a:ln cap="fla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71881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17DAF92-A158-45EB-91A1-BCBCBC5E9456}" type="slidenum">
              <a:rPr lang="de-DE" altLang="de-DE" smtClean="0"/>
              <a:pPr/>
              <a:t>19</a:t>
            </a:fld>
            <a:endParaRPr lang="de-DE" altLang="de-DE" smtClean="0"/>
          </a:p>
        </p:txBody>
      </p:sp>
      <p:sp>
        <p:nvSpPr>
          <p:cNvPr id="82947" name="Rectangle 2"/>
          <p:cNvSpPr>
            <a:spLocks noGrp="1" noRot="1" noChangeAspect="1" noChangeArrowheads="1" noTextEdit="1"/>
          </p:cNvSpPr>
          <p:nvPr>
            <p:ph type="sldImg"/>
          </p:nvPr>
        </p:nvSpPr>
        <p:spPr>
          <a:xfrm>
            <a:off x="712788" y="744538"/>
            <a:ext cx="5376862" cy="3724275"/>
          </a:xfrm>
          <a:ln/>
        </p:spPr>
      </p:sp>
      <p:sp>
        <p:nvSpPr>
          <p:cNvPr id="82948"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39164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40B72273-549D-4AE0-8425-706F6A4B4099}" type="slidenum">
              <a:rPr lang="de-DE" altLang="de-DE" smtClean="0"/>
              <a:pPr/>
              <a:t>2</a:t>
            </a:fld>
            <a:endParaRPr lang="de-DE" altLang="de-DE" smtClean="0"/>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411296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6187FBC7-CFE2-44F9-A9A1-FD14BE44D28E}" type="slidenum">
              <a:rPr lang="de-DE" altLang="de-DE" smtClean="0"/>
              <a:pPr/>
              <a:t>20</a:t>
            </a:fld>
            <a:endParaRPr lang="de-DE" altLang="de-DE" smtClean="0"/>
          </a:p>
        </p:txBody>
      </p:sp>
      <p:sp>
        <p:nvSpPr>
          <p:cNvPr id="83971" name="Rectangle 2"/>
          <p:cNvSpPr>
            <a:spLocks noGrp="1" noRot="1" noChangeAspect="1" noChangeArrowheads="1" noTextEdit="1"/>
          </p:cNvSpPr>
          <p:nvPr>
            <p:ph type="sldImg"/>
          </p:nvPr>
        </p:nvSpPr>
        <p:spPr>
          <a:xfrm>
            <a:off x="712788" y="744538"/>
            <a:ext cx="5376862" cy="3724275"/>
          </a:xfrm>
          <a:ln/>
        </p:spPr>
      </p:sp>
      <p:sp>
        <p:nvSpPr>
          <p:cNvPr id="83972"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26880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24B3A117-B760-49F2-B328-1C51C62E621A}" type="slidenum">
              <a:rPr lang="de-DE" altLang="de-DE" smtClean="0"/>
              <a:pPr/>
              <a:t>21</a:t>
            </a:fld>
            <a:endParaRPr lang="de-DE" altLang="de-DE" smtClean="0"/>
          </a:p>
        </p:txBody>
      </p:sp>
      <p:sp>
        <p:nvSpPr>
          <p:cNvPr id="84995" name="Rectangle 2"/>
          <p:cNvSpPr>
            <a:spLocks noGrp="1" noRot="1" noChangeAspect="1" noChangeArrowheads="1" noTextEdit="1"/>
          </p:cNvSpPr>
          <p:nvPr>
            <p:ph type="sldImg"/>
          </p:nvPr>
        </p:nvSpPr>
        <p:spPr>
          <a:xfrm>
            <a:off x="712788" y="744538"/>
            <a:ext cx="5376862" cy="3724275"/>
          </a:xfrm>
          <a:ln/>
        </p:spPr>
      </p:sp>
      <p:sp>
        <p:nvSpPr>
          <p:cNvPr id="8499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3597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EE18086A-821E-477A-8042-219BDEFD877E}" type="slidenum">
              <a:rPr lang="de-DE" altLang="de-DE" smtClean="0"/>
              <a:pPr/>
              <a:t>22</a:t>
            </a:fld>
            <a:endParaRPr lang="de-DE" altLang="de-DE" smtClean="0"/>
          </a:p>
        </p:txBody>
      </p:sp>
      <p:sp>
        <p:nvSpPr>
          <p:cNvPr id="86019" name="Rectangle 2"/>
          <p:cNvSpPr>
            <a:spLocks noGrp="1" noRot="1" noChangeAspect="1" noChangeArrowheads="1" noTextEdit="1"/>
          </p:cNvSpPr>
          <p:nvPr>
            <p:ph type="sldImg"/>
          </p:nvPr>
        </p:nvSpPr>
        <p:spPr>
          <a:xfrm>
            <a:off x="712788" y="744538"/>
            <a:ext cx="5376862" cy="3724275"/>
          </a:xfrm>
          <a:ln/>
        </p:spPr>
      </p:sp>
      <p:sp>
        <p:nvSpPr>
          <p:cNvPr id="86020"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552022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12A0F9A-9176-464C-BCF3-5F8EC3A73CEE}" type="slidenum">
              <a:rPr lang="de-DE" altLang="de-DE" smtClean="0"/>
              <a:pPr/>
              <a:t>23</a:t>
            </a:fld>
            <a:endParaRPr lang="de-DE" altLang="de-DE" smtClean="0"/>
          </a:p>
        </p:txBody>
      </p:sp>
      <p:sp>
        <p:nvSpPr>
          <p:cNvPr id="87043" name="Rectangle 2"/>
          <p:cNvSpPr>
            <a:spLocks noGrp="1" noRot="1" noChangeAspect="1" noChangeArrowheads="1" noTextEdit="1"/>
          </p:cNvSpPr>
          <p:nvPr>
            <p:ph type="sldImg"/>
          </p:nvPr>
        </p:nvSpPr>
        <p:spPr>
          <a:xfrm>
            <a:off x="712788" y="744538"/>
            <a:ext cx="5376862" cy="3724275"/>
          </a:xfrm>
          <a:ln/>
        </p:spPr>
      </p:sp>
      <p:sp>
        <p:nvSpPr>
          <p:cNvPr id="87044"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417795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0FAEBC36-E5FF-4455-9517-F1AA2C254C7E}" type="slidenum">
              <a:rPr lang="de-DE" altLang="de-DE" smtClean="0"/>
              <a:pPr/>
              <a:t>25</a:t>
            </a:fld>
            <a:endParaRPr lang="de-DE" altLang="de-DE" smtClean="0"/>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475953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C2FDD4F6-1CDD-4E7C-8A13-F5C74B5575C4}" type="slidenum">
              <a:rPr lang="de-DE" altLang="de-DE" smtClean="0"/>
              <a:pPr/>
              <a:t>26</a:t>
            </a:fld>
            <a:endParaRPr lang="de-DE" altLang="de-DE" smtClean="0"/>
          </a:p>
        </p:txBody>
      </p:sp>
      <p:sp>
        <p:nvSpPr>
          <p:cNvPr id="79875" name="Rectangle 2"/>
          <p:cNvSpPr>
            <a:spLocks noGrp="1" noRot="1" noChangeAspect="1" noChangeArrowheads="1" noTextEdit="1"/>
          </p:cNvSpPr>
          <p:nvPr>
            <p:ph type="sldImg"/>
          </p:nvPr>
        </p:nvSpPr>
        <p:spPr>
          <a:xfrm>
            <a:off x="712788" y="746125"/>
            <a:ext cx="5376862" cy="3722688"/>
          </a:xfrm>
          <a:ln/>
        </p:spPr>
      </p:sp>
      <p:sp>
        <p:nvSpPr>
          <p:cNvPr id="7987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426108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C2FDD4F6-1CDD-4E7C-8A13-F5C74B5575C4}" type="slidenum">
              <a:rPr lang="de-DE" altLang="de-DE" smtClean="0"/>
              <a:pPr/>
              <a:t>27</a:t>
            </a:fld>
            <a:endParaRPr lang="de-DE" altLang="de-DE" smtClean="0"/>
          </a:p>
        </p:txBody>
      </p:sp>
      <p:sp>
        <p:nvSpPr>
          <p:cNvPr id="79875" name="Rectangle 2"/>
          <p:cNvSpPr>
            <a:spLocks noGrp="1" noRot="1" noChangeAspect="1" noChangeArrowheads="1" noTextEdit="1"/>
          </p:cNvSpPr>
          <p:nvPr>
            <p:ph type="sldImg"/>
          </p:nvPr>
        </p:nvSpPr>
        <p:spPr>
          <a:xfrm>
            <a:off x="712788" y="746125"/>
            <a:ext cx="5376862" cy="3722688"/>
          </a:xfrm>
          <a:ln/>
        </p:spPr>
      </p:sp>
      <p:sp>
        <p:nvSpPr>
          <p:cNvPr id="7987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039118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A94C5E69-5A28-4FCA-827F-57B10228FCB3}" type="slidenum">
              <a:rPr lang="de-DE" altLang="de-DE" smtClean="0"/>
              <a:pPr/>
              <a:t>28</a:t>
            </a:fld>
            <a:endParaRPr lang="de-DE" altLang="de-DE" smtClean="0"/>
          </a:p>
        </p:txBody>
      </p:sp>
      <p:sp>
        <p:nvSpPr>
          <p:cNvPr id="78851" name="Rectangle 2"/>
          <p:cNvSpPr>
            <a:spLocks noGrp="1" noRot="1" noChangeAspect="1" noChangeArrowheads="1" noTextEdit="1"/>
          </p:cNvSpPr>
          <p:nvPr>
            <p:ph type="sldImg"/>
          </p:nvPr>
        </p:nvSpPr>
        <p:spPr>
          <a:ln cap="fla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17465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C2FDD4F6-1CDD-4E7C-8A13-F5C74B5575C4}" type="slidenum">
              <a:rPr lang="de-DE" altLang="de-DE" smtClean="0"/>
              <a:pPr/>
              <a:t>29</a:t>
            </a:fld>
            <a:endParaRPr lang="de-DE" altLang="de-DE" smtClean="0"/>
          </a:p>
        </p:txBody>
      </p:sp>
      <p:sp>
        <p:nvSpPr>
          <p:cNvPr id="79875" name="Rectangle 2"/>
          <p:cNvSpPr>
            <a:spLocks noGrp="1" noRot="1" noChangeAspect="1" noChangeArrowheads="1" noTextEdit="1"/>
          </p:cNvSpPr>
          <p:nvPr>
            <p:ph type="sldImg"/>
          </p:nvPr>
        </p:nvSpPr>
        <p:spPr>
          <a:xfrm>
            <a:off x="712788" y="746125"/>
            <a:ext cx="5376862" cy="3722688"/>
          </a:xfrm>
          <a:ln/>
        </p:spPr>
      </p:sp>
      <p:sp>
        <p:nvSpPr>
          <p:cNvPr id="7987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7595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68BBC45-8847-4414-B83E-643CEB28F555}" type="slidenum">
              <a:rPr lang="de-DE" altLang="de-DE" smtClean="0"/>
              <a:pPr/>
              <a:t>30</a:t>
            </a:fld>
            <a:endParaRPr lang="de-DE" altLang="de-DE" smtClean="0"/>
          </a:p>
        </p:txBody>
      </p:sp>
      <p:sp>
        <p:nvSpPr>
          <p:cNvPr id="80899" name="Rectangle 2"/>
          <p:cNvSpPr>
            <a:spLocks noGrp="1" noRot="1" noChangeAspect="1" noChangeArrowheads="1" noTextEdit="1"/>
          </p:cNvSpPr>
          <p:nvPr>
            <p:ph type="sldImg"/>
          </p:nvPr>
        </p:nvSpPr>
        <p:spPr>
          <a:xfrm>
            <a:off x="712788" y="746125"/>
            <a:ext cx="5376862" cy="3722688"/>
          </a:xfrm>
          <a:ln/>
        </p:spPr>
      </p:sp>
      <p:sp>
        <p:nvSpPr>
          <p:cNvPr id="80900"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15595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1A222386-032B-4E84-A3B6-D2A4288BF061}" type="slidenum">
              <a:rPr lang="de-DE" altLang="de-DE" smtClean="0"/>
              <a:pPr/>
              <a:t>3</a:t>
            </a:fld>
            <a:endParaRPr lang="de-DE" altLang="de-DE" smtClean="0"/>
          </a:p>
        </p:txBody>
      </p:sp>
      <p:sp>
        <p:nvSpPr>
          <p:cNvPr id="57347" name="Rectangle 2"/>
          <p:cNvSpPr>
            <a:spLocks noGrp="1" noRot="1" noChangeAspect="1" noChangeArrowheads="1" noTextEdit="1"/>
          </p:cNvSpPr>
          <p:nvPr>
            <p:ph type="sldImg"/>
          </p:nvPr>
        </p:nvSpPr>
        <p:spPr>
          <a:ln cap="flat"/>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08682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AB3658B-F349-4575-8CB0-A85AF86E1D4F}" type="slidenum">
              <a:rPr lang="de-DE" altLang="de-DE" smtClean="0"/>
              <a:pPr/>
              <a:t>31</a:t>
            </a:fld>
            <a:endParaRPr lang="de-DE" altLang="de-DE" smtClean="0"/>
          </a:p>
        </p:txBody>
      </p:sp>
      <p:sp>
        <p:nvSpPr>
          <p:cNvPr id="81923" name="Rectangle 2"/>
          <p:cNvSpPr>
            <a:spLocks noGrp="1" noRot="1" noChangeAspect="1" noChangeArrowheads="1" noTextEdit="1"/>
          </p:cNvSpPr>
          <p:nvPr>
            <p:ph type="sldImg"/>
          </p:nvPr>
        </p:nvSpPr>
        <p:spPr>
          <a:xfrm>
            <a:off x="712788" y="746125"/>
            <a:ext cx="5376862" cy="3722688"/>
          </a:xfrm>
          <a:ln/>
        </p:spPr>
      </p:sp>
      <p:sp>
        <p:nvSpPr>
          <p:cNvPr id="81924"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724950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78A78F3E-1EB6-42B9-B989-D0180BBB616C}" type="slidenum">
              <a:rPr lang="de-DE" altLang="de-DE" smtClean="0"/>
              <a:pPr/>
              <a:t>32</a:t>
            </a:fld>
            <a:endParaRPr lang="de-DE" altLang="de-DE" smtClean="0"/>
          </a:p>
        </p:txBody>
      </p:sp>
      <p:sp>
        <p:nvSpPr>
          <p:cNvPr id="88067" name="Rectangle 2"/>
          <p:cNvSpPr>
            <a:spLocks noGrp="1" noRot="1" noChangeAspect="1" noChangeArrowheads="1" noTextEdit="1"/>
          </p:cNvSpPr>
          <p:nvPr>
            <p:ph type="sldImg"/>
          </p:nvPr>
        </p:nvSpPr>
        <p:spPr>
          <a:xfrm>
            <a:off x="712788" y="744538"/>
            <a:ext cx="5376862" cy="3724275"/>
          </a:xfrm>
          <a:ln/>
        </p:spPr>
      </p:sp>
      <p:sp>
        <p:nvSpPr>
          <p:cNvPr id="88068"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349646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5DB01923-B314-4F12-B400-072B4F3C1AA2}" type="slidenum">
              <a:rPr lang="de-DE" altLang="de-DE" smtClean="0"/>
              <a:pPr/>
              <a:t>33</a:t>
            </a:fld>
            <a:endParaRPr lang="de-DE" altLang="de-DE" smtClean="0"/>
          </a:p>
        </p:txBody>
      </p:sp>
      <p:sp>
        <p:nvSpPr>
          <p:cNvPr id="89091" name="Rectangle 2"/>
          <p:cNvSpPr>
            <a:spLocks noGrp="1" noRot="1" noChangeAspect="1" noChangeArrowheads="1" noTextEdit="1"/>
          </p:cNvSpPr>
          <p:nvPr>
            <p:ph type="sldImg"/>
          </p:nvPr>
        </p:nvSpPr>
        <p:spPr>
          <a:xfrm>
            <a:off x="712788" y="744538"/>
            <a:ext cx="5376862" cy="3724275"/>
          </a:xfrm>
          <a:ln/>
        </p:spPr>
      </p:sp>
      <p:sp>
        <p:nvSpPr>
          <p:cNvPr id="89092"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165659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D64442DA-9720-4F54-A5BE-59703EE35228}" type="slidenum">
              <a:rPr lang="de-DE" altLang="de-DE" smtClean="0"/>
              <a:pPr/>
              <a:t>34</a:t>
            </a:fld>
            <a:endParaRPr lang="de-DE" altLang="de-DE" smtClean="0"/>
          </a:p>
        </p:txBody>
      </p:sp>
      <p:sp>
        <p:nvSpPr>
          <p:cNvPr id="901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Händisch am OH den Buchungssatz eintragen!</a:t>
            </a:r>
          </a:p>
        </p:txBody>
      </p:sp>
      <p:sp>
        <p:nvSpPr>
          <p:cNvPr id="9011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78867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B5881843-2D0A-4340-98CF-121ACB14E06D}" type="slidenum">
              <a:rPr lang="de-DE" altLang="de-DE" smtClean="0"/>
              <a:pPr/>
              <a:t>35</a:t>
            </a:fld>
            <a:endParaRPr lang="de-DE" altLang="de-DE" smtClean="0"/>
          </a:p>
        </p:txBody>
      </p:sp>
      <p:sp>
        <p:nvSpPr>
          <p:cNvPr id="911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kapitalkonto live durchstreichen und durch das Mietaufwandskonto ersetzen. Eventuell an der Tafel ein Kapitalkonto darstellen, wenn alles darauf gebucht wird.</a:t>
            </a:r>
          </a:p>
        </p:txBody>
      </p:sp>
      <p:sp>
        <p:nvSpPr>
          <p:cNvPr id="9114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26546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31662523-E7BB-4467-9842-907314AB59FB}" type="slidenum">
              <a:rPr lang="de-DE" altLang="de-DE" smtClean="0"/>
              <a:pPr/>
              <a:t>36</a:t>
            </a:fld>
            <a:endParaRPr lang="de-DE" altLang="de-DE" smtClean="0"/>
          </a:p>
        </p:txBody>
      </p:sp>
      <p:sp>
        <p:nvSpPr>
          <p:cNvPr id="921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kapitalkonto live durchstreichen und durch das Provisionsertragskonto  ersetzen. Eventuell an der Tafel ein Kapitalkonto darstellen, wenn alles darauf gebucht wird.</a:t>
            </a:r>
          </a:p>
        </p:txBody>
      </p:sp>
      <p:sp>
        <p:nvSpPr>
          <p:cNvPr id="921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44855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D69F2F37-93C6-4D69-B41A-F53EEAD395B7}" type="slidenum">
              <a:rPr lang="de-DE" altLang="de-DE" smtClean="0"/>
              <a:pPr/>
              <a:t>37</a:t>
            </a:fld>
            <a:endParaRPr lang="de-DE" altLang="de-DE" smtClean="0"/>
          </a:p>
        </p:txBody>
      </p:sp>
      <p:sp>
        <p:nvSpPr>
          <p:cNvPr id="931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kapitalkonto live durchstreichen und durch das Provisionsertragskonto  ersetzen. Eventuell an der Tafel ein Kapitalkonto darstellen, wenn alles darauf gebucht wird.</a:t>
            </a:r>
          </a:p>
        </p:txBody>
      </p:sp>
      <p:sp>
        <p:nvSpPr>
          <p:cNvPr id="9318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71090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69671960-806B-4616-9474-F7593BC9EF04}" type="slidenum">
              <a:rPr lang="de-DE" altLang="de-DE" smtClean="0"/>
              <a:pPr/>
              <a:t>38</a:t>
            </a:fld>
            <a:endParaRPr lang="de-DE" altLang="de-DE" smtClean="0"/>
          </a:p>
        </p:txBody>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Durch die Überlagerung einer zweiten Folie entsteht der vollständige Abschluß!</a:t>
            </a:r>
          </a:p>
        </p:txBody>
      </p:sp>
      <p:sp>
        <p:nvSpPr>
          <p:cNvPr id="3584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25945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10E07EE-BC22-42BD-A4E5-73DFBF3EC6DE}" type="slidenum">
              <a:rPr lang="de-DE" altLang="de-DE" smtClean="0"/>
              <a:pPr/>
              <a:t>39</a:t>
            </a:fld>
            <a:endParaRPr lang="de-DE" altLang="de-DE" smtClean="0"/>
          </a:p>
        </p:txBody>
      </p:sp>
      <p:sp>
        <p:nvSpPr>
          <p:cNvPr id="368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3686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20410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08FB1BC2-BB01-46AC-9494-54CAA8020B4C}" type="slidenum">
              <a:rPr lang="de-DE" altLang="de-DE" smtClean="0"/>
              <a:pPr/>
              <a:t>40</a:t>
            </a:fld>
            <a:endParaRPr lang="de-DE" altLang="de-DE"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3270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7692B6A-4F24-4C04-BE70-589FE3A6E64D}" type="slidenum">
              <a:rPr lang="de-DE" altLang="de-DE" smtClean="0"/>
              <a:pPr/>
              <a:t>4</a:t>
            </a:fld>
            <a:endParaRPr lang="de-DE" altLang="de-DE" smtClean="0"/>
          </a:p>
        </p:txBody>
      </p:sp>
      <p:sp>
        <p:nvSpPr>
          <p:cNvPr id="58371" name="Rectangle 2"/>
          <p:cNvSpPr>
            <a:spLocks noGrp="1" noRot="1" noChangeAspect="1" noChangeArrowheads="1" noTextEdit="1"/>
          </p:cNvSpPr>
          <p:nvPr>
            <p:ph type="sldImg"/>
          </p:nvPr>
        </p:nvSpPr>
        <p:spPr>
          <a:ln cap="fla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524985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AB26C2B-1C75-46FA-9778-A4CDEDC5C29A}" type="slidenum">
              <a:rPr lang="de-DE" altLang="de-DE" smtClean="0"/>
              <a:pPr/>
              <a:t>41</a:t>
            </a:fld>
            <a:endParaRPr lang="de-DE" altLang="de-DE" smtClean="0"/>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261813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413C5EBA-3099-449A-A97F-0D0B8A6A386B}" type="slidenum">
              <a:rPr lang="de-DE" altLang="de-DE" smtClean="0"/>
              <a:pPr/>
              <a:t>42</a:t>
            </a:fld>
            <a:endParaRPr lang="de-DE" altLang="de-DE" smtClean="0"/>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595978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0B35C93D-C734-4D80-977E-CB902F42AA54}" type="slidenum">
              <a:rPr lang="de-DE" altLang="de-DE" smtClean="0"/>
              <a:pPr/>
              <a:t>43</a:t>
            </a:fld>
            <a:endParaRPr lang="de-DE" altLang="de-DE" smtClean="0"/>
          </a:p>
        </p:txBody>
      </p:sp>
      <p:sp>
        <p:nvSpPr>
          <p:cNvPr id="409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HW-Einsatz-Ableitung an der Tafel - Vorratskonto aufzeichnen, einkaufen, verkaufen und fragen wieviel auf dem Konto ist und warum man das nicht ersehen kann.</a:t>
            </a:r>
          </a:p>
        </p:txBody>
      </p:sp>
      <p:sp>
        <p:nvSpPr>
          <p:cNvPr id="409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65417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8066F09-C37F-4716-AA26-762049504C2B}" type="slidenum">
              <a:rPr lang="de-DE" altLang="de-DE" smtClean="0"/>
              <a:pPr/>
              <a:t>44</a:t>
            </a:fld>
            <a:endParaRPr lang="de-DE" altLang="de-DE" smtClean="0"/>
          </a:p>
        </p:txBody>
      </p:sp>
      <p:sp>
        <p:nvSpPr>
          <p:cNvPr id="419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HW-Einsatz-Ableitung an der Tafel - Vorratskonto aufzeichnen, einkaufen, verkaufen und fragen wieviel auf dem Konto ist und warum man das nicht ersehen kann.</a:t>
            </a:r>
          </a:p>
        </p:txBody>
      </p:sp>
      <p:sp>
        <p:nvSpPr>
          <p:cNvPr id="4198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22102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F9DCAE71-6569-4B76-BB39-4DDD1B6E7E04}" type="slidenum">
              <a:rPr lang="de-DE" altLang="de-DE" smtClean="0"/>
              <a:pPr/>
              <a:t>45</a:t>
            </a:fld>
            <a:endParaRPr lang="de-DE" altLang="de-DE" smtClean="0"/>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085714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3081F8D5-8C5D-41D3-8EF3-BD4D4F93F47A}" type="slidenum">
              <a:rPr lang="de-DE" altLang="de-DE" smtClean="0"/>
              <a:pPr/>
              <a:t>46</a:t>
            </a:fld>
            <a:endParaRPr lang="de-DE" altLang="de-DE" smtClean="0"/>
          </a:p>
        </p:txBody>
      </p:sp>
      <p:sp>
        <p:nvSpPr>
          <p:cNvPr id="440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Beispiel am OH demonstrieren! Schutzfolie verwenden.</a:t>
            </a:r>
          </a:p>
        </p:txBody>
      </p:sp>
      <p:sp>
        <p:nvSpPr>
          <p:cNvPr id="4403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01711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BFB3450-D6A9-463B-BDEC-8F6DB3C10AC3}" type="slidenum">
              <a:rPr lang="de-DE" altLang="de-DE" smtClean="0"/>
              <a:pPr/>
              <a:t>47</a:t>
            </a:fld>
            <a:endParaRPr lang="de-DE" altLang="de-DE" smtClean="0"/>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17841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Arial" charset="0"/>
              </a:defRPr>
            </a:lvl1pPr>
            <a:lvl2pPr marL="742950" indent="-285750" defTabSz="779463">
              <a:defRPr>
                <a:solidFill>
                  <a:schemeClr val="tx1"/>
                </a:solidFill>
                <a:latin typeface="Arial" charset="0"/>
              </a:defRPr>
            </a:lvl2pPr>
            <a:lvl3pPr marL="1143000" indent="-228600" defTabSz="779463">
              <a:defRPr>
                <a:solidFill>
                  <a:schemeClr val="tx1"/>
                </a:solidFill>
                <a:latin typeface="Arial" charset="0"/>
              </a:defRPr>
            </a:lvl3pPr>
            <a:lvl4pPr marL="1600200" indent="-228600" defTabSz="779463">
              <a:defRPr>
                <a:solidFill>
                  <a:schemeClr val="tx1"/>
                </a:solidFill>
                <a:latin typeface="Arial" charset="0"/>
              </a:defRPr>
            </a:lvl4pPr>
            <a:lvl5pPr marL="2057400" indent="-228600" defTabSz="779463">
              <a:defRPr>
                <a:solidFill>
                  <a:schemeClr val="tx1"/>
                </a:solidFill>
                <a:latin typeface="Arial" charset="0"/>
              </a:defRPr>
            </a:lvl5pPr>
            <a:lvl6pPr marL="2514600" indent="-228600" defTabSz="779463" eaLnBrk="0" fontAlgn="base" hangingPunct="0">
              <a:spcBef>
                <a:spcPct val="0"/>
              </a:spcBef>
              <a:spcAft>
                <a:spcPct val="0"/>
              </a:spcAft>
              <a:defRPr>
                <a:solidFill>
                  <a:schemeClr val="tx1"/>
                </a:solidFill>
                <a:latin typeface="Arial" charset="0"/>
              </a:defRPr>
            </a:lvl6pPr>
            <a:lvl7pPr marL="2971800" indent="-228600" defTabSz="779463" eaLnBrk="0" fontAlgn="base" hangingPunct="0">
              <a:spcBef>
                <a:spcPct val="0"/>
              </a:spcBef>
              <a:spcAft>
                <a:spcPct val="0"/>
              </a:spcAft>
              <a:defRPr>
                <a:solidFill>
                  <a:schemeClr val="tx1"/>
                </a:solidFill>
                <a:latin typeface="Arial" charset="0"/>
              </a:defRPr>
            </a:lvl7pPr>
            <a:lvl8pPr marL="3429000" indent="-228600" defTabSz="779463" eaLnBrk="0" fontAlgn="base" hangingPunct="0">
              <a:spcBef>
                <a:spcPct val="0"/>
              </a:spcBef>
              <a:spcAft>
                <a:spcPct val="0"/>
              </a:spcAft>
              <a:defRPr>
                <a:solidFill>
                  <a:schemeClr val="tx1"/>
                </a:solidFill>
                <a:latin typeface="Arial" charset="0"/>
              </a:defRPr>
            </a:lvl8pPr>
            <a:lvl9pPr marL="3886200" indent="-228600" defTabSz="779463" eaLnBrk="0" fontAlgn="base" hangingPunct="0">
              <a:spcBef>
                <a:spcPct val="0"/>
              </a:spcBef>
              <a:spcAft>
                <a:spcPct val="0"/>
              </a:spcAft>
              <a:defRPr>
                <a:solidFill>
                  <a:schemeClr val="tx1"/>
                </a:solidFill>
                <a:latin typeface="Arial" charset="0"/>
              </a:defRPr>
            </a:lvl9pPr>
          </a:lstStyle>
          <a:p>
            <a:fld id="{22350D59-5989-4428-8B11-4350F4396090}" type="slidenum">
              <a:rPr lang="de-DE" altLang="de-DE" smtClean="0">
                <a:latin typeface="Verdana" pitchFamily="34" charset="0"/>
              </a:rPr>
              <a:pPr/>
              <a:t>48</a:t>
            </a:fld>
            <a:endParaRPr lang="de-DE" altLang="de-DE" smtClean="0">
              <a:latin typeface="Verdana" pitchFamily="34" charset="0"/>
            </a:endParaRPr>
          </a:p>
        </p:txBody>
      </p:sp>
      <p:sp>
        <p:nvSpPr>
          <p:cNvPr id="46083" name="Rectangle 2"/>
          <p:cNvSpPr>
            <a:spLocks noGrp="1" noChangeArrowheads="1"/>
          </p:cNvSpPr>
          <p:nvPr>
            <p:ph type="body" idx="1"/>
          </p:nvPr>
        </p:nvSpPr>
        <p:spPr>
          <a:xfrm>
            <a:off x="904875" y="4716463"/>
            <a:ext cx="498792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zeigen, dann die Kontonummern überlegen!</a:t>
            </a:r>
          </a:p>
        </p:txBody>
      </p:sp>
      <p:sp>
        <p:nvSpPr>
          <p:cNvPr id="46084" name="Rectangle 3"/>
          <p:cNvSpPr>
            <a:spLocks noGrp="1" noRot="1" noChangeAspect="1" noChangeArrowheads="1" noTextEdit="1"/>
          </p:cNvSpPr>
          <p:nvPr>
            <p:ph type="sldImg"/>
          </p:nvPr>
        </p:nvSpPr>
        <p:spPr>
          <a:xfrm>
            <a:off x="1049338" y="976313"/>
            <a:ext cx="4702175" cy="3255962"/>
          </a:xfrm>
          <a:ln cap="flat"/>
        </p:spPr>
      </p:sp>
    </p:spTree>
    <p:extLst>
      <p:ext uri="{BB962C8B-B14F-4D97-AF65-F5344CB8AC3E}">
        <p14:creationId xmlns:p14="http://schemas.microsoft.com/office/powerpoint/2010/main" val="3893140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4DBAC636-2B63-44DD-9570-0EE6078EC635}" type="slidenum">
              <a:rPr lang="de-DE" altLang="de-DE" smtClean="0"/>
              <a:pPr/>
              <a:t>49</a:t>
            </a:fld>
            <a:endParaRPr lang="de-DE" alt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74872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E1C5330C-1255-4695-85DE-8E04E558B59E}" type="slidenum">
              <a:rPr lang="de-DE" altLang="de-DE" smtClean="0"/>
              <a:pPr/>
              <a:t>50</a:t>
            </a:fld>
            <a:endParaRPr lang="de-DE" alt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03588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44D2281F-5158-4070-9F45-BA080517E5D6}" type="slidenum">
              <a:rPr lang="de-DE" altLang="de-DE" smtClean="0"/>
              <a:pPr/>
              <a:t>5</a:t>
            </a:fld>
            <a:endParaRPr lang="de-DE" altLang="de-DE" smtClean="0"/>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78441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80309AC4-57F0-42BA-9D91-53ACDA686D22}" type="slidenum">
              <a:rPr lang="de-DE" altLang="de-DE" smtClean="0"/>
              <a:pPr/>
              <a:t>51</a:t>
            </a:fld>
            <a:endParaRPr lang="de-DE" altLang="de-DE"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5072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DC0DB8C-F48E-45DE-AA23-677EF0C711E2}" type="slidenum">
              <a:rPr lang="de-DE" altLang="de-DE" smtClean="0"/>
              <a:pPr/>
              <a:t>52</a:t>
            </a:fld>
            <a:endParaRPr lang="de-DE" altLang="de-DE"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198297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AE1DE0D5-291A-4FDD-B534-11CA80879C8C}" type="slidenum">
              <a:rPr lang="de-DE" altLang="de-DE" smtClean="0"/>
              <a:pPr/>
              <a:t>53</a:t>
            </a:fld>
            <a:endParaRPr lang="de-DE" alt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015088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BF324BF3-222D-47D7-9BAC-FA4DDC9456BF}" type="slidenum">
              <a:rPr lang="de-DE" altLang="de-DE" smtClean="0"/>
              <a:pPr/>
              <a:t>54</a:t>
            </a:fld>
            <a:endParaRPr lang="de-DE" altLang="de-DE" smtClean="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020731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B537607-CF85-4F3D-A626-28EBC6C67096}" type="slidenum">
              <a:rPr lang="de-DE" altLang="de-DE" smtClean="0"/>
              <a:pPr/>
              <a:t>55</a:t>
            </a:fld>
            <a:endParaRPr lang="de-DE" altLang="de-DE" smtClean="0"/>
          </a:p>
        </p:txBody>
      </p:sp>
      <p:sp>
        <p:nvSpPr>
          <p:cNvPr id="54275" name="Rectangle 2"/>
          <p:cNvSpPr>
            <a:spLocks noGrp="1" noRot="1" noChangeAspect="1" noChangeArrowheads="1" noTextEdit="1"/>
          </p:cNvSpPr>
          <p:nvPr>
            <p:ph type="sldImg"/>
          </p:nvPr>
        </p:nvSpPr>
        <p:spPr>
          <a:ln cap="fla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4216511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62EA148D-A9B5-42B3-8AC0-83D6DFE4F820}" type="slidenum">
              <a:rPr lang="de-DE" altLang="de-DE" smtClean="0"/>
              <a:pPr/>
              <a:t>56</a:t>
            </a:fld>
            <a:endParaRPr lang="de-DE" altLang="de-DE" smtClean="0"/>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942639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3C408865-8D63-4E36-83D4-BDBC950023A9}" type="slidenum">
              <a:rPr lang="de-DE" altLang="de-DE" smtClean="0"/>
              <a:pPr/>
              <a:t>57</a:t>
            </a:fld>
            <a:endParaRPr lang="de-DE" altLang="de-DE" smtClean="0"/>
          </a:p>
        </p:txBody>
      </p:sp>
      <p:sp>
        <p:nvSpPr>
          <p:cNvPr id="5734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5734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51623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35A3BB9E-5DFB-4897-9ED5-D45A033AF03A}" type="slidenum">
              <a:rPr lang="de-DE" altLang="de-DE" smtClean="0"/>
              <a:pPr/>
              <a:t>58</a:t>
            </a:fld>
            <a:endParaRPr lang="de-DE" altLang="de-DE" smtClean="0"/>
          </a:p>
        </p:txBody>
      </p:sp>
      <p:sp>
        <p:nvSpPr>
          <p:cNvPr id="5837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5837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62997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5DCDBD2-1ECB-4C4A-8106-3F394CF13CE5}" type="slidenum">
              <a:rPr lang="de-DE" altLang="de-DE" smtClean="0"/>
              <a:pPr/>
              <a:t>59</a:t>
            </a:fld>
            <a:endParaRPr lang="de-DE" altLang="de-DE" smtClean="0"/>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85097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A0229DED-26F4-462B-A583-537368A538FC}" type="slidenum">
              <a:rPr lang="de-DE" altLang="de-DE" smtClean="0"/>
              <a:pPr/>
              <a:t>60</a:t>
            </a:fld>
            <a:endParaRPr lang="de-DE" altLang="de-DE" smtClean="0"/>
          </a:p>
        </p:txBody>
      </p:sp>
      <p:sp>
        <p:nvSpPr>
          <p:cNvPr id="60419" name="Rectangle 2"/>
          <p:cNvSpPr>
            <a:spLocks noGrp="1" noRot="1" noChangeAspect="1" noChangeArrowheads="1" noTextEdit="1"/>
          </p:cNvSpPr>
          <p:nvPr>
            <p:ph type="sldImg"/>
          </p:nvPr>
        </p:nvSpPr>
        <p:spPr>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02400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7A00A8A3-9551-46B6-AA80-F9EF8FF48901}" type="slidenum">
              <a:rPr lang="de-DE" altLang="de-DE" smtClean="0"/>
              <a:pPr/>
              <a:t>6</a:t>
            </a:fld>
            <a:endParaRPr lang="de-DE" altLang="de-DE" smtClean="0"/>
          </a:p>
        </p:txBody>
      </p:sp>
      <p:sp>
        <p:nvSpPr>
          <p:cNvPr id="65539" name="Rectangle 2"/>
          <p:cNvSpPr>
            <a:spLocks noGrp="1" noRot="1" noChangeAspect="1" noChangeArrowheads="1" noTextEdit="1"/>
          </p:cNvSpPr>
          <p:nvPr>
            <p:ph type="sldImg"/>
          </p:nvPr>
        </p:nvSpPr>
        <p:spPr>
          <a:ln cap="fla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504138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875D38CF-E56B-41AD-A465-C1EB8E80F12E}" type="slidenum">
              <a:rPr lang="de-DE" altLang="de-DE" smtClean="0"/>
              <a:pPr/>
              <a:t>61</a:t>
            </a:fld>
            <a:endParaRPr lang="de-DE" altLang="de-DE" smtClean="0"/>
          </a:p>
        </p:txBody>
      </p:sp>
      <p:sp>
        <p:nvSpPr>
          <p:cNvPr id="614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6144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83578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8426562C-2130-4A5E-ACC4-01A0BC51407F}" type="slidenum">
              <a:rPr lang="de-DE" altLang="de-DE" smtClean="0"/>
              <a:pPr/>
              <a:t>62</a:t>
            </a:fld>
            <a:endParaRPr lang="de-DE" altLang="de-DE" smtClean="0"/>
          </a:p>
        </p:txBody>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6246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70247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5E41F03-8BC0-4752-A49B-69BAE4DAEA0D}" type="slidenum">
              <a:rPr lang="de-DE" altLang="de-DE" smtClean="0"/>
              <a:pPr/>
              <a:t>63</a:t>
            </a:fld>
            <a:endParaRPr lang="de-DE" altLang="de-DE" smtClean="0"/>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039177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CD4D79D-1BAB-4B6F-B88C-C745F8FCB985}" type="slidenum">
              <a:rPr lang="de-DE" altLang="de-DE" smtClean="0"/>
              <a:pPr/>
              <a:t>64</a:t>
            </a:fld>
            <a:endParaRPr lang="de-DE" altLang="de-DE" smtClean="0"/>
          </a:p>
        </p:txBody>
      </p:sp>
      <p:sp>
        <p:nvSpPr>
          <p:cNvPr id="65539" name="Rectangle 2"/>
          <p:cNvSpPr>
            <a:spLocks noGrp="1" noRot="1" noChangeAspect="1" noChangeArrowheads="1" noTextEdit="1"/>
          </p:cNvSpPr>
          <p:nvPr>
            <p:ph type="sldImg"/>
          </p:nvPr>
        </p:nvSpPr>
        <p:spPr>
          <a:ln cap="fla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692963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4225">
              <a:defRPr>
                <a:solidFill>
                  <a:schemeClr val="tx1"/>
                </a:solidFill>
                <a:latin typeface="Arial" charset="0"/>
              </a:defRPr>
            </a:lvl1pPr>
            <a:lvl2pPr marL="742950" indent="-285750" defTabSz="784225">
              <a:defRPr>
                <a:solidFill>
                  <a:schemeClr val="tx1"/>
                </a:solidFill>
                <a:latin typeface="Arial" charset="0"/>
              </a:defRPr>
            </a:lvl2pPr>
            <a:lvl3pPr marL="1143000" indent="-228600" defTabSz="784225">
              <a:defRPr>
                <a:solidFill>
                  <a:schemeClr val="tx1"/>
                </a:solidFill>
                <a:latin typeface="Arial" charset="0"/>
              </a:defRPr>
            </a:lvl3pPr>
            <a:lvl4pPr marL="1600200" indent="-228600" defTabSz="784225">
              <a:defRPr>
                <a:solidFill>
                  <a:schemeClr val="tx1"/>
                </a:solidFill>
                <a:latin typeface="Arial" charset="0"/>
              </a:defRPr>
            </a:lvl4pPr>
            <a:lvl5pPr marL="2057400" indent="-228600" defTabSz="784225">
              <a:defRPr>
                <a:solidFill>
                  <a:schemeClr val="tx1"/>
                </a:solidFill>
                <a:latin typeface="Arial" charset="0"/>
              </a:defRPr>
            </a:lvl5pPr>
            <a:lvl6pPr marL="2514600" indent="-228600" defTabSz="784225" eaLnBrk="0" fontAlgn="base" hangingPunct="0">
              <a:spcBef>
                <a:spcPct val="0"/>
              </a:spcBef>
              <a:spcAft>
                <a:spcPct val="0"/>
              </a:spcAft>
              <a:defRPr>
                <a:solidFill>
                  <a:schemeClr val="tx1"/>
                </a:solidFill>
                <a:latin typeface="Arial" charset="0"/>
              </a:defRPr>
            </a:lvl6pPr>
            <a:lvl7pPr marL="2971800" indent="-228600" defTabSz="784225" eaLnBrk="0" fontAlgn="base" hangingPunct="0">
              <a:spcBef>
                <a:spcPct val="0"/>
              </a:spcBef>
              <a:spcAft>
                <a:spcPct val="0"/>
              </a:spcAft>
              <a:defRPr>
                <a:solidFill>
                  <a:schemeClr val="tx1"/>
                </a:solidFill>
                <a:latin typeface="Arial" charset="0"/>
              </a:defRPr>
            </a:lvl7pPr>
            <a:lvl8pPr marL="3429000" indent="-228600" defTabSz="784225" eaLnBrk="0" fontAlgn="base" hangingPunct="0">
              <a:spcBef>
                <a:spcPct val="0"/>
              </a:spcBef>
              <a:spcAft>
                <a:spcPct val="0"/>
              </a:spcAft>
              <a:defRPr>
                <a:solidFill>
                  <a:schemeClr val="tx1"/>
                </a:solidFill>
                <a:latin typeface="Arial" charset="0"/>
              </a:defRPr>
            </a:lvl8pPr>
            <a:lvl9pPr marL="3886200" indent="-228600" defTabSz="784225" eaLnBrk="0" fontAlgn="base" hangingPunct="0">
              <a:spcBef>
                <a:spcPct val="0"/>
              </a:spcBef>
              <a:spcAft>
                <a:spcPct val="0"/>
              </a:spcAft>
              <a:defRPr>
                <a:solidFill>
                  <a:schemeClr val="tx1"/>
                </a:solidFill>
                <a:latin typeface="Arial" charset="0"/>
              </a:defRPr>
            </a:lvl9pPr>
          </a:lstStyle>
          <a:p>
            <a:fld id="{EFB98D98-2A65-4FE0-9CD9-E0CAE257F1B5}" type="slidenum">
              <a:rPr lang="de-DE" altLang="de-DE" smtClean="0"/>
              <a:pPr/>
              <a:t>65</a:t>
            </a:fld>
            <a:endParaRPr lang="de-DE" altLang="de-DE" smtClean="0"/>
          </a:p>
        </p:txBody>
      </p:sp>
      <p:sp>
        <p:nvSpPr>
          <p:cNvPr id="22531" name="Rectangle 2"/>
          <p:cNvSpPr>
            <a:spLocks noGrp="1" noRot="1" noChangeAspect="1" noChangeArrowheads="1" noTextEdit="1"/>
          </p:cNvSpPr>
          <p:nvPr>
            <p:ph type="sldImg"/>
          </p:nvPr>
        </p:nvSpPr>
        <p:spPr>
          <a:ln cap="flat"/>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772528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4225">
              <a:defRPr>
                <a:solidFill>
                  <a:schemeClr val="tx1"/>
                </a:solidFill>
                <a:latin typeface="Arial" charset="0"/>
              </a:defRPr>
            </a:lvl1pPr>
            <a:lvl2pPr marL="742950" indent="-285750" defTabSz="784225">
              <a:defRPr>
                <a:solidFill>
                  <a:schemeClr val="tx1"/>
                </a:solidFill>
                <a:latin typeface="Arial" charset="0"/>
              </a:defRPr>
            </a:lvl2pPr>
            <a:lvl3pPr marL="1143000" indent="-228600" defTabSz="784225">
              <a:defRPr>
                <a:solidFill>
                  <a:schemeClr val="tx1"/>
                </a:solidFill>
                <a:latin typeface="Arial" charset="0"/>
              </a:defRPr>
            </a:lvl3pPr>
            <a:lvl4pPr marL="1600200" indent="-228600" defTabSz="784225">
              <a:defRPr>
                <a:solidFill>
                  <a:schemeClr val="tx1"/>
                </a:solidFill>
                <a:latin typeface="Arial" charset="0"/>
              </a:defRPr>
            </a:lvl4pPr>
            <a:lvl5pPr marL="2057400" indent="-228600" defTabSz="784225">
              <a:defRPr>
                <a:solidFill>
                  <a:schemeClr val="tx1"/>
                </a:solidFill>
                <a:latin typeface="Arial" charset="0"/>
              </a:defRPr>
            </a:lvl5pPr>
            <a:lvl6pPr marL="2514600" indent="-228600" defTabSz="784225" eaLnBrk="0" fontAlgn="base" hangingPunct="0">
              <a:spcBef>
                <a:spcPct val="0"/>
              </a:spcBef>
              <a:spcAft>
                <a:spcPct val="0"/>
              </a:spcAft>
              <a:defRPr>
                <a:solidFill>
                  <a:schemeClr val="tx1"/>
                </a:solidFill>
                <a:latin typeface="Arial" charset="0"/>
              </a:defRPr>
            </a:lvl6pPr>
            <a:lvl7pPr marL="2971800" indent="-228600" defTabSz="784225" eaLnBrk="0" fontAlgn="base" hangingPunct="0">
              <a:spcBef>
                <a:spcPct val="0"/>
              </a:spcBef>
              <a:spcAft>
                <a:spcPct val="0"/>
              </a:spcAft>
              <a:defRPr>
                <a:solidFill>
                  <a:schemeClr val="tx1"/>
                </a:solidFill>
                <a:latin typeface="Arial" charset="0"/>
              </a:defRPr>
            </a:lvl7pPr>
            <a:lvl8pPr marL="3429000" indent="-228600" defTabSz="784225" eaLnBrk="0" fontAlgn="base" hangingPunct="0">
              <a:spcBef>
                <a:spcPct val="0"/>
              </a:spcBef>
              <a:spcAft>
                <a:spcPct val="0"/>
              </a:spcAft>
              <a:defRPr>
                <a:solidFill>
                  <a:schemeClr val="tx1"/>
                </a:solidFill>
                <a:latin typeface="Arial" charset="0"/>
              </a:defRPr>
            </a:lvl8pPr>
            <a:lvl9pPr marL="3886200" indent="-228600" defTabSz="784225" eaLnBrk="0" fontAlgn="base" hangingPunct="0">
              <a:spcBef>
                <a:spcPct val="0"/>
              </a:spcBef>
              <a:spcAft>
                <a:spcPct val="0"/>
              </a:spcAft>
              <a:defRPr>
                <a:solidFill>
                  <a:schemeClr val="tx1"/>
                </a:solidFill>
                <a:latin typeface="Arial" charset="0"/>
              </a:defRPr>
            </a:lvl9pPr>
          </a:lstStyle>
          <a:p>
            <a:fld id="{EC05C3BF-BBE5-4A23-9C08-689D8BBEEE73}" type="slidenum">
              <a:rPr lang="de-DE" altLang="de-DE" smtClean="0"/>
              <a:pPr/>
              <a:t>66</a:t>
            </a:fld>
            <a:endParaRPr lang="de-DE" altLang="de-DE" smtClean="0"/>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8101723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07CBBBC4-AFDD-45B6-A082-5507A7434787}" type="slidenum">
              <a:rPr lang="de-DE" altLang="de-DE"/>
              <a:pPr/>
              <a:t>67</a:t>
            </a:fld>
            <a:endParaRPr lang="de-DE" altLang="de-D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486576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07CBBBC4-AFDD-45B6-A082-5507A7434787}" type="slidenum">
              <a:rPr lang="de-DE" altLang="de-DE"/>
              <a:pPr/>
              <a:t>68</a:t>
            </a:fld>
            <a:endParaRPr lang="de-DE" altLang="de-D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144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909E1D92-5F93-4C82-9B45-1FAB8759A69B}" type="slidenum">
              <a:rPr lang="de-DE" altLang="de-DE"/>
              <a:pPr/>
              <a:t>69</a:t>
            </a:fld>
            <a:endParaRPr lang="de-DE" altLang="de-DE"/>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2130190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D608D576-A8A8-41AE-AADB-46836165CC0E}" type="slidenum">
              <a:rPr lang="de-DE" altLang="de-DE"/>
              <a:pPr/>
              <a:t>70</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68522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BFFFEABF-76ED-4E7A-AB2B-70D71C0FA12A}" type="slidenum">
              <a:rPr lang="de-DE" altLang="de-DE" smtClean="0"/>
              <a:pPr/>
              <a:t>7</a:t>
            </a:fld>
            <a:endParaRPr lang="de-DE" altLang="de-DE" smtClean="0"/>
          </a:p>
        </p:txBody>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händisch die Bilanz korrigieren, anschließend die neue Bilanz aufdecken. Eventuell auf der Tafel! (sinnvollerweise)</a:t>
            </a:r>
          </a:p>
        </p:txBody>
      </p:sp>
      <p:sp>
        <p:nvSpPr>
          <p:cNvPr id="665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988527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0D3E4831-39B4-4768-8592-FE99DF933CFB}" type="slidenum">
              <a:rPr lang="de-DE" altLang="de-DE"/>
              <a:pPr/>
              <a:t>71</a:t>
            </a:fld>
            <a:endParaRPr lang="de-DE" altLang="de-DE"/>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9551485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98370BE5-9F2B-4F3D-8834-074A01FBD017}" type="slidenum">
              <a:rPr lang="de-DE" altLang="de-DE"/>
              <a:pPr/>
              <a:t>72</a:t>
            </a:fld>
            <a:endParaRPr lang="de-DE" alt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16374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65F93EB-E31B-4DAD-AB41-5A3F59E66CA6}" type="slidenum">
              <a:rPr lang="de-DE" altLang="de-DE" smtClean="0"/>
              <a:pPr/>
              <a:t>8</a:t>
            </a:fld>
            <a:endParaRPr lang="de-DE" altLang="de-DE" smtClean="0"/>
          </a:p>
        </p:txBody>
      </p:sp>
      <p:sp>
        <p:nvSpPr>
          <p:cNvPr id="675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händisch die Bilanz korrigieren, anschließend die neue Bilanz aufdecken. Eventuell auf der Tafel! (sinnvollerweise)</a:t>
            </a:r>
          </a:p>
        </p:txBody>
      </p:sp>
      <p:sp>
        <p:nvSpPr>
          <p:cNvPr id="6758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4052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708C36A1-E0D2-42ED-9389-F0AD579EFFD0}" type="slidenum">
              <a:rPr lang="de-DE" altLang="de-DE" smtClean="0"/>
              <a:pPr/>
              <a:t>9</a:t>
            </a:fld>
            <a:endParaRPr lang="de-DE" altLang="de-DE" smtClean="0"/>
          </a:p>
        </p:txBody>
      </p:sp>
      <p:sp>
        <p:nvSpPr>
          <p:cNvPr id="686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Besser an der Tafel!</a:t>
            </a:r>
          </a:p>
        </p:txBody>
      </p:sp>
      <p:sp>
        <p:nvSpPr>
          <p:cNvPr id="6861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9058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a:prstGeom prst="rect">
            <a:avLst/>
          </a:prstGeo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371785673"/>
      </p:ext>
    </p:extLst>
  </p:cSld>
  <p:clrMapOvr>
    <a:masterClrMapping/>
  </p:clrMapOvr>
  <p:transition spd="med"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95300" y="1600200"/>
            <a:ext cx="89154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81451831"/>
      </p:ext>
    </p:extLst>
  </p:cSld>
  <p:clrMapOvr>
    <a:masterClrMapping/>
  </p:clrMapOvr>
  <p:transition spd="med"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8"/>
            <a:ext cx="222885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95300" y="274638"/>
            <a:ext cx="653415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74880807"/>
      </p:ext>
    </p:extLst>
  </p:cSld>
  <p:clrMapOvr>
    <a:masterClrMapping/>
  </p:clrMapOvr>
  <p:transition spd="med"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lvl1pPr>
              <a:defRPr/>
            </a:lvl1pPr>
          </a:lstStyle>
          <a:p>
            <a:pPr>
              <a:defRPr/>
            </a:pPr>
            <a:endParaRPr lang="de-DE"/>
          </a:p>
        </p:txBody>
      </p:sp>
      <p:sp>
        <p:nvSpPr>
          <p:cNvPr id="5" name="Fußzeilenplatzhalter 3"/>
          <p:cNvSpPr>
            <a:spLocks noGrp="1"/>
          </p:cNvSpPr>
          <p:nvPr>
            <p:ph type="ftr" sz="quarter" idx="11"/>
          </p:nvPr>
        </p:nvSpPr>
        <p:spPr/>
        <p:txBody>
          <a:bodyPr/>
          <a:lstStyle>
            <a:lvl1pPr>
              <a:defRPr/>
            </a:lvl1pPr>
          </a:lstStyle>
          <a:p>
            <a:pPr>
              <a:defRPr/>
            </a:pPr>
            <a:endParaRPr lang="de-DE"/>
          </a:p>
        </p:txBody>
      </p:sp>
    </p:spTree>
    <p:extLst>
      <p:ext uri="{BB962C8B-B14F-4D97-AF65-F5344CB8AC3E}">
        <p14:creationId xmlns:p14="http://schemas.microsoft.com/office/powerpoint/2010/main" val="911093780"/>
      </p:ext>
    </p:extLst>
  </p:cSld>
  <p:clrMapOvr>
    <a:masterClrMapping/>
  </p:clrMapOvr>
  <p:transition spd="med"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95300" y="1600200"/>
            <a:ext cx="89154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
        <p:nvSpPr>
          <p:cNvPr id="6" name="Rectangle 4"/>
          <p:cNvSpPr>
            <a:spLocks noGrp="1" noChangeArrowheads="1"/>
          </p:cNvSpPr>
          <p:nvPr>
            <p:ph type="sldNum" sz="quarter" idx="12"/>
          </p:nvPr>
        </p:nvSpPr>
        <p:spPr>
          <a:xfrm>
            <a:off x="7086600" y="6248400"/>
            <a:ext cx="2057400" cy="457200"/>
          </a:xfrm>
          <a:prstGeom prst="rect">
            <a:avLst/>
          </a:prstGeom>
          <a:ln/>
        </p:spPr>
        <p:txBody>
          <a:bodyPr/>
          <a:lstStyle>
            <a:lvl1pPr>
              <a:defRPr/>
            </a:lvl1pPr>
          </a:lstStyle>
          <a:p>
            <a:pPr>
              <a:defRPr/>
            </a:pPr>
            <a:fld id="{2F3BD7C3-ECCB-42E9-A6C0-51B21710F2A3}" type="slidenum">
              <a:rPr lang="de-DE"/>
              <a:pPr>
                <a:defRPr/>
              </a:pPr>
              <a:t>‹Nr.›</a:t>
            </a:fld>
            <a:endParaRPr lang="de-DE"/>
          </a:p>
        </p:txBody>
      </p:sp>
    </p:spTree>
    <p:extLst>
      <p:ext uri="{BB962C8B-B14F-4D97-AF65-F5344CB8AC3E}">
        <p14:creationId xmlns:p14="http://schemas.microsoft.com/office/powerpoint/2010/main" val="158182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95300" y="1600200"/>
            <a:ext cx="89154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258938688"/>
      </p:ext>
    </p:extLst>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094901487"/>
      </p:ext>
    </p:extLst>
  </p:cSld>
  <p:clrMapOvr>
    <a:masterClrMapping/>
  </p:clrMapOvr>
  <p:transition spd="med"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265882922"/>
      </p:ext>
    </p:extLst>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2"/>
          <p:cNvSpPr>
            <a:spLocks noGrp="1" noChangeArrowheads="1"/>
          </p:cNvSpPr>
          <p:nvPr>
            <p:ph type="dt" sz="half" idx="10"/>
          </p:nvPr>
        </p:nvSpPr>
        <p:spPr>
          <a:ln/>
        </p:spPr>
        <p:txBody>
          <a:bodyPr/>
          <a:lstStyle>
            <a:lvl1pPr>
              <a:defRPr/>
            </a:lvl1pPr>
          </a:lstStyle>
          <a:p>
            <a:pPr>
              <a:defRPr/>
            </a:pPr>
            <a:endParaRPr lang="de-DE"/>
          </a:p>
        </p:txBody>
      </p:sp>
      <p:sp>
        <p:nvSpPr>
          <p:cNvPr id="8"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067408246"/>
      </p:ext>
    </p:extLst>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Rectangle 2"/>
          <p:cNvSpPr>
            <a:spLocks noGrp="1" noChangeArrowheads="1"/>
          </p:cNvSpPr>
          <p:nvPr>
            <p:ph type="dt" sz="half" idx="10"/>
          </p:nvPr>
        </p:nvSpPr>
        <p:spPr>
          <a:ln/>
        </p:spPr>
        <p:txBody>
          <a:bodyPr/>
          <a:lstStyle>
            <a:lvl1pPr>
              <a:defRPr/>
            </a:lvl1pPr>
          </a:lstStyle>
          <a:p>
            <a:pPr>
              <a:defRPr/>
            </a:pPr>
            <a:endParaRPr lang="de-DE"/>
          </a:p>
        </p:txBody>
      </p:sp>
      <p:sp>
        <p:nvSpPr>
          <p:cNvPr id="4"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238481370"/>
      </p:ext>
    </p:extLst>
  </p:cSld>
  <p:clrMapOvr>
    <a:masterClrMapping/>
  </p:clrMapOvr>
  <p:transition spd="med"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de-DE"/>
          </a:p>
        </p:txBody>
      </p:sp>
      <p:sp>
        <p:nvSpPr>
          <p:cNvPr id="3"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678283759"/>
      </p:ext>
    </p:extLst>
  </p:cSld>
  <p:clrMapOvr>
    <a:masterClrMapping/>
  </p:clrMapOvr>
  <p:transition spd="med"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19477391"/>
      </p:ext>
    </p:extLst>
  </p:cSld>
  <p:clrMapOvr>
    <a:masterClrMapping/>
  </p:clrMapOvr>
  <p:transition spd="med"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32861747"/>
      </p:ext>
    </p:extLst>
  </p:cSld>
  <p:clrMapOvr>
    <a:masterClrMapping/>
  </p:clrMapOvr>
  <p:transition spd="med"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62000" y="6248400"/>
            <a:ext cx="2057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de-DE"/>
          </a:p>
        </p:txBody>
      </p:sp>
      <p:sp>
        <p:nvSpPr>
          <p:cNvPr id="1027" name="Rectangle 3"/>
          <p:cNvSpPr>
            <a:spLocks noGrp="1" noChangeArrowheads="1"/>
          </p:cNvSpPr>
          <p:nvPr>
            <p:ph type="ftr" sz="quarter" idx="3"/>
          </p:nvPr>
        </p:nvSpPr>
        <p:spPr bwMode="auto">
          <a:xfrm>
            <a:off x="3429000" y="6248400"/>
            <a:ext cx="3048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de-DE"/>
          </a:p>
        </p:txBody>
      </p:sp>
      <p:sp>
        <p:nvSpPr>
          <p:cNvPr id="6" name="Rectangle 1091"/>
          <p:cNvSpPr>
            <a:spLocks noChangeArrowheads="1"/>
          </p:cNvSpPr>
          <p:nvPr userDrawn="1"/>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7" name="Grafik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8" name="Grafik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transition spd="med" advClick="0"/>
  <p:txStyles>
    <p:titleStyle>
      <a:lvl1pPr algn="ctr" defTabSz="846138" rtl="0" eaLnBrk="0" fontAlgn="base" hangingPunct="0">
        <a:spcBef>
          <a:spcPct val="0"/>
        </a:spcBef>
        <a:spcAft>
          <a:spcPct val="0"/>
        </a:spcAft>
        <a:defRPr sz="4000">
          <a:solidFill>
            <a:schemeClr val="tx2"/>
          </a:solidFill>
          <a:latin typeface="+mj-lt"/>
          <a:ea typeface="+mj-ea"/>
          <a:cs typeface="+mj-cs"/>
        </a:defRPr>
      </a:lvl1pPr>
      <a:lvl2pPr algn="ctr" defTabSz="846138" rtl="0" eaLnBrk="0" fontAlgn="base" hangingPunct="0">
        <a:spcBef>
          <a:spcPct val="0"/>
        </a:spcBef>
        <a:spcAft>
          <a:spcPct val="0"/>
        </a:spcAft>
        <a:defRPr sz="4000">
          <a:solidFill>
            <a:schemeClr val="tx2"/>
          </a:solidFill>
          <a:latin typeface="Verdana" pitchFamily="34" charset="0"/>
        </a:defRPr>
      </a:lvl2pPr>
      <a:lvl3pPr algn="ctr" defTabSz="846138" rtl="0" eaLnBrk="0" fontAlgn="base" hangingPunct="0">
        <a:spcBef>
          <a:spcPct val="0"/>
        </a:spcBef>
        <a:spcAft>
          <a:spcPct val="0"/>
        </a:spcAft>
        <a:defRPr sz="4000">
          <a:solidFill>
            <a:schemeClr val="tx2"/>
          </a:solidFill>
          <a:latin typeface="Verdana" pitchFamily="34" charset="0"/>
        </a:defRPr>
      </a:lvl3pPr>
      <a:lvl4pPr algn="ctr" defTabSz="846138" rtl="0" eaLnBrk="0" fontAlgn="base" hangingPunct="0">
        <a:spcBef>
          <a:spcPct val="0"/>
        </a:spcBef>
        <a:spcAft>
          <a:spcPct val="0"/>
        </a:spcAft>
        <a:defRPr sz="4000">
          <a:solidFill>
            <a:schemeClr val="tx2"/>
          </a:solidFill>
          <a:latin typeface="Verdana" pitchFamily="34" charset="0"/>
        </a:defRPr>
      </a:lvl4pPr>
      <a:lvl5pPr algn="ctr" defTabSz="846138" rtl="0" eaLnBrk="0" fontAlgn="base" hangingPunct="0">
        <a:spcBef>
          <a:spcPct val="0"/>
        </a:spcBef>
        <a:spcAft>
          <a:spcPct val="0"/>
        </a:spcAft>
        <a:defRPr sz="4000">
          <a:solidFill>
            <a:schemeClr val="tx2"/>
          </a:solidFill>
          <a:latin typeface="Verdana" pitchFamily="34" charset="0"/>
        </a:defRPr>
      </a:lvl5pPr>
      <a:lvl6pPr marL="457200" algn="ctr" defTabSz="846138" rtl="0" eaLnBrk="0" fontAlgn="base" hangingPunct="0">
        <a:spcBef>
          <a:spcPct val="0"/>
        </a:spcBef>
        <a:spcAft>
          <a:spcPct val="0"/>
        </a:spcAft>
        <a:defRPr sz="4000">
          <a:solidFill>
            <a:schemeClr val="tx2"/>
          </a:solidFill>
          <a:latin typeface="Verdana" pitchFamily="34" charset="0"/>
        </a:defRPr>
      </a:lvl6pPr>
      <a:lvl7pPr marL="914400" algn="ctr" defTabSz="846138" rtl="0" eaLnBrk="0" fontAlgn="base" hangingPunct="0">
        <a:spcBef>
          <a:spcPct val="0"/>
        </a:spcBef>
        <a:spcAft>
          <a:spcPct val="0"/>
        </a:spcAft>
        <a:defRPr sz="4000">
          <a:solidFill>
            <a:schemeClr val="tx2"/>
          </a:solidFill>
          <a:latin typeface="Verdana" pitchFamily="34" charset="0"/>
        </a:defRPr>
      </a:lvl7pPr>
      <a:lvl8pPr marL="1371600" algn="ctr" defTabSz="846138" rtl="0" eaLnBrk="0" fontAlgn="base" hangingPunct="0">
        <a:spcBef>
          <a:spcPct val="0"/>
        </a:spcBef>
        <a:spcAft>
          <a:spcPct val="0"/>
        </a:spcAft>
        <a:defRPr sz="4000">
          <a:solidFill>
            <a:schemeClr val="tx2"/>
          </a:solidFill>
          <a:latin typeface="Verdana" pitchFamily="34" charset="0"/>
        </a:defRPr>
      </a:lvl8pPr>
      <a:lvl9pPr marL="1828800" algn="ctr" defTabSz="846138" rtl="0" eaLnBrk="0" fontAlgn="base" hangingPunct="0">
        <a:spcBef>
          <a:spcPct val="0"/>
        </a:spcBef>
        <a:spcAft>
          <a:spcPct val="0"/>
        </a:spcAft>
        <a:defRPr sz="4000">
          <a:solidFill>
            <a:schemeClr val="tx2"/>
          </a:solidFill>
          <a:latin typeface="Verdana" pitchFamily="34" charset="0"/>
        </a:defRPr>
      </a:lvl9pPr>
    </p:titleStyle>
    <p:bodyStyle>
      <a:lvl1pPr marL="317500" indent="-317500" algn="l" defTabSz="846138" rtl="0" eaLnBrk="0" fontAlgn="base" hangingPunct="0">
        <a:spcBef>
          <a:spcPct val="20000"/>
        </a:spcBef>
        <a:spcAft>
          <a:spcPct val="0"/>
        </a:spcAft>
        <a:buClr>
          <a:schemeClr val="hlink"/>
        </a:buClr>
        <a:buSzPct val="75000"/>
        <a:buFont typeface="Verdana" pitchFamily="34" charset="0"/>
        <a:buChar char="n"/>
        <a:defRPr sz="2900">
          <a:solidFill>
            <a:schemeClr val="tx1"/>
          </a:solidFill>
          <a:latin typeface="+mn-lt"/>
          <a:ea typeface="+mn-ea"/>
          <a:cs typeface="+mn-cs"/>
        </a:defRPr>
      </a:lvl1pPr>
      <a:lvl2pPr marL="687388" indent="-255588" algn="l" defTabSz="846138" rtl="0" eaLnBrk="0" fontAlgn="base" hangingPunct="0">
        <a:spcBef>
          <a:spcPct val="20000"/>
        </a:spcBef>
        <a:spcAft>
          <a:spcPct val="0"/>
        </a:spcAft>
        <a:buClr>
          <a:schemeClr val="tx1"/>
        </a:buClr>
        <a:buSzPct val="100000"/>
        <a:buChar char="–"/>
        <a:defRPr>
          <a:solidFill>
            <a:schemeClr val="tx1"/>
          </a:solidFill>
          <a:latin typeface="+mn-lt"/>
        </a:defRPr>
      </a:lvl2pPr>
      <a:lvl3pPr marL="1055688" indent="-209550" algn="l" defTabSz="846138" rtl="0" eaLnBrk="0" fontAlgn="base" hangingPunct="0">
        <a:spcBef>
          <a:spcPct val="20000"/>
        </a:spcBef>
        <a:spcAft>
          <a:spcPct val="0"/>
        </a:spcAft>
        <a:buClr>
          <a:schemeClr val="tx1"/>
        </a:buClr>
        <a:buSzPct val="100000"/>
        <a:buChar char="»"/>
        <a:defRPr>
          <a:solidFill>
            <a:schemeClr val="tx1"/>
          </a:solidFill>
          <a:latin typeface="+mn-lt"/>
        </a:defRPr>
      </a:lvl3pPr>
      <a:lvl4pPr marL="1479550" indent="-212725" algn="l" defTabSz="846138" rtl="0" eaLnBrk="0" fontAlgn="base" hangingPunct="0">
        <a:spcBef>
          <a:spcPct val="20000"/>
        </a:spcBef>
        <a:spcAft>
          <a:spcPct val="0"/>
        </a:spcAft>
        <a:buClr>
          <a:schemeClr val="hlink"/>
        </a:buClr>
        <a:buSzPct val="65000"/>
        <a:buFont typeface="Verdana" pitchFamily="34" charset="0"/>
        <a:buChar char="n"/>
        <a:defRPr>
          <a:solidFill>
            <a:schemeClr val="tx1"/>
          </a:solidFill>
          <a:latin typeface="+mn-lt"/>
        </a:defRPr>
      </a:lvl4pPr>
      <a:lvl5pPr marL="19018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5pPr>
      <a:lvl6pPr marL="23590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6pPr>
      <a:lvl7pPr marL="28162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7pPr>
      <a:lvl8pPr marL="32734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8pPr>
      <a:lvl9pPr marL="37306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gif"/><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6.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upload.wikimedia.org/wikipedia/de/3/3e/Luca_Pacioli_(Gem%C3%A4lde).jpe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http://upload.wikimedia.org/wikipedia/de/3/3e/Luca_Pacioli_(Gem%C3%A4lde).jpe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5.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34.e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gif"/><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45.emf"/><Relationship Id="rId4" Type="http://schemas.openxmlformats.org/officeDocument/2006/relationships/oleObject" Target="../embeddings/oleObject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1.png"/><Relationship Id="rId5" Type="http://schemas.openxmlformats.org/officeDocument/2006/relationships/image" Target="../media/image46.emf"/><Relationship Id="rId4" Type="http://schemas.openxmlformats.org/officeDocument/2006/relationships/oleObject" Target="../embeddings/oleObject10.bin"/></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gif"/></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47.emf"/><Relationship Id="rId4" Type="http://schemas.openxmlformats.org/officeDocument/2006/relationships/oleObject" Target="../embeddings/oleObject11.bin"/></Relationships>
</file>

<file path=ppt/slides/_rels/slide62.xml.rels><?xml version="1.0" encoding="UTF-8" standalone="yes"?>
<Relationships xmlns="http://schemas.openxmlformats.org/package/2006/relationships"><Relationship Id="rId3" Type="http://schemas.openxmlformats.org/officeDocument/2006/relationships/hyperlink" Target="http://upload.wikimedia.org/wikipedia/commons/0/0c/BlickAufJungholz.jpg"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50.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1.emf"/><Relationship Id="rId5" Type="http://schemas.openxmlformats.org/officeDocument/2006/relationships/oleObject" Target="../embeddings/oleObject12.bin"/><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1.emf"/><Relationship Id="rId5" Type="http://schemas.openxmlformats.org/officeDocument/2006/relationships/oleObject" Target="../embeddings/oleObject13.bin"/><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1.pn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hteck 8"/>
          <p:cNvSpPr>
            <a:spLocks noChangeArrowheads="1"/>
          </p:cNvSpPr>
          <p:nvPr/>
        </p:nvSpPr>
        <p:spPr bwMode="auto">
          <a:xfrm>
            <a:off x="0" y="0"/>
            <a:ext cx="9906000" cy="688975"/>
          </a:xfrm>
          <a:prstGeom prst="rect">
            <a:avLst/>
          </a:prstGeom>
          <a:solidFill>
            <a:schemeClr val="bg1"/>
          </a:solidFill>
          <a:ln w="12700" algn="ctr">
            <a:solidFill>
              <a:schemeClr val="bg1"/>
            </a:solidFill>
            <a:round/>
            <a:headEnd type="none" w="sm" len="sm"/>
            <a:tailEnd type="none" w="sm" len="sm"/>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076" name="Textfeld 10"/>
          <p:cNvSpPr txBox="1">
            <a:spLocks noChangeArrowheads="1"/>
          </p:cNvSpPr>
          <p:nvPr/>
        </p:nvSpPr>
        <p:spPr bwMode="auto">
          <a:xfrm>
            <a:off x="3133431" y="4396823"/>
            <a:ext cx="36391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AT" altLang="de-DE" dirty="0" smtClean="0"/>
              <a:t>Unternehmensrechnung 2014</a:t>
            </a:r>
            <a:endParaRPr lang="de-AT" altLang="de-DE" dirty="0"/>
          </a:p>
          <a:p>
            <a:pPr algn="ctr"/>
            <a:r>
              <a:rPr lang="de-AT" altLang="de-DE" dirty="0" smtClean="0"/>
              <a:t>Teil 2</a:t>
            </a:r>
            <a:endParaRPr lang="de-AT" altLang="de-DE" dirty="0"/>
          </a:p>
          <a:p>
            <a:pPr algn="ctr"/>
            <a:endParaRPr lang="de-AT" altLang="de-DE" dirty="0"/>
          </a:p>
          <a:p>
            <a:pPr algn="ctr"/>
            <a:r>
              <a:rPr lang="de-AT" altLang="de-DE" sz="1200" dirty="0"/>
              <a:t>Mag. Helmut Bauer</a:t>
            </a:r>
          </a:p>
          <a:p>
            <a:pPr algn="ctr"/>
            <a:r>
              <a:rPr lang="de-AT" altLang="de-DE" sz="1200" dirty="0"/>
              <a:t>BHAK 1 Salzburg</a:t>
            </a:r>
          </a:p>
          <a:p>
            <a:pPr algn="ctr"/>
            <a:r>
              <a:rPr lang="de-AT" altLang="de-DE" sz="1200" dirty="0"/>
              <a:t>h.bauer@schule.at</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03" y="1878302"/>
            <a:ext cx="5503281" cy="1849746"/>
          </a:xfrm>
          <a:prstGeom prst="rect">
            <a:avLst/>
          </a:prstGeom>
        </p:spPr>
      </p:pic>
    </p:spTree>
  </p:cSld>
  <p:clrMapOvr>
    <a:masterClrMapping/>
  </p:clrMapOvr>
  <p:transition spd="med"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9698" name="Line 45"/>
          <p:cNvSpPr>
            <a:spLocks noChangeShapeType="1"/>
          </p:cNvSpPr>
          <p:nvPr/>
        </p:nvSpPr>
        <p:spPr bwMode="auto">
          <a:xfrm>
            <a:off x="5148263" y="4076700"/>
            <a:ext cx="2087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9699" name="Line 46"/>
          <p:cNvSpPr>
            <a:spLocks noChangeShapeType="1"/>
          </p:cNvSpPr>
          <p:nvPr/>
        </p:nvSpPr>
        <p:spPr bwMode="auto">
          <a:xfrm>
            <a:off x="1114425" y="1697038"/>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0" name="Line 47"/>
          <p:cNvSpPr>
            <a:spLocks noChangeShapeType="1"/>
          </p:cNvSpPr>
          <p:nvPr/>
        </p:nvSpPr>
        <p:spPr bwMode="auto">
          <a:xfrm>
            <a:off x="4448175" y="1697038"/>
            <a:ext cx="0" cy="18288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1" name="Text Box 48"/>
          <p:cNvSpPr txBox="1">
            <a:spLocks noChangeArrowheads="1"/>
          </p:cNvSpPr>
          <p:nvPr/>
        </p:nvSpPr>
        <p:spPr bwMode="auto">
          <a:xfrm>
            <a:off x="3419475" y="1125538"/>
            <a:ext cx="2171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9702" name="Text Box 49"/>
          <p:cNvSpPr txBox="1">
            <a:spLocks noChangeArrowheads="1"/>
          </p:cNvSpPr>
          <p:nvPr/>
        </p:nvSpPr>
        <p:spPr bwMode="auto">
          <a:xfrm>
            <a:off x="1114425" y="1270000"/>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9703" name="Text Box 50"/>
          <p:cNvSpPr txBox="1">
            <a:spLocks noChangeArrowheads="1"/>
          </p:cNvSpPr>
          <p:nvPr/>
        </p:nvSpPr>
        <p:spPr bwMode="auto">
          <a:xfrm>
            <a:off x="6731000" y="1270000"/>
            <a:ext cx="140493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9704" name="Text Box 51"/>
          <p:cNvSpPr txBox="1">
            <a:spLocks noChangeArrowheads="1"/>
          </p:cNvSpPr>
          <p:nvPr/>
        </p:nvSpPr>
        <p:spPr bwMode="auto">
          <a:xfrm>
            <a:off x="1042988" y="1811338"/>
            <a:ext cx="329088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9705" name="Text Box 52"/>
          <p:cNvSpPr txBox="1">
            <a:spLocks noChangeArrowheads="1"/>
          </p:cNvSpPr>
          <p:nvPr/>
        </p:nvSpPr>
        <p:spPr bwMode="auto">
          <a:xfrm>
            <a:off x="1042988" y="2278063"/>
            <a:ext cx="3292475"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29706" name="Text Box 53"/>
          <p:cNvSpPr txBox="1">
            <a:spLocks noChangeArrowheads="1"/>
          </p:cNvSpPr>
          <p:nvPr/>
        </p:nvSpPr>
        <p:spPr bwMode="auto">
          <a:xfrm>
            <a:off x="4503738" y="1811338"/>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Kapital             90.000,--    </a:t>
            </a:r>
            <a:endParaRPr lang="de-DE" altLang="de-DE" b="1">
              <a:latin typeface="Arial" charset="0"/>
            </a:endParaRPr>
          </a:p>
        </p:txBody>
      </p:sp>
      <p:sp>
        <p:nvSpPr>
          <p:cNvPr id="29707" name="Line 54"/>
          <p:cNvSpPr>
            <a:spLocks noChangeShapeType="1"/>
          </p:cNvSpPr>
          <p:nvPr/>
        </p:nvSpPr>
        <p:spPr bwMode="auto">
          <a:xfrm>
            <a:off x="2914650" y="27813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8" name="Line 55"/>
          <p:cNvSpPr>
            <a:spLocks noChangeShapeType="1"/>
          </p:cNvSpPr>
          <p:nvPr/>
        </p:nvSpPr>
        <p:spPr bwMode="auto">
          <a:xfrm>
            <a:off x="6299200" y="27813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9" name="Text Box 56"/>
          <p:cNvSpPr txBox="1">
            <a:spLocks noChangeArrowheads="1"/>
          </p:cNvSpPr>
          <p:nvPr/>
        </p:nvSpPr>
        <p:spPr bwMode="auto">
          <a:xfrm>
            <a:off x="1042988" y="2854325"/>
            <a:ext cx="329088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9710" name="Text Box 57"/>
          <p:cNvSpPr txBox="1">
            <a:spLocks noChangeArrowheads="1"/>
          </p:cNvSpPr>
          <p:nvPr/>
        </p:nvSpPr>
        <p:spPr bwMode="auto">
          <a:xfrm>
            <a:off x="4498975" y="2854325"/>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9711" name="Line 58"/>
          <p:cNvSpPr>
            <a:spLocks noChangeShapeType="1"/>
          </p:cNvSpPr>
          <p:nvPr/>
        </p:nvSpPr>
        <p:spPr bwMode="auto">
          <a:xfrm>
            <a:off x="2916238" y="326707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2" name="Line 59"/>
          <p:cNvSpPr>
            <a:spLocks noChangeShapeType="1"/>
          </p:cNvSpPr>
          <p:nvPr/>
        </p:nvSpPr>
        <p:spPr bwMode="auto">
          <a:xfrm>
            <a:off x="2914650" y="32131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3" name="Line 60"/>
          <p:cNvSpPr>
            <a:spLocks noChangeShapeType="1"/>
          </p:cNvSpPr>
          <p:nvPr/>
        </p:nvSpPr>
        <p:spPr bwMode="auto">
          <a:xfrm>
            <a:off x="6300788" y="326707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4" name="Line 61"/>
          <p:cNvSpPr>
            <a:spLocks noChangeShapeType="1"/>
          </p:cNvSpPr>
          <p:nvPr/>
        </p:nvSpPr>
        <p:spPr bwMode="auto">
          <a:xfrm>
            <a:off x="6299200" y="32131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5" name="Line 62"/>
          <p:cNvSpPr>
            <a:spLocks noChangeShapeType="1"/>
          </p:cNvSpPr>
          <p:nvPr/>
        </p:nvSpPr>
        <p:spPr bwMode="auto">
          <a:xfrm>
            <a:off x="1154113" y="4119563"/>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6" name="Line 63"/>
          <p:cNvSpPr>
            <a:spLocks noChangeShapeType="1"/>
          </p:cNvSpPr>
          <p:nvPr/>
        </p:nvSpPr>
        <p:spPr bwMode="auto">
          <a:xfrm>
            <a:off x="2297113" y="4119563"/>
            <a:ext cx="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7" name="Text Box 64"/>
          <p:cNvSpPr txBox="1">
            <a:spLocks noChangeArrowheads="1"/>
          </p:cNvSpPr>
          <p:nvPr/>
        </p:nvSpPr>
        <p:spPr bwMode="auto">
          <a:xfrm>
            <a:off x="1908175" y="3789363"/>
            <a:ext cx="800100"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a:t>Kassa</a:t>
            </a:r>
            <a:endParaRPr lang="de-DE" altLang="de-DE">
              <a:latin typeface="Arial" charset="0"/>
            </a:endParaRPr>
          </a:p>
        </p:txBody>
      </p:sp>
      <p:sp>
        <p:nvSpPr>
          <p:cNvPr id="29718" name="Text Box 65"/>
          <p:cNvSpPr txBox="1">
            <a:spLocks noChangeArrowheads="1"/>
          </p:cNvSpPr>
          <p:nvPr/>
        </p:nvSpPr>
        <p:spPr bwMode="auto">
          <a:xfrm>
            <a:off x="1258888" y="4221163"/>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10.000,</a:t>
            </a:r>
            <a:r>
              <a:rPr lang="de-DE" altLang="de-DE" sz="1200"/>
              <a:t>--</a:t>
            </a:r>
            <a:endParaRPr lang="de-DE" altLang="de-DE">
              <a:latin typeface="Arial" charset="0"/>
            </a:endParaRPr>
          </a:p>
        </p:txBody>
      </p:sp>
      <p:sp>
        <p:nvSpPr>
          <p:cNvPr id="29719" name="Line 66"/>
          <p:cNvSpPr>
            <a:spLocks noChangeShapeType="1"/>
          </p:cNvSpPr>
          <p:nvPr/>
        </p:nvSpPr>
        <p:spPr bwMode="auto">
          <a:xfrm>
            <a:off x="1154113" y="5343525"/>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0" name="Line 67"/>
          <p:cNvSpPr>
            <a:spLocks noChangeShapeType="1"/>
          </p:cNvSpPr>
          <p:nvPr/>
        </p:nvSpPr>
        <p:spPr bwMode="auto">
          <a:xfrm>
            <a:off x="2297113" y="5343525"/>
            <a:ext cx="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1" name="Text Box 68"/>
          <p:cNvSpPr txBox="1">
            <a:spLocks noChangeArrowheads="1"/>
          </p:cNvSpPr>
          <p:nvPr/>
        </p:nvSpPr>
        <p:spPr bwMode="auto">
          <a:xfrm>
            <a:off x="1908175" y="5013325"/>
            <a:ext cx="800100"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a:t>Bank</a:t>
            </a:r>
            <a:endParaRPr lang="de-DE" altLang="de-DE">
              <a:latin typeface="Arial" charset="0"/>
            </a:endParaRPr>
          </a:p>
        </p:txBody>
      </p:sp>
      <p:sp>
        <p:nvSpPr>
          <p:cNvPr id="29722" name="Text Box 69"/>
          <p:cNvSpPr txBox="1">
            <a:spLocks noChangeArrowheads="1"/>
          </p:cNvSpPr>
          <p:nvPr/>
        </p:nvSpPr>
        <p:spPr bwMode="auto">
          <a:xfrm>
            <a:off x="1258888" y="5445125"/>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80.000,</a:t>
            </a:r>
            <a:r>
              <a:rPr lang="de-DE" altLang="de-DE" sz="1200"/>
              <a:t>--</a:t>
            </a:r>
            <a:endParaRPr lang="de-DE" altLang="de-DE">
              <a:latin typeface="Arial" charset="0"/>
            </a:endParaRPr>
          </a:p>
        </p:txBody>
      </p:sp>
      <p:sp>
        <p:nvSpPr>
          <p:cNvPr id="29723" name="Line 70"/>
          <p:cNvSpPr>
            <a:spLocks noChangeShapeType="1"/>
          </p:cNvSpPr>
          <p:nvPr/>
        </p:nvSpPr>
        <p:spPr bwMode="auto">
          <a:xfrm>
            <a:off x="4897438" y="4119563"/>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4" name="Line 71"/>
          <p:cNvSpPr>
            <a:spLocks noChangeShapeType="1"/>
          </p:cNvSpPr>
          <p:nvPr/>
        </p:nvSpPr>
        <p:spPr bwMode="auto">
          <a:xfrm>
            <a:off x="6040438" y="4119563"/>
            <a:ext cx="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5" name="Text Box 72"/>
          <p:cNvSpPr txBox="1">
            <a:spLocks noChangeArrowheads="1"/>
          </p:cNvSpPr>
          <p:nvPr/>
        </p:nvSpPr>
        <p:spPr bwMode="auto">
          <a:xfrm>
            <a:off x="5651500" y="3789363"/>
            <a:ext cx="115252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a:t>Kapital</a:t>
            </a:r>
            <a:endParaRPr lang="de-DE" altLang="de-DE">
              <a:latin typeface="Arial" charset="0"/>
            </a:endParaRPr>
          </a:p>
        </p:txBody>
      </p:sp>
      <p:sp>
        <p:nvSpPr>
          <p:cNvPr id="29726" name="Text Box 73"/>
          <p:cNvSpPr txBox="1">
            <a:spLocks noChangeArrowheads="1"/>
          </p:cNvSpPr>
          <p:nvPr/>
        </p:nvSpPr>
        <p:spPr bwMode="auto">
          <a:xfrm>
            <a:off x="6156325" y="4221163"/>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90.000,</a:t>
            </a:r>
            <a:r>
              <a:rPr lang="de-DE" altLang="de-DE" sz="1200"/>
              <a:t>--</a:t>
            </a:r>
            <a:endParaRPr lang="de-DE" altLang="de-DE">
              <a:latin typeface="Arial" charset="0"/>
            </a:endParaRPr>
          </a:p>
        </p:txBody>
      </p:sp>
      <p:sp>
        <p:nvSpPr>
          <p:cNvPr id="29727" name="Line 74"/>
          <p:cNvSpPr>
            <a:spLocks noChangeShapeType="1"/>
          </p:cNvSpPr>
          <p:nvPr/>
        </p:nvSpPr>
        <p:spPr bwMode="auto">
          <a:xfrm>
            <a:off x="539750" y="1989138"/>
            <a:ext cx="0" cy="3600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de-AT"/>
          </a:p>
        </p:txBody>
      </p:sp>
      <p:sp>
        <p:nvSpPr>
          <p:cNvPr id="29728" name="Line 75"/>
          <p:cNvSpPr>
            <a:spLocks noChangeShapeType="1"/>
          </p:cNvSpPr>
          <p:nvPr/>
        </p:nvSpPr>
        <p:spPr bwMode="auto">
          <a:xfrm>
            <a:off x="395288" y="19891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9" name="Line 76"/>
          <p:cNvSpPr>
            <a:spLocks noChangeShapeType="1"/>
          </p:cNvSpPr>
          <p:nvPr/>
        </p:nvSpPr>
        <p:spPr bwMode="auto">
          <a:xfrm>
            <a:off x="395288" y="1989138"/>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0" name="Line 77"/>
          <p:cNvSpPr>
            <a:spLocks noChangeShapeType="1"/>
          </p:cNvSpPr>
          <p:nvPr/>
        </p:nvSpPr>
        <p:spPr bwMode="auto">
          <a:xfrm>
            <a:off x="395288" y="5157788"/>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9731" name="Line 78"/>
          <p:cNvSpPr>
            <a:spLocks noChangeShapeType="1"/>
          </p:cNvSpPr>
          <p:nvPr/>
        </p:nvSpPr>
        <p:spPr bwMode="auto">
          <a:xfrm>
            <a:off x="539750" y="2420938"/>
            <a:ext cx="0" cy="151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2" name="Line 79"/>
          <p:cNvSpPr>
            <a:spLocks noChangeShapeType="1"/>
          </p:cNvSpPr>
          <p:nvPr/>
        </p:nvSpPr>
        <p:spPr bwMode="auto">
          <a:xfrm>
            <a:off x="539750" y="2420938"/>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3" name="Line 80"/>
          <p:cNvSpPr>
            <a:spLocks noChangeShapeType="1"/>
          </p:cNvSpPr>
          <p:nvPr/>
        </p:nvSpPr>
        <p:spPr bwMode="auto">
          <a:xfrm>
            <a:off x="539750" y="3933825"/>
            <a:ext cx="433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9734" name="Line 81"/>
          <p:cNvSpPr>
            <a:spLocks noChangeShapeType="1"/>
          </p:cNvSpPr>
          <p:nvPr/>
        </p:nvSpPr>
        <p:spPr bwMode="auto">
          <a:xfrm>
            <a:off x="8316913" y="1989138"/>
            <a:ext cx="0"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5" name="Line 82"/>
          <p:cNvSpPr>
            <a:spLocks noChangeShapeType="1"/>
          </p:cNvSpPr>
          <p:nvPr/>
        </p:nvSpPr>
        <p:spPr bwMode="auto">
          <a:xfrm>
            <a:off x="7667625" y="1989138"/>
            <a:ext cx="649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6" name="Line 83"/>
          <p:cNvSpPr>
            <a:spLocks noChangeShapeType="1"/>
          </p:cNvSpPr>
          <p:nvPr/>
        </p:nvSpPr>
        <p:spPr bwMode="auto">
          <a:xfrm flipH="1">
            <a:off x="7812088" y="40052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9737" name="Rectangle 84"/>
          <p:cNvSpPr>
            <a:spLocks noChangeArrowheads="1"/>
          </p:cNvSpPr>
          <p:nvPr/>
        </p:nvSpPr>
        <p:spPr bwMode="auto">
          <a:xfrm>
            <a:off x="111125" y="133350"/>
            <a:ext cx="367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Kontenlehre - Bestandskonten</a:t>
            </a:r>
          </a:p>
        </p:txBody>
      </p:sp>
      <p:sp>
        <p:nvSpPr>
          <p:cNvPr id="29738"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45" name="Grafik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46" name="Grafik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30722" name="Line 3"/>
          <p:cNvSpPr>
            <a:spLocks noChangeShapeType="1"/>
          </p:cNvSpPr>
          <p:nvPr/>
        </p:nvSpPr>
        <p:spPr bwMode="auto">
          <a:xfrm>
            <a:off x="5576888" y="4076700"/>
            <a:ext cx="22621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30723" name="Line 4"/>
          <p:cNvSpPr>
            <a:spLocks noChangeShapeType="1"/>
          </p:cNvSpPr>
          <p:nvPr/>
        </p:nvSpPr>
        <p:spPr bwMode="auto">
          <a:xfrm>
            <a:off x="1833563" y="1411288"/>
            <a:ext cx="608488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24" name="Line 5"/>
          <p:cNvSpPr>
            <a:spLocks noChangeShapeType="1"/>
          </p:cNvSpPr>
          <p:nvPr/>
        </p:nvSpPr>
        <p:spPr bwMode="auto">
          <a:xfrm>
            <a:off x="4795838" y="1411288"/>
            <a:ext cx="0" cy="13684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25" name="Text Box 6"/>
          <p:cNvSpPr txBox="1">
            <a:spLocks noChangeArrowheads="1"/>
          </p:cNvSpPr>
          <p:nvPr/>
        </p:nvSpPr>
        <p:spPr bwMode="auto">
          <a:xfrm>
            <a:off x="3705225" y="1052513"/>
            <a:ext cx="235267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sz="1400" b="1"/>
              <a:t>BILANZ </a:t>
            </a:r>
            <a:endParaRPr lang="de-DE" altLang="de-DE" sz="1400">
              <a:latin typeface="Arial" charset="0"/>
            </a:endParaRPr>
          </a:p>
        </p:txBody>
      </p:sp>
      <p:sp>
        <p:nvSpPr>
          <p:cNvPr id="30726" name="Text Box 7"/>
          <p:cNvSpPr txBox="1">
            <a:spLocks noChangeArrowheads="1"/>
          </p:cNvSpPr>
          <p:nvPr/>
        </p:nvSpPr>
        <p:spPr bwMode="auto">
          <a:xfrm>
            <a:off x="1833563" y="1052513"/>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Aktiva</a:t>
            </a:r>
            <a:endParaRPr lang="de-DE" altLang="de-DE" sz="1200">
              <a:latin typeface="Arial" charset="0"/>
            </a:endParaRPr>
          </a:p>
        </p:txBody>
      </p:sp>
      <p:sp>
        <p:nvSpPr>
          <p:cNvPr id="30727" name="Text Box 8"/>
          <p:cNvSpPr txBox="1">
            <a:spLocks noChangeArrowheads="1"/>
          </p:cNvSpPr>
          <p:nvPr/>
        </p:nvSpPr>
        <p:spPr bwMode="auto">
          <a:xfrm>
            <a:off x="6980238" y="1052513"/>
            <a:ext cx="1522412"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Passiva</a:t>
            </a:r>
            <a:endParaRPr lang="de-DE" altLang="de-DE" sz="1200">
              <a:latin typeface="Arial" charset="0"/>
            </a:endParaRPr>
          </a:p>
        </p:txBody>
      </p:sp>
      <p:sp>
        <p:nvSpPr>
          <p:cNvPr id="30728" name="Text Box 9"/>
          <p:cNvSpPr txBox="1">
            <a:spLocks noChangeArrowheads="1"/>
          </p:cNvSpPr>
          <p:nvPr/>
        </p:nvSpPr>
        <p:spPr bwMode="auto">
          <a:xfrm>
            <a:off x="1754188" y="1593850"/>
            <a:ext cx="296545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Bankguthaben   80.000,--</a:t>
            </a:r>
            <a:endParaRPr lang="de-DE" altLang="de-DE" sz="1400" b="1">
              <a:latin typeface="Arial" charset="0"/>
            </a:endParaRPr>
          </a:p>
        </p:txBody>
      </p:sp>
      <p:sp>
        <p:nvSpPr>
          <p:cNvPr id="30729" name="Text Box 10"/>
          <p:cNvSpPr txBox="1">
            <a:spLocks noChangeArrowheads="1"/>
          </p:cNvSpPr>
          <p:nvPr/>
        </p:nvSpPr>
        <p:spPr bwMode="auto">
          <a:xfrm>
            <a:off x="1754188" y="1916113"/>
            <a:ext cx="2887662"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Kassa </a:t>
            </a:r>
            <a:r>
              <a:rPr lang="de-DE" altLang="de-DE" sz="1000"/>
              <a:t>(Bargeld)</a:t>
            </a:r>
            <a:r>
              <a:rPr lang="de-DE" altLang="de-DE" sz="1400"/>
              <a:t>     10.000,--</a:t>
            </a:r>
            <a:endParaRPr lang="de-DE" altLang="de-DE" sz="1400" b="1">
              <a:latin typeface="Arial" charset="0"/>
            </a:endParaRPr>
          </a:p>
        </p:txBody>
      </p:sp>
      <p:sp>
        <p:nvSpPr>
          <p:cNvPr id="30730" name="Text Box 11"/>
          <p:cNvSpPr txBox="1">
            <a:spLocks noChangeArrowheads="1"/>
          </p:cNvSpPr>
          <p:nvPr/>
        </p:nvSpPr>
        <p:spPr bwMode="auto">
          <a:xfrm>
            <a:off x="4875213" y="1555750"/>
            <a:ext cx="356393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Kapital             90.000,--    </a:t>
            </a:r>
            <a:endParaRPr lang="de-DE" altLang="de-DE" sz="1400" b="1">
              <a:latin typeface="Arial" charset="0"/>
            </a:endParaRPr>
          </a:p>
        </p:txBody>
      </p:sp>
      <p:sp>
        <p:nvSpPr>
          <p:cNvPr id="30731" name="Line 12"/>
          <p:cNvSpPr>
            <a:spLocks noChangeShapeType="1"/>
          </p:cNvSpPr>
          <p:nvPr/>
        </p:nvSpPr>
        <p:spPr bwMode="auto">
          <a:xfrm>
            <a:off x="3316288"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2" name="Line 13"/>
          <p:cNvSpPr>
            <a:spLocks noChangeShapeType="1"/>
          </p:cNvSpPr>
          <p:nvPr/>
        </p:nvSpPr>
        <p:spPr bwMode="auto">
          <a:xfrm>
            <a:off x="6202363"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3" name="Text Box 14"/>
          <p:cNvSpPr txBox="1">
            <a:spLocks noChangeArrowheads="1"/>
          </p:cNvSpPr>
          <p:nvPr/>
        </p:nvSpPr>
        <p:spPr bwMode="auto">
          <a:xfrm>
            <a:off x="1833563" y="2347913"/>
            <a:ext cx="2730500"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sz="1400" b="1">
              <a:latin typeface="Arial" charset="0"/>
            </a:endParaRPr>
          </a:p>
        </p:txBody>
      </p:sp>
      <p:sp>
        <p:nvSpPr>
          <p:cNvPr id="30734" name="Text Box 15"/>
          <p:cNvSpPr txBox="1">
            <a:spLocks noChangeArrowheads="1"/>
          </p:cNvSpPr>
          <p:nvPr/>
        </p:nvSpPr>
        <p:spPr bwMode="auto">
          <a:xfrm>
            <a:off x="4953000" y="2347913"/>
            <a:ext cx="288607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b="1">
              <a:latin typeface="Arial" charset="0"/>
            </a:endParaRPr>
          </a:p>
        </p:txBody>
      </p:sp>
      <p:sp>
        <p:nvSpPr>
          <p:cNvPr id="30735" name="Line 16"/>
          <p:cNvSpPr>
            <a:spLocks noChangeShapeType="1"/>
          </p:cNvSpPr>
          <p:nvPr/>
        </p:nvSpPr>
        <p:spPr bwMode="auto">
          <a:xfrm>
            <a:off x="3317875" y="2762250"/>
            <a:ext cx="1325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6" name="Line 17"/>
          <p:cNvSpPr>
            <a:spLocks noChangeShapeType="1"/>
          </p:cNvSpPr>
          <p:nvPr/>
        </p:nvSpPr>
        <p:spPr bwMode="auto">
          <a:xfrm>
            <a:off x="3316288" y="27082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7" name="Line 18"/>
          <p:cNvSpPr>
            <a:spLocks noChangeShapeType="1"/>
          </p:cNvSpPr>
          <p:nvPr/>
        </p:nvSpPr>
        <p:spPr bwMode="auto">
          <a:xfrm>
            <a:off x="6202363" y="2779713"/>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8" name="Line 19"/>
          <p:cNvSpPr>
            <a:spLocks noChangeShapeType="1"/>
          </p:cNvSpPr>
          <p:nvPr/>
        </p:nvSpPr>
        <p:spPr bwMode="auto">
          <a:xfrm>
            <a:off x="6199188" y="2725738"/>
            <a:ext cx="132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9" name="Line 20"/>
          <p:cNvSpPr>
            <a:spLocks noChangeShapeType="1"/>
          </p:cNvSpPr>
          <p:nvPr/>
        </p:nvSpPr>
        <p:spPr bwMode="auto">
          <a:xfrm>
            <a:off x="6254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0" name="Line 21"/>
          <p:cNvSpPr>
            <a:spLocks noChangeShapeType="1"/>
          </p:cNvSpPr>
          <p:nvPr/>
        </p:nvSpPr>
        <p:spPr bwMode="auto">
          <a:xfrm>
            <a:off x="1874838"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1" name="Text Box 22"/>
          <p:cNvSpPr txBox="1">
            <a:spLocks noChangeArrowheads="1"/>
          </p:cNvSpPr>
          <p:nvPr/>
        </p:nvSpPr>
        <p:spPr bwMode="auto">
          <a:xfrm>
            <a:off x="1443038" y="4076700"/>
            <a:ext cx="8667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Kassa</a:t>
            </a:r>
            <a:endParaRPr lang="de-DE" altLang="de-DE" sz="1400">
              <a:latin typeface="Arial" charset="0"/>
            </a:endParaRPr>
          </a:p>
        </p:txBody>
      </p:sp>
      <p:sp>
        <p:nvSpPr>
          <p:cNvPr id="30742" name="Text Box 23"/>
          <p:cNvSpPr txBox="1">
            <a:spLocks noChangeArrowheads="1"/>
          </p:cNvSpPr>
          <p:nvPr/>
        </p:nvSpPr>
        <p:spPr bwMode="auto">
          <a:xfrm>
            <a:off x="663575" y="45085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10.000,</a:t>
            </a:r>
            <a:r>
              <a:rPr lang="de-DE" altLang="de-DE" sz="1200"/>
              <a:t>--</a:t>
            </a:r>
            <a:endParaRPr lang="de-DE" altLang="de-DE">
              <a:latin typeface="Arial" charset="0"/>
            </a:endParaRPr>
          </a:p>
        </p:txBody>
      </p:sp>
      <p:sp>
        <p:nvSpPr>
          <p:cNvPr id="30743" name="Line 24"/>
          <p:cNvSpPr>
            <a:spLocks noChangeShapeType="1"/>
          </p:cNvSpPr>
          <p:nvPr/>
        </p:nvSpPr>
        <p:spPr bwMode="auto">
          <a:xfrm>
            <a:off x="6270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4" name="Line 25"/>
          <p:cNvSpPr>
            <a:spLocks noChangeShapeType="1"/>
          </p:cNvSpPr>
          <p:nvPr/>
        </p:nvSpPr>
        <p:spPr bwMode="auto">
          <a:xfrm>
            <a:off x="1835150" y="5661025"/>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5" name="Text Box 26"/>
          <p:cNvSpPr txBox="1">
            <a:spLocks noChangeArrowheads="1"/>
          </p:cNvSpPr>
          <p:nvPr/>
        </p:nvSpPr>
        <p:spPr bwMode="auto">
          <a:xfrm>
            <a:off x="1444625" y="5300663"/>
            <a:ext cx="8667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Bank</a:t>
            </a:r>
            <a:endParaRPr lang="de-DE" altLang="de-DE" sz="1400">
              <a:latin typeface="Arial" charset="0"/>
            </a:endParaRPr>
          </a:p>
        </p:txBody>
      </p:sp>
      <p:sp>
        <p:nvSpPr>
          <p:cNvPr id="30746" name="Text Box 27"/>
          <p:cNvSpPr txBox="1">
            <a:spLocks noChangeArrowheads="1"/>
          </p:cNvSpPr>
          <p:nvPr/>
        </p:nvSpPr>
        <p:spPr bwMode="auto">
          <a:xfrm>
            <a:off x="512763" y="57340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80.000,</a:t>
            </a:r>
            <a:r>
              <a:rPr lang="de-DE" altLang="de-DE" sz="1200"/>
              <a:t>--</a:t>
            </a:r>
            <a:endParaRPr lang="de-DE" altLang="de-DE">
              <a:latin typeface="Arial" charset="0"/>
            </a:endParaRPr>
          </a:p>
        </p:txBody>
      </p:sp>
      <p:sp>
        <p:nvSpPr>
          <p:cNvPr id="30747" name="Line 28"/>
          <p:cNvSpPr>
            <a:spLocks noChangeShapeType="1"/>
          </p:cNvSpPr>
          <p:nvPr/>
        </p:nvSpPr>
        <p:spPr bwMode="auto">
          <a:xfrm>
            <a:off x="33575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8" name="Line 29"/>
          <p:cNvSpPr>
            <a:spLocks noChangeShapeType="1"/>
          </p:cNvSpPr>
          <p:nvPr/>
        </p:nvSpPr>
        <p:spPr bwMode="auto">
          <a:xfrm>
            <a:off x="45958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9" name="Text Box 30"/>
          <p:cNvSpPr txBox="1">
            <a:spLocks noChangeArrowheads="1"/>
          </p:cNvSpPr>
          <p:nvPr/>
        </p:nvSpPr>
        <p:spPr bwMode="auto">
          <a:xfrm>
            <a:off x="4097338" y="5300663"/>
            <a:ext cx="12477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Kapital</a:t>
            </a:r>
            <a:endParaRPr lang="de-DE" altLang="de-DE" sz="1400">
              <a:latin typeface="Arial" charset="0"/>
            </a:endParaRPr>
          </a:p>
        </p:txBody>
      </p:sp>
      <p:sp>
        <p:nvSpPr>
          <p:cNvPr id="30750" name="Text Box 31"/>
          <p:cNvSpPr txBox="1">
            <a:spLocks noChangeArrowheads="1"/>
          </p:cNvSpPr>
          <p:nvPr/>
        </p:nvSpPr>
        <p:spPr bwMode="auto">
          <a:xfrm>
            <a:off x="4721225" y="5732463"/>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90.000,</a:t>
            </a:r>
            <a:r>
              <a:rPr lang="de-DE" altLang="de-DE" sz="1200"/>
              <a:t>--</a:t>
            </a:r>
            <a:endParaRPr lang="de-DE" altLang="de-DE">
              <a:latin typeface="Arial" charset="0"/>
            </a:endParaRPr>
          </a:p>
        </p:txBody>
      </p:sp>
      <p:sp>
        <p:nvSpPr>
          <p:cNvPr id="30751" name="Line 32"/>
          <p:cNvSpPr>
            <a:spLocks noChangeShapeType="1"/>
          </p:cNvSpPr>
          <p:nvPr/>
        </p:nvSpPr>
        <p:spPr bwMode="auto">
          <a:xfrm>
            <a:off x="584200" y="1989138"/>
            <a:ext cx="0" cy="3600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de-AT"/>
          </a:p>
        </p:txBody>
      </p:sp>
      <p:sp>
        <p:nvSpPr>
          <p:cNvPr id="30752" name="Text Box 34"/>
          <p:cNvSpPr txBox="1">
            <a:spLocks noChangeArrowheads="1"/>
          </p:cNvSpPr>
          <p:nvPr/>
        </p:nvSpPr>
        <p:spPr bwMode="auto">
          <a:xfrm>
            <a:off x="1992313" y="57340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1.000,</a:t>
            </a:r>
            <a:r>
              <a:rPr lang="de-DE" altLang="de-DE" sz="1200">
                <a:solidFill>
                  <a:srgbClr val="333333"/>
                </a:solidFill>
              </a:rPr>
              <a:t>--</a:t>
            </a:r>
            <a:r>
              <a:rPr lang="de-DE" altLang="de-DE" sz="1400" baseline="50000">
                <a:solidFill>
                  <a:srgbClr val="333333"/>
                </a:solidFill>
              </a:rPr>
              <a:t>1</a:t>
            </a:r>
          </a:p>
        </p:txBody>
      </p:sp>
      <p:sp>
        <p:nvSpPr>
          <p:cNvPr id="30753" name="Line 35"/>
          <p:cNvSpPr>
            <a:spLocks noChangeShapeType="1"/>
          </p:cNvSpPr>
          <p:nvPr/>
        </p:nvSpPr>
        <p:spPr bwMode="auto">
          <a:xfrm>
            <a:off x="33559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54" name="Line 36"/>
          <p:cNvSpPr>
            <a:spLocks noChangeShapeType="1"/>
          </p:cNvSpPr>
          <p:nvPr/>
        </p:nvSpPr>
        <p:spPr bwMode="auto">
          <a:xfrm>
            <a:off x="45942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55" name="Text Box 37"/>
          <p:cNvSpPr txBox="1">
            <a:spLocks noChangeArrowheads="1"/>
          </p:cNvSpPr>
          <p:nvPr/>
        </p:nvSpPr>
        <p:spPr bwMode="auto">
          <a:xfrm>
            <a:off x="3395663" y="4076700"/>
            <a:ext cx="2963862"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Geschäftsausstattung </a:t>
            </a:r>
            <a:r>
              <a:rPr lang="de-DE" altLang="de-DE" sz="1400" baseline="50000"/>
              <a:t>neu</a:t>
            </a:r>
          </a:p>
          <a:p>
            <a:pPr eaLnBrk="1" hangingPunct="1"/>
            <a:r>
              <a:rPr lang="de-DE" altLang="de-DE" sz="1400"/>
              <a:t> </a:t>
            </a:r>
          </a:p>
        </p:txBody>
      </p:sp>
      <p:sp>
        <p:nvSpPr>
          <p:cNvPr id="30756" name="Text Box 38"/>
          <p:cNvSpPr txBox="1">
            <a:spLocks noChangeArrowheads="1"/>
          </p:cNvSpPr>
          <p:nvPr/>
        </p:nvSpPr>
        <p:spPr bwMode="auto">
          <a:xfrm>
            <a:off x="3470275" y="45085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1.000,</a:t>
            </a:r>
            <a:r>
              <a:rPr lang="de-DE" altLang="de-DE" sz="1200">
                <a:solidFill>
                  <a:srgbClr val="333333"/>
                </a:solidFill>
              </a:rPr>
              <a:t>--</a:t>
            </a:r>
            <a:r>
              <a:rPr lang="de-DE" altLang="de-DE" sz="1400" baseline="50000">
                <a:solidFill>
                  <a:srgbClr val="333333"/>
                </a:solidFill>
              </a:rPr>
              <a:t>1</a:t>
            </a:r>
          </a:p>
        </p:txBody>
      </p:sp>
      <p:sp>
        <p:nvSpPr>
          <p:cNvPr id="30757" name="Text Box 39"/>
          <p:cNvSpPr txBox="1">
            <a:spLocks noChangeArrowheads="1"/>
          </p:cNvSpPr>
          <p:nvPr/>
        </p:nvSpPr>
        <p:spPr bwMode="auto">
          <a:xfrm>
            <a:off x="1993900" y="60198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200,</a:t>
            </a:r>
            <a:r>
              <a:rPr lang="de-DE" altLang="de-DE" sz="1200">
                <a:solidFill>
                  <a:srgbClr val="333333"/>
                </a:solidFill>
              </a:rPr>
              <a:t>--</a:t>
            </a:r>
            <a:r>
              <a:rPr lang="de-DE" altLang="de-DE" sz="1400" baseline="50000">
                <a:solidFill>
                  <a:srgbClr val="333333"/>
                </a:solidFill>
              </a:rPr>
              <a:t>2</a:t>
            </a:r>
          </a:p>
        </p:txBody>
      </p:sp>
      <p:sp>
        <p:nvSpPr>
          <p:cNvPr id="30758" name="Text Box 40"/>
          <p:cNvSpPr txBox="1">
            <a:spLocks noChangeArrowheads="1"/>
          </p:cNvSpPr>
          <p:nvPr/>
        </p:nvSpPr>
        <p:spPr bwMode="auto">
          <a:xfrm>
            <a:off x="744538" y="4795838"/>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200,</a:t>
            </a:r>
            <a:r>
              <a:rPr lang="de-DE" altLang="de-DE" sz="1200">
                <a:solidFill>
                  <a:srgbClr val="333333"/>
                </a:solidFill>
              </a:rPr>
              <a:t>--</a:t>
            </a:r>
            <a:r>
              <a:rPr lang="de-DE" altLang="de-DE" sz="1400" baseline="50000">
                <a:solidFill>
                  <a:srgbClr val="333333"/>
                </a:solidFill>
              </a:rPr>
              <a:t>2</a:t>
            </a:r>
          </a:p>
        </p:txBody>
      </p:sp>
      <p:sp>
        <p:nvSpPr>
          <p:cNvPr id="30759" name="Line 41"/>
          <p:cNvSpPr>
            <a:spLocks noChangeShapeType="1"/>
          </p:cNvSpPr>
          <p:nvPr/>
        </p:nvSpPr>
        <p:spPr bwMode="auto">
          <a:xfrm>
            <a:off x="61642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0" name="Line 42"/>
          <p:cNvSpPr>
            <a:spLocks noChangeShapeType="1"/>
          </p:cNvSpPr>
          <p:nvPr/>
        </p:nvSpPr>
        <p:spPr bwMode="auto">
          <a:xfrm>
            <a:off x="74025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1" name="Text Box 43"/>
          <p:cNvSpPr txBox="1">
            <a:spLocks noChangeArrowheads="1"/>
          </p:cNvSpPr>
          <p:nvPr/>
        </p:nvSpPr>
        <p:spPr bwMode="auto">
          <a:xfrm>
            <a:off x="6278563" y="5300663"/>
            <a:ext cx="335597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Lieferverbindlichkeiten </a:t>
            </a:r>
            <a:r>
              <a:rPr lang="de-DE" altLang="de-DE" sz="1400" baseline="50000"/>
              <a:t>neu</a:t>
            </a:r>
          </a:p>
          <a:p>
            <a:pPr eaLnBrk="1" hangingPunct="1"/>
            <a:endParaRPr lang="de-DE" altLang="de-DE" sz="1400"/>
          </a:p>
        </p:txBody>
      </p:sp>
      <p:sp>
        <p:nvSpPr>
          <p:cNvPr id="30762" name="Text Box 44"/>
          <p:cNvSpPr txBox="1">
            <a:spLocks noChangeArrowheads="1"/>
          </p:cNvSpPr>
          <p:nvPr/>
        </p:nvSpPr>
        <p:spPr bwMode="auto">
          <a:xfrm>
            <a:off x="7450138" y="5734050"/>
            <a:ext cx="1249362"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2.000,--</a:t>
            </a:r>
            <a:r>
              <a:rPr lang="de-DE" altLang="de-DE" sz="1400" baseline="50000">
                <a:solidFill>
                  <a:srgbClr val="333333"/>
                </a:solidFill>
              </a:rPr>
              <a:t>3</a:t>
            </a:r>
          </a:p>
          <a:p>
            <a:pPr algn="r" eaLnBrk="1" hangingPunct="1"/>
            <a:endParaRPr lang="de-DE" altLang="de-DE" sz="1400" baseline="50000">
              <a:solidFill>
                <a:srgbClr val="333333"/>
              </a:solidFill>
            </a:endParaRPr>
          </a:p>
        </p:txBody>
      </p:sp>
      <p:sp>
        <p:nvSpPr>
          <p:cNvPr id="30763" name="Line 45"/>
          <p:cNvSpPr>
            <a:spLocks noChangeShapeType="1"/>
          </p:cNvSpPr>
          <p:nvPr/>
        </p:nvSpPr>
        <p:spPr bwMode="auto">
          <a:xfrm>
            <a:off x="61626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4" name="Line 46"/>
          <p:cNvSpPr>
            <a:spLocks noChangeShapeType="1"/>
          </p:cNvSpPr>
          <p:nvPr/>
        </p:nvSpPr>
        <p:spPr bwMode="auto">
          <a:xfrm>
            <a:off x="74009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5" name="Text Box 47"/>
          <p:cNvSpPr txBox="1">
            <a:spLocks noChangeArrowheads="1"/>
          </p:cNvSpPr>
          <p:nvPr/>
        </p:nvSpPr>
        <p:spPr bwMode="auto">
          <a:xfrm>
            <a:off x="6202363" y="4076700"/>
            <a:ext cx="2963862"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sz="1400"/>
              <a:t>Maschinen </a:t>
            </a:r>
            <a:r>
              <a:rPr lang="de-DE" altLang="de-DE" sz="1400" baseline="50000"/>
              <a:t>neu</a:t>
            </a:r>
          </a:p>
          <a:p>
            <a:pPr eaLnBrk="1" hangingPunct="1"/>
            <a:r>
              <a:rPr lang="de-DE" altLang="de-DE" sz="1400"/>
              <a:t> </a:t>
            </a:r>
          </a:p>
        </p:txBody>
      </p:sp>
      <p:sp>
        <p:nvSpPr>
          <p:cNvPr id="30766" name="Text Box 48"/>
          <p:cNvSpPr txBox="1">
            <a:spLocks noChangeArrowheads="1"/>
          </p:cNvSpPr>
          <p:nvPr/>
        </p:nvSpPr>
        <p:spPr bwMode="auto">
          <a:xfrm>
            <a:off x="6276975" y="45085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2.000,</a:t>
            </a:r>
            <a:r>
              <a:rPr lang="de-DE" altLang="de-DE" sz="1200">
                <a:solidFill>
                  <a:srgbClr val="333333"/>
                </a:solidFill>
              </a:rPr>
              <a:t>--</a:t>
            </a:r>
            <a:r>
              <a:rPr lang="de-DE" altLang="de-DE" sz="1400" baseline="50000">
                <a:solidFill>
                  <a:srgbClr val="333333"/>
                </a:solidFill>
              </a:rPr>
              <a:t>3</a:t>
            </a:r>
          </a:p>
        </p:txBody>
      </p:sp>
      <p:sp>
        <p:nvSpPr>
          <p:cNvPr id="30767" name="Rectangle 49"/>
          <p:cNvSpPr>
            <a:spLocks noChangeArrowheads="1"/>
          </p:cNvSpPr>
          <p:nvPr/>
        </p:nvSpPr>
        <p:spPr bwMode="auto">
          <a:xfrm>
            <a:off x="111125" y="133350"/>
            <a:ext cx="367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Kontenlehre - Bestandskonten</a:t>
            </a:r>
          </a:p>
        </p:txBody>
      </p:sp>
      <p:sp>
        <p:nvSpPr>
          <p:cNvPr id="30768" name="Text Box 62"/>
          <p:cNvSpPr txBox="1">
            <a:spLocks noChangeArrowheads="1"/>
          </p:cNvSpPr>
          <p:nvPr/>
        </p:nvSpPr>
        <p:spPr bwMode="auto">
          <a:xfrm>
            <a:off x="144463" y="2901950"/>
            <a:ext cx="9605962" cy="952500"/>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t>Geschäftsfälle: 	1. Kauf von Geschäftsausstattung (Zahlung durch Banküberweisung) um € 1.000,--.</a:t>
            </a:r>
          </a:p>
          <a:p>
            <a:pPr eaLnBrk="1" hangingPunct="1">
              <a:spcBef>
                <a:spcPct val="50000"/>
              </a:spcBef>
            </a:pPr>
            <a:r>
              <a:rPr lang="de-AT" altLang="de-DE" sz="1400" i="1"/>
              <a:t>		2. Wir nehmen € 200,-- von der Bank und legen den Betrag in die Kassa.</a:t>
            </a:r>
          </a:p>
          <a:p>
            <a:pPr eaLnBrk="1" hangingPunct="1">
              <a:spcBef>
                <a:spcPct val="50000"/>
              </a:spcBef>
            </a:pPr>
            <a:r>
              <a:rPr lang="de-AT" altLang="de-DE" sz="1400" i="1"/>
              <a:t>		3. Wir kaufen eine Maschine gegen spätere Bezahlung (Rechnung) um € 2.000,--.</a:t>
            </a:r>
            <a:endParaRPr lang="de-DE" altLang="de-DE" sz="1400" i="1"/>
          </a:p>
        </p:txBody>
      </p:sp>
      <p:pic>
        <p:nvPicPr>
          <p:cNvPr id="50" name="Grafik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51" name="Grafik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1833563" y="1411288"/>
            <a:ext cx="608488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47" name="Line 4"/>
          <p:cNvSpPr>
            <a:spLocks noChangeShapeType="1"/>
          </p:cNvSpPr>
          <p:nvPr/>
        </p:nvSpPr>
        <p:spPr bwMode="auto">
          <a:xfrm>
            <a:off x="4795838" y="1411288"/>
            <a:ext cx="0" cy="13684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48" name="Text Box 5"/>
          <p:cNvSpPr txBox="1">
            <a:spLocks noChangeArrowheads="1"/>
          </p:cNvSpPr>
          <p:nvPr/>
        </p:nvSpPr>
        <p:spPr bwMode="auto">
          <a:xfrm>
            <a:off x="3705225" y="1052513"/>
            <a:ext cx="235267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sz="1400" b="1"/>
              <a:t>BILANZ </a:t>
            </a:r>
            <a:endParaRPr lang="de-DE" altLang="de-DE" sz="1400">
              <a:latin typeface="Arial" charset="0"/>
            </a:endParaRPr>
          </a:p>
        </p:txBody>
      </p:sp>
      <p:sp>
        <p:nvSpPr>
          <p:cNvPr id="31749" name="Text Box 6"/>
          <p:cNvSpPr txBox="1">
            <a:spLocks noChangeArrowheads="1"/>
          </p:cNvSpPr>
          <p:nvPr/>
        </p:nvSpPr>
        <p:spPr bwMode="auto">
          <a:xfrm>
            <a:off x="1833563" y="1052513"/>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Aktiva</a:t>
            </a:r>
            <a:endParaRPr lang="de-DE" altLang="de-DE" sz="1200">
              <a:latin typeface="Arial" charset="0"/>
            </a:endParaRPr>
          </a:p>
        </p:txBody>
      </p:sp>
      <p:sp>
        <p:nvSpPr>
          <p:cNvPr id="31750" name="Text Box 7"/>
          <p:cNvSpPr txBox="1">
            <a:spLocks noChangeArrowheads="1"/>
          </p:cNvSpPr>
          <p:nvPr/>
        </p:nvSpPr>
        <p:spPr bwMode="auto">
          <a:xfrm>
            <a:off x="6980238" y="1052513"/>
            <a:ext cx="1522412"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Passiva</a:t>
            </a:r>
            <a:endParaRPr lang="de-DE" altLang="de-DE" sz="1200">
              <a:latin typeface="Arial" charset="0"/>
            </a:endParaRPr>
          </a:p>
        </p:txBody>
      </p:sp>
      <p:sp>
        <p:nvSpPr>
          <p:cNvPr id="31751" name="Text Box 8"/>
          <p:cNvSpPr txBox="1">
            <a:spLocks noChangeArrowheads="1"/>
          </p:cNvSpPr>
          <p:nvPr/>
        </p:nvSpPr>
        <p:spPr bwMode="auto">
          <a:xfrm>
            <a:off x="1754188" y="1593850"/>
            <a:ext cx="296545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Bankguthaben   80.000,--</a:t>
            </a:r>
            <a:endParaRPr lang="de-DE" altLang="de-DE" sz="1400" b="1">
              <a:latin typeface="Arial" charset="0"/>
            </a:endParaRPr>
          </a:p>
        </p:txBody>
      </p:sp>
      <p:sp>
        <p:nvSpPr>
          <p:cNvPr id="31752" name="Text Box 9"/>
          <p:cNvSpPr txBox="1">
            <a:spLocks noChangeArrowheads="1"/>
          </p:cNvSpPr>
          <p:nvPr/>
        </p:nvSpPr>
        <p:spPr bwMode="auto">
          <a:xfrm>
            <a:off x="1754188" y="1916113"/>
            <a:ext cx="2887662"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Kassa </a:t>
            </a:r>
            <a:r>
              <a:rPr lang="de-DE" altLang="de-DE" sz="1000"/>
              <a:t>(Bargeld)</a:t>
            </a:r>
            <a:r>
              <a:rPr lang="de-DE" altLang="de-DE" sz="1400"/>
              <a:t>     10.000,--</a:t>
            </a:r>
            <a:endParaRPr lang="de-DE" altLang="de-DE" sz="1400" b="1">
              <a:latin typeface="Arial" charset="0"/>
            </a:endParaRPr>
          </a:p>
        </p:txBody>
      </p:sp>
      <p:sp>
        <p:nvSpPr>
          <p:cNvPr id="31753" name="Text Box 10"/>
          <p:cNvSpPr txBox="1">
            <a:spLocks noChangeArrowheads="1"/>
          </p:cNvSpPr>
          <p:nvPr/>
        </p:nvSpPr>
        <p:spPr bwMode="auto">
          <a:xfrm>
            <a:off x="4875213" y="1555750"/>
            <a:ext cx="356393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Kapital             90.000,--    </a:t>
            </a:r>
            <a:endParaRPr lang="de-DE" altLang="de-DE" sz="1400" b="1">
              <a:latin typeface="Arial" charset="0"/>
            </a:endParaRPr>
          </a:p>
        </p:txBody>
      </p:sp>
      <p:sp>
        <p:nvSpPr>
          <p:cNvPr id="31754" name="Line 11"/>
          <p:cNvSpPr>
            <a:spLocks noChangeShapeType="1"/>
          </p:cNvSpPr>
          <p:nvPr/>
        </p:nvSpPr>
        <p:spPr bwMode="auto">
          <a:xfrm>
            <a:off x="3316288"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55" name="Line 12"/>
          <p:cNvSpPr>
            <a:spLocks noChangeShapeType="1"/>
          </p:cNvSpPr>
          <p:nvPr/>
        </p:nvSpPr>
        <p:spPr bwMode="auto">
          <a:xfrm>
            <a:off x="6202363"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56" name="Text Box 13"/>
          <p:cNvSpPr txBox="1">
            <a:spLocks noChangeArrowheads="1"/>
          </p:cNvSpPr>
          <p:nvPr/>
        </p:nvSpPr>
        <p:spPr bwMode="auto">
          <a:xfrm>
            <a:off x="1833563" y="2347913"/>
            <a:ext cx="2730500"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sz="1400" b="1">
              <a:latin typeface="Arial" charset="0"/>
            </a:endParaRPr>
          </a:p>
        </p:txBody>
      </p:sp>
      <p:sp>
        <p:nvSpPr>
          <p:cNvPr id="31757" name="Text Box 14"/>
          <p:cNvSpPr txBox="1">
            <a:spLocks noChangeArrowheads="1"/>
          </p:cNvSpPr>
          <p:nvPr/>
        </p:nvSpPr>
        <p:spPr bwMode="auto">
          <a:xfrm>
            <a:off x="4953000" y="2347913"/>
            <a:ext cx="288607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b="1">
              <a:latin typeface="Arial" charset="0"/>
            </a:endParaRPr>
          </a:p>
        </p:txBody>
      </p:sp>
      <p:sp>
        <p:nvSpPr>
          <p:cNvPr id="31758" name="Line 15"/>
          <p:cNvSpPr>
            <a:spLocks noChangeShapeType="1"/>
          </p:cNvSpPr>
          <p:nvPr/>
        </p:nvSpPr>
        <p:spPr bwMode="auto">
          <a:xfrm>
            <a:off x="3317875" y="2762250"/>
            <a:ext cx="1325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59" name="Line 16"/>
          <p:cNvSpPr>
            <a:spLocks noChangeShapeType="1"/>
          </p:cNvSpPr>
          <p:nvPr/>
        </p:nvSpPr>
        <p:spPr bwMode="auto">
          <a:xfrm>
            <a:off x="3316288" y="27082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0" name="Line 17"/>
          <p:cNvSpPr>
            <a:spLocks noChangeShapeType="1"/>
          </p:cNvSpPr>
          <p:nvPr/>
        </p:nvSpPr>
        <p:spPr bwMode="auto">
          <a:xfrm>
            <a:off x="6202363" y="2779713"/>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1" name="Line 18"/>
          <p:cNvSpPr>
            <a:spLocks noChangeShapeType="1"/>
          </p:cNvSpPr>
          <p:nvPr/>
        </p:nvSpPr>
        <p:spPr bwMode="auto">
          <a:xfrm>
            <a:off x="6199188" y="2725738"/>
            <a:ext cx="132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2" name="Line 31"/>
          <p:cNvSpPr>
            <a:spLocks noChangeShapeType="1"/>
          </p:cNvSpPr>
          <p:nvPr/>
        </p:nvSpPr>
        <p:spPr bwMode="auto">
          <a:xfrm>
            <a:off x="584200" y="1989138"/>
            <a:ext cx="0" cy="3600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de-AT"/>
          </a:p>
        </p:txBody>
      </p:sp>
      <p:sp>
        <p:nvSpPr>
          <p:cNvPr id="31763" name="Rectangle 48"/>
          <p:cNvSpPr>
            <a:spLocks noChangeArrowheads="1"/>
          </p:cNvSpPr>
          <p:nvPr/>
        </p:nvSpPr>
        <p:spPr bwMode="auto">
          <a:xfrm>
            <a:off x="111125" y="133350"/>
            <a:ext cx="367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Kontenlehre - Bestandskonten</a:t>
            </a:r>
          </a:p>
        </p:txBody>
      </p:sp>
      <p:sp>
        <p:nvSpPr>
          <p:cNvPr id="31764" name="Line 49"/>
          <p:cNvSpPr>
            <a:spLocks noChangeShapeType="1"/>
          </p:cNvSpPr>
          <p:nvPr/>
        </p:nvSpPr>
        <p:spPr bwMode="auto">
          <a:xfrm>
            <a:off x="6254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5" name="Line 50"/>
          <p:cNvSpPr>
            <a:spLocks noChangeShapeType="1"/>
          </p:cNvSpPr>
          <p:nvPr/>
        </p:nvSpPr>
        <p:spPr bwMode="auto">
          <a:xfrm>
            <a:off x="1874838"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6" name="Line 51"/>
          <p:cNvSpPr>
            <a:spLocks noChangeShapeType="1"/>
          </p:cNvSpPr>
          <p:nvPr/>
        </p:nvSpPr>
        <p:spPr bwMode="auto">
          <a:xfrm>
            <a:off x="6270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7" name="Line 52"/>
          <p:cNvSpPr>
            <a:spLocks noChangeShapeType="1"/>
          </p:cNvSpPr>
          <p:nvPr/>
        </p:nvSpPr>
        <p:spPr bwMode="auto">
          <a:xfrm>
            <a:off x="1835150" y="5661025"/>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8" name="Line 53"/>
          <p:cNvSpPr>
            <a:spLocks noChangeShapeType="1"/>
          </p:cNvSpPr>
          <p:nvPr/>
        </p:nvSpPr>
        <p:spPr bwMode="auto">
          <a:xfrm>
            <a:off x="33575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9" name="Line 54"/>
          <p:cNvSpPr>
            <a:spLocks noChangeShapeType="1"/>
          </p:cNvSpPr>
          <p:nvPr/>
        </p:nvSpPr>
        <p:spPr bwMode="auto">
          <a:xfrm>
            <a:off x="45958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0" name="Line 55"/>
          <p:cNvSpPr>
            <a:spLocks noChangeShapeType="1"/>
          </p:cNvSpPr>
          <p:nvPr/>
        </p:nvSpPr>
        <p:spPr bwMode="auto">
          <a:xfrm>
            <a:off x="33559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1" name="Line 56"/>
          <p:cNvSpPr>
            <a:spLocks noChangeShapeType="1"/>
          </p:cNvSpPr>
          <p:nvPr/>
        </p:nvSpPr>
        <p:spPr bwMode="auto">
          <a:xfrm>
            <a:off x="45942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2" name="Line 57"/>
          <p:cNvSpPr>
            <a:spLocks noChangeShapeType="1"/>
          </p:cNvSpPr>
          <p:nvPr/>
        </p:nvSpPr>
        <p:spPr bwMode="auto">
          <a:xfrm>
            <a:off x="61642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3" name="Line 58"/>
          <p:cNvSpPr>
            <a:spLocks noChangeShapeType="1"/>
          </p:cNvSpPr>
          <p:nvPr/>
        </p:nvSpPr>
        <p:spPr bwMode="auto">
          <a:xfrm>
            <a:off x="74025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4" name="Line 59"/>
          <p:cNvSpPr>
            <a:spLocks noChangeShapeType="1"/>
          </p:cNvSpPr>
          <p:nvPr/>
        </p:nvSpPr>
        <p:spPr bwMode="auto">
          <a:xfrm>
            <a:off x="61626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5" name="Line 60"/>
          <p:cNvSpPr>
            <a:spLocks noChangeShapeType="1"/>
          </p:cNvSpPr>
          <p:nvPr/>
        </p:nvSpPr>
        <p:spPr bwMode="auto">
          <a:xfrm>
            <a:off x="74009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6" name="Text Box 61"/>
          <p:cNvSpPr txBox="1">
            <a:spLocks noChangeArrowheads="1"/>
          </p:cNvSpPr>
          <p:nvPr/>
        </p:nvSpPr>
        <p:spPr bwMode="auto">
          <a:xfrm>
            <a:off x="144463" y="2901950"/>
            <a:ext cx="9605962" cy="952500"/>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t>Geschäftsfälle: 	1. Kauf von Geschäftsausstattung (Zahlung durch Banküberweisung) um € 1.000,--.</a:t>
            </a:r>
          </a:p>
          <a:p>
            <a:pPr eaLnBrk="1" hangingPunct="1">
              <a:spcBef>
                <a:spcPct val="50000"/>
              </a:spcBef>
            </a:pPr>
            <a:r>
              <a:rPr lang="de-AT" altLang="de-DE" sz="1400" i="1"/>
              <a:t>		2. Wir nehmen € 200,-- von der Bank und legen den Betrag in die Kassa.</a:t>
            </a:r>
          </a:p>
          <a:p>
            <a:pPr eaLnBrk="1" hangingPunct="1">
              <a:spcBef>
                <a:spcPct val="50000"/>
              </a:spcBef>
            </a:pPr>
            <a:r>
              <a:rPr lang="de-AT" altLang="de-DE" sz="1400" i="1"/>
              <a:t>		3. Wir kaufen eine Maschine gegen spätere Bezahlung (Rechnung) um € 2.000,--.</a:t>
            </a:r>
            <a:endParaRPr lang="de-DE" altLang="de-DE" sz="1400" i="1"/>
          </a:p>
        </p:txBody>
      </p:sp>
    </p:spTree>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888931"/>
            <a:ext cx="9251950" cy="568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 name="Rectangle 48"/>
          <p:cNvSpPr>
            <a:spLocks noChangeArrowheads="1"/>
          </p:cNvSpPr>
          <p:nvPr/>
        </p:nvSpPr>
        <p:spPr bwMode="auto">
          <a:xfrm>
            <a:off x="111125" y="133350"/>
            <a:ext cx="7023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Kontenlehre </a:t>
            </a:r>
            <a:r>
              <a:rPr lang="de-DE" altLang="de-DE" dirty="0" smtClean="0"/>
              <a:t>– Bestandskonten – Lösung Zerlegung + GF 1</a:t>
            </a:r>
            <a:endParaRPr lang="de-DE" altLang="de-DE" dirty="0"/>
          </a:p>
        </p:txBody>
      </p:sp>
    </p:spTree>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199063" y="1674813"/>
            <a:ext cx="3822700" cy="3600450"/>
          </a:xfrm>
          <a:prstGeom prst="rect">
            <a:avLst/>
          </a:prstGeom>
          <a:solidFill>
            <a:srgbClr val="FFFFFF"/>
          </a:solidFill>
          <a:ln w="9525" algn="ctr">
            <a:solidFill>
              <a:srgbClr val="969696"/>
            </a:solidFill>
            <a:miter lim="800000"/>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3795" name="Rectangle 3"/>
          <p:cNvSpPr>
            <a:spLocks noChangeArrowheads="1"/>
          </p:cNvSpPr>
          <p:nvPr/>
        </p:nvSpPr>
        <p:spPr bwMode="auto">
          <a:xfrm>
            <a:off x="831850" y="1674813"/>
            <a:ext cx="3821113" cy="3600450"/>
          </a:xfrm>
          <a:prstGeom prst="rect">
            <a:avLst/>
          </a:prstGeom>
          <a:solidFill>
            <a:srgbClr val="FFFFFF"/>
          </a:solidFill>
          <a:ln w="9525" algn="ctr">
            <a:solidFill>
              <a:srgbClr val="969696"/>
            </a:solidFill>
            <a:miter lim="800000"/>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3796" name="Line 5"/>
          <p:cNvSpPr>
            <a:spLocks noChangeShapeType="1"/>
          </p:cNvSpPr>
          <p:nvPr/>
        </p:nvSpPr>
        <p:spPr bwMode="auto">
          <a:xfrm>
            <a:off x="5589588" y="4194175"/>
            <a:ext cx="22621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33797" name="Line 6"/>
          <p:cNvSpPr>
            <a:spLocks noChangeShapeType="1"/>
          </p:cNvSpPr>
          <p:nvPr/>
        </p:nvSpPr>
        <p:spPr bwMode="auto">
          <a:xfrm flipV="1">
            <a:off x="1143000" y="4048125"/>
            <a:ext cx="2963863"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798" name="Text Box 7"/>
          <p:cNvSpPr txBox="1">
            <a:spLocks noChangeArrowheads="1"/>
          </p:cNvSpPr>
          <p:nvPr/>
        </p:nvSpPr>
        <p:spPr bwMode="auto">
          <a:xfrm>
            <a:off x="1065213" y="36893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SOLL</a:t>
            </a:r>
            <a:endParaRPr lang="de-DE" altLang="de-DE" sz="1200">
              <a:latin typeface="Arial" charset="0"/>
            </a:endParaRPr>
          </a:p>
        </p:txBody>
      </p:sp>
      <p:sp>
        <p:nvSpPr>
          <p:cNvPr id="33799" name="Text Box 8"/>
          <p:cNvSpPr txBox="1">
            <a:spLocks noChangeArrowheads="1"/>
          </p:cNvSpPr>
          <p:nvPr/>
        </p:nvSpPr>
        <p:spPr bwMode="auto">
          <a:xfrm>
            <a:off x="3328988" y="3689350"/>
            <a:ext cx="935037"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HABEN</a:t>
            </a:r>
            <a:endParaRPr lang="de-DE" altLang="de-DE" sz="1200">
              <a:latin typeface="Arial" charset="0"/>
            </a:endParaRPr>
          </a:p>
        </p:txBody>
      </p:sp>
      <p:sp>
        <p:nvSpPr>
          <p:cNvPr id="33800" name="Text Box 9"/>
          <p:cNvSpPr txBox="1">
            <a:spLocks noChangeArrowheads="1"/>
          </p:cNvSpPr>
          <p:nvPr/>
        </p:nvSpPr>
        <p:spPr bwMode="auto">
          <a:xfrm>
            <a:off x="1187450" y="4265613"/>
            <a:ext cx="3198813"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Anfangsbestand	Verminderung </a:t>
            </a:r>
            <a:endParaRPr lang="de-DE" altLang="de-DE" sz="1200" b="1">
              <a:latin typeface="Arial" charset="0"/>
            </a:endParaRPr>
          </a:p>
        </p:txBody>
      </p:sp>
      <p:sp>
        <p:nvSpPr>
          <p:cNvPr id="33801" name="Text Box 10"/>
          <p:cNvSpPr txBox="1">
            <a:spLocks noChangeArrowheads="1"/>
          </p:cNvSpPr>
          <p:nvPr/>
        </p:nvSpPr>
        <p:spPr bwMode="auto">
          <a:xfrm>
            <a:off x="1187450" y="4552950"/>
            <a:ext cx="3119438"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Vermehrung 	Endbestand</a:t>
            </a:r>
            <a:endParaRPr lang="de-DE" altLang="de-DE" sz="1200" b="1">
              <a:latin typeface="Arial" charset="0"/>
            </a:endParaRPr>
          </a:p>
        </p:txBody>
      </p:sp>
      <p:sp>
        <p:nvSpPr>
          <p:cNvPr id="33802" name="Line 11"/>
          <p:cNvSpPr>
            <a:spLocks noChangeShapeType="1"/>
          </p:cNvSpPr>
          <p:nvPr/>
        </p:nvSpPr>
        <p:spPr bwMode="auto">
          <a:xfrm>
            <a:off x="2625725" y="4049713"/>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03" name="Text Box 12"/>
          <p:cNvSpPr txBox="1">
            <a:spLocks noChangeArrowheads="1"/>
          </p:cNvSpPr>
          <p:nvPr/>
        </p:nvSpPr>
        <p:spPr bwMode="auto">
          <a:xfrm>
            <a:off x="987425" y="2033588"/>
            <a:ext cx="3354388" cy="3365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b="1"/>
              <a:t>Aktives Bestandskonto</a:t>
            </a:r>
            <a:endParaRPr lang="de-DE" altLang="de-DE" sz="1600" b="1"/>
          </a:p>
        </p:txBody>
      </p:sp>
      <p:sp>
        <p:nvSpPr>
          <p:cNvPr id="33804" name="Text Box 13"/>
          <p:cNvSpPr txBox="1">
            <a:spLocks noChangeArrowheads="1"/>
          </p:cNvSpPr>
          <p:nvPr/>
        </p:nvSpPr>
        <p:spPr bwMode="auto">
          <a:xfrm>
            <a:off x="908050" y="2536825"/>
            <a:ext cx="35877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Beispiele:</a:t>
            </a:r>
            <a:r>
              <a:rPr lang="de-AT" altLang="de-DE" sz="1400"/>
              <a:t> </a:t>
            </a:r>
            <a:r>
              <a:rPr lang="de-AT" altLang="de-DE" sz="1200"/>
              <a:t>Kassa, Bank, Gebäude, Geschäftsausstattung,</a:t>
            </a:r>
            <a:endParaRPr lang="de-DE" altLang="de-DE" sz="1200"/>
          </a:p>
        </p:txBody>
      </p:sp>
      <p:sp>
        <p:nvSpPr>
          <p:cNvPr id="33805" name="Text Box 14"/>
          <p:cNvSpPr txBox="1">
            <a:spLocks noChangeArrowheads="1"/>
          </p:cNvSpPr>
          <p:nvPr/>
        </p:nvSpPr>
        <p:spPr bwMode="auto">
          <a:xfrm>
            <a:off x="908050" y="3257550"/>
            <a:ext cx="358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Regeln:</a:t>
            </a:r>
            <a:endParaRPr lang="de-DE" altLang="de-DE" sz="1400"/>
          </a:p>
        </p:txBody>
      </p:sp>
      <p:sp>
        <p:nvSpPr>
          <p:cNvPr id="33806" name="Line 15"/>
          <p:cNvSpPr>
            <a:spLocks noChangeShapeType="1"/>
          </p:cNvSpPr>
          <p:nvPr/>
        </p:nvSpPr>
        <p:spPr bwMode="auto">
          <a:xfrm flipV="1">
            <a:off x="5510213" y="4048125"/>
            <a:ext cx="296545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07" name="Text Box 16"/>
          <p:cNvSpPr txBox="1">
            <a:spLocks noChangeArrowheads="1"/>
          </p:cNvSpPr>
          <p:nvPr/>
        </p:nvSpPr>
        <p:spPr bwMode="auto">
          <a:xfrm>
            <a:off x="5434013" y="36893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SOLL</a:t>
            </a:r>
            <a:endParaRPr lang="de-DE" altLang="de-DE" sz="1200">
              <a:latin typeface="Arial" charset="0"/>
            </a:endParaRPr>
          </a:p>
        </p:txBody>
      </p:sp>
      <p:sp>
        <p:nvSpPr>
          <p:cNvPr id="33808" name="Text Box 17"/>
          <p:cNvSpPr txBox="1">
            <a:spLocks noChangeArrowheads="1"/>
          </p:cNvSpPr>
          <p:nvPr/>
        </p:nvSpPr>
        <p:spPr bwMode="auto">
          <a:xfrm>
            <a:off x="7696200" y="3689350"/>
            <a:ext cx="936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HABEN</a:t>
            </a:r>
            <a:endParaRPr lang="de-DE" altLang="de-DE" sz="1200">
              <a:latin typeface="Arial" charset="0"/>
            </a:endParaRPr>
          </a:p>
        </p:txBody>
      </p:sp>
      <p:sp>
        <p:nvSpPr>
          <p:cNvPr id="33809" name="Text Box 18"/>
          <p:cNvSpPr txBox="1">
            <a:spLocks noChangeArrowheads="1"/>
          </p:cNvSpPr>
          <p:nvPr/>
        </p:nvSpPr>
        <p:spPr bwMode="auto">
          <a:xfrm>
            <a:off x="5567363" y="4265613"/>
            <a:ext cx="3255962" cy="360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Verminderung	Anfangsbestand</a:t>
            </a:r>
            <a:endParaRPr lang="de-DE" altLang="de-DE" sz="1200" b="1">
              <a:latin typeface="Arial" charset="0"/>
            </a:endParaRPr>
          </a:p>
        </p:txBody>
      </p:sp>
      <p:sp>
        <p:nvSpPr>
          <p:cNvPr id="33810" name="Text Box 19"/>
          <p:cNvSpPr txBox="1">
            <a:spLocks noChangeArrowheads="1"/>
          </p:cNvSpPr>
          <p:nvPr/>
        </p:nvSpPr>
        <p:spPr bwMode="auto">
          <a:xfrm>
            <a:off x="5567363" y="4552950"/>
            <a:ext cx="3119437"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Endbestand	Vermehrung</a:t>
            </a:r>
            <a:endParaRPr lang="de-DE" altLang="de-DE" sz="1200" b="1">
              <a:latin typeface="Arial" charset="0"/>
            </a:endParaRPr>
          </a:p>
        </p:txBody>
      </p:sp>
      <p:sp>
        <p:nvSpPr>
          <p:cNvPr id="33811" name="Line 20"/>
          <p:cNvSpPr>
            <a:spLocks noChangeShapeType="1"/>
          </p:cNvSpPr>
          <p:nvPr/>
        </p:nvSpPr>
        <p:spPr bwMode="auto">
          <a:xfrm>
            <a:off x="6992938" y="4049713"/>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12" name="Text Box 21"/>
          <p:cNvSpPr txBox="1">
            <a:spLocks noChangeArrowheads="1"/>
          </p:cNvSpPr>
          <p:nvPr/>
        </p:nvSpPr>
        <p:spPr bwMode="auto">
          <a:xfrm>
            <a:off x="5356225" y="2033588"/>
            <a:ext cx="3352800" cy="3365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b="1"/>
              <a:t>Passives Bestandskonto</a:t>
            </a:r>
            <a:endParaRPr lang="de-DE" altLang="de-DE" sz="1600" b="1"/>
          </a:p>
        </p:txBody>
      </p:sp>
      <p:sp>
        <p:nvSpPr>
          <p:cNvPr id="33813" name="Text Box 22"/>
          <p:cNvSpPr txBox="1">
            <a:spLocks noChangeArrowheads="1"/>
          </p:cNvSpPr>
          <p:nvPr/>
        </p:nvSpPr>
        <p:spPr bwMode="auto">
          <a:xfrm>
            <a:off x="5276850" y="2536825"/>
            <a:ext cx="35877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Beispiele:</a:t>
            </a:r>
            <a:r>
              <a:rPr lang="de-AT" altLang="de-DE" sz="1400"/>
              <a:t> </a:t>
            </a:r>
            <a:r>
              <a:rPr lang="de-AT" altLang="de-DE" sz="1200"/>
              <a:t>Lieferverbindlichkeiten, Darlehen, Kapital </a:t>
            </a:r>
            <a:endParaRPr lang="de-DE" altLang="de-DE" sz="1200"/>
          </a:p>
        </p:txBody>
      </p:sp>
      <p:sp>
        <p:nvSpPr>
          <p:cNvPr id="33814" name="Text Box 23"/>
          <p:cNvSpPr txBox="1">
            <a:spLocks noChangeArrowheads="1"/>
          </p:cNvSpPr>
          <p:nvPr/>
        </p:nvSpPr>
        <p:spPr bwMode="auto">
          <a:xfrm>
            <a:off x="5276850" y="3257550"/>
            <a:ext cx="358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Regeln:</a:t>
            </a:r>
            <a:endParaRPr lang="de-DE" altLang="de-DE" sz="1400"/>
          </a:p>
        </p:txBody>
      </p:sp>
      <p:sp>
        <p:nvSpPr>
          <p:cNvPr id="33815" name="Rectangle 24"/>
          <p:cNvSpPr>
            <a:spLocks noChangeArrowheads="1"/>
          </p:cNvSpPr>
          <p:nvPr/>
        </p:nvSpPr>
        <p:spPr bwMode="auto">
          <a:xfrm>
            <a:off x="111125" y="133350"/>
            <a:ext cx="426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Aktive und passive Bestandskonten</a:t>
            </a:r>
          </a:p>
        </p:txBody>
      </p:sp>
    </p:spTree>
  </p:cSld>
  <p:clrMapOvr>
    <a:masterClrMapping/>
  </p:clrMapOvr>
  <p:transition spd="med"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6"/>
          <p:cNvSpPr>
            <a:spLocks noChangeArrowheads="1"/>
          </p:cNvSpPr>
          <p:nvPr/>
        </p:nvSpPr>
        <p:spPr bwMode="auto">
          <a:xfrm>
            <a:off x="109538" y="168275"/>
            <a:ext cx="608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Aktive - passive Bestandskonten - Buchungsregeln</a:t>
            </a:r>
          </a:p>
        </p:txBody>
      </p:sp>
      <p:sp>
        <p:nvSpPr>
          <p:cNvPr id="34819" name="Rectangle 32"/>
          <p:cNvSpPr>
            <a:spLocks noChangeArrowheads="1"/>
          </p:cNvSpPr>
          <p:nvPr/>
        </p:nvSpPr>
        <p:spPr bwMode="auto">
          <a:xfrm>
            <a:off x="7326313" y="6605588"/>
            <a:ext cx="2579687" cy="25241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a:solidFill>
                  <a:schemeClr val="tx1"/>
                </a:solidFill>
                <a:latin typeface="Verdana" pitchFamily="34" charset="0"/>
              </a:defRPr>
            </a:lvl1pPr>
            <a:lvl2pPr marL="742950" indent="-285750" defTabSz="762000">
              <a:defRPr>
                <a:solidFill>
                  <a:schemeClr val="tx1"/>
                </a:solidFill>
                <a:latin typeface="Verdana" pitchFamily="34" charset="0"/>
              </a:defRPr>
            </a:lvl2pPr>
            <a:lvl3pPr marL="1143000" indent="-228600" defTabSz="762000">
              <a:defRPr>
                <a:solidFill>
                  <a:schemeClr val="tx1"/>
                </a:solidFill>
                <a:latin typeface="Verdana" pitchFamily="34" charset="0"/>
              </a:defRPr>
            </a:lvl3pPr>
            <a:lvl4pPr marL="1600200" indent="-228600" defTabSz="762000">
              <a:defRPr>
                <a:solidFill>
                  <a:schemeClr val="tx1"/>
                </a:solidFill>
                <a:latin typeface="Verdana" pitchFamily="34" charset="0"/>
              </a:defRPr>
            </a:lvl4pPr>
            <a:lvl5pPr marL="2057400" indent="-228600" defTabSz="762000">
              <a:defRPr>
                <a:solidFill>
                  <a:schemeClr val="tx1"/>
                </a:solidFill>
                <a:latin typeface="Verdana" pitchFamily="34" charset="0"/>
              </a:defRPr>
            </a:lvl5pPr>
            <a:lvl6pPr marL="2514600" indent="-228600" defTabSz="762000" eaLnBrk="0" fontAlgn="base" hangingPunct="0">
              <a:spcBef>
                <a:spcPct val="0"/>
              </a:spcBef>
              <a:spcAft>
                <a:spcPct val="0"/>
              </a:spcAft>
              <a:defRPr>
                <a:solidFill>
                  <a:schemeClr val="tx1"/>
                </a:solidFill>
                <a:latin typeface="Verdana" pitchFamily="34" charset="0"/>
              </a:defRPr>
            </a:lvl6pPr>
            <a:lvl7pPr marL="2971800" indent="-228600" defTabSz="762000" eaLnBrk="0" fontAlgn="base" hangingPunct="0">
              <a:spcBef>
                <a:spcPct val="0"/>
              </a:spcBef>
              <a:spcAft>
                <a:spcPct val="0"/>
              </a:spcAft>
              <a:defRPr>
                <a:solidFill>
                  <a:schemeClr val="tx1"/>
                </a:solidFill>
                <a:latin typeface="Verdana" pitchFamily="34" charset="0"/>
              </a:defRPr>
            </a:lvl7pPr>
            <a:lvl8pPr marL="3429000" indent="-228600" defTabSz="762000" eaLnBrk="0" fontAlgn="base" hangingPunct="0">
              <a:spcBef>
                <a:spcPct val="0"/>
              </a:spcBef>
              <a:spcAft>
                <a:spcPct val="0"/>
              </a:spcAft>
              <a:defRPr>
                <a:solidFill>
                  <a:schemeClr val="tx1"/>
                </a:solidFill>
                <a:latin typeface="Verdana" pitchFamily="34" charset="0"/>
              </a:defRPr>
            </a:lvl8pPr>
            <a:lvl9pPr marL="3886200" indent="-228600" defTabSz="762000" eaLnBrk="0" fontAlgn="base" hangingPunct="0">
              <a:spcBef>
                <a:spcPct val="0"/>
              </a:spcBef>
              <a:spcAft>
                <a:spcPct val="0"/>
              </a:spcAft>
              <a:defRPr>
                <a:solidFill>
                  <a:schemeClr val="tx1"/>
                </a:solidFill>
                <a:latin typeface="Verdana" pitchFamily="34" charset="0"/>
              </a:defRPr>
            </a:lvl9pPr>
          </a:lstStyle>
          <a:p>
            <a:pPr algn="r"/>
            <a:r>
              <a:rPr lang="de-DE" altLang="de-DE" sz="1000">
                <a:solidFill>
                  <a:schemeClr val="bg1"/>
                </a:solidFill>
              </a:rPr>
              <a:t>Folie </a:t>
            </a:r>
            <a:fld id="{E3A5A17A-1D29-4A99-939F-8E6221D2AE32}" type="slidenum">
              <a:rPr lang="de-DE" altLang="de-DE" sz="1000">
                <a:solidFill>
                  <a:schemeClr val="bg1"/>
                </a:solidFill>
              </a:rPr>
              <a:pPr algn="r"/>
              <a:t>15</a:t>
            </a:fld>
            <a:endParaRPr lang="de-DE" altLang="de-DE" sz="1000">
              <a:solidFill>
                <a:schemeClr val="bg1"/>
              </a:solidFill>
            </a:endParaRPr>
          </a:p>
        </p:txBody>
      </p:sp>
      <p:sp>
        <p:nvSpPr>
          <p:cNvPr id="3482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34821" name="Grafik 29" descr="bauerpoi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9"/>
          <p:cNvPicPr>
            <a:picLocks noChangeAspect="1" noChangeArrowheads="1"/>
          </p:cNvPicPr>
          <p:nvPr/>
        </p:nvPicPr>
        <p:blipFill>
          <a:blip r:embed="rId4">
            <a:extLst>
              <a:ext uri="{28A0092B-C50C-407E-A947-70E740481C1C}">
                <a14:useLocalDpi xmlns:a14="http://schemas.microsoft.com/office/drawing/2010/main" val="0"/>
              </a:ext>
            </a:extLst>
          </a:blip>
          <a:srcRect l="19968" t="17168" r="2792" b="31209"/>
          <a:stretch>
            <a:fillRect/>
          </a:stretch>
        </p:blipFill>
        <p:spPr bwMode="auto">
          <a:xfrm>
            <a:off x="1293813" y="712788"/>
            <a:ext cx="7662862"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4823" name="Picture 50"/>
          <p:cNvPicPr>
            <a:picLocks noChangeAspect="1" noChangeArrowheads="1"/>
          </p:cNvPicPr>
          <p:nvPr/>
        </p:nvPicPr>
        <p:blipFill>
          <a:blip r:embed="rId5">
            <a:extLst>
              <a:ext uri="{28A0092B-C50C-407E-A947-70E740481C1C}">
                <a14:useLocalDpi xmlns:a14="http://schemas.microsoft.com/office/drawing/2010/main" val="0"/>
              </a:ext>
            </a:extLst>
          </a:blip>
          <a:srcRect l="19870" t="70313" b="11485"/>
          <a:stretch>
            <a:fillRect/>
          </a:stretch>
        </p:blipFill>
        <p:spPr bwMode="auto">
          <a:xfrm>
            <a:off x="1317625" y="4954588"/>
            <a:ext cx="79486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
        <p:nvSpPr>
          <p:cNvPr id="11" name="Rectangle 24"/>
          <p:cNvSpPr>
            <a:spLocks noChangeArrowheads="1"/>
          </p:cNvSpPr>
          <p:nvPr/>
        </p:nvSpPr>
        <p:spPr bwMode="auto">
          <a:xfrm>
            <a:off x="111125" y="133350"/>
            <a:ext cx="426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Aktive und passive Bestandskonten</a:t>
            </a:r>
          </a:p>
        </p:txBody>
      </p:sp>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4654550" y="465138"/>
            <a:ext cx="1616075" cy="2144712"/>
          </a:xfrm>
          <a:prstGeom prst="rightArrow">
            <a:avLst>
              <a:gd name="adj1" fmla="val 75009"/>
              <a:gd name="adj2" fmla="val 50005"/>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300" b="1"/>
              <a:t>aktive</a:t>
            </a:r>
          </a:p>
          <a:p>
            <a:r>
              <a:rPr lang="de-DE" altLang="de-DE" sz="1400"/>
              <a:t>Bestandskonten</a:t>
            </a:r>
          </a:p>
          <a:p>
            <a:endParaRPr lang="de-DE" altLang="de-DE" sz="1400"/>
          </a:p>
        </p:txBody>
      </p:sp>
      <p:sp>
        <p:nvSpPr>
          <p:cNvPr id="35843" name="Rectangle 3"/>
          <p:cNvSpPr>
            <a:spLocks noChangeArrowheads="1"/>
          </p:cNvSpPr>
          <p:nvPr/>
        </p:nvSpPr>
        <p:spPr bwMode="auto">
          <a:xfrm>
            <a:off x="966788" y="342900"/>
            <a:ext cx="3713162" cy="798513"/>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Anlage-</a:t>
            </a:r>
          </a:p>
          <a:p>
            <a:r>
              <a:rPr lang="de-DE" altLang="de-DE" sz="2000"/>
              <a:t>vermögen</a:t>
            </a:r>
          </a:p>
        </p:txBody>
      </p:sp>
      <p:sp>
        <p:nvSpPr>
          <p:cNvPr id="35844" name="Rectangle 4"/>
          <p:cNvSpPr>
            <a:spLocks noChangeArrowheads="1"/>
          </p:cNvSpPr>
          <p:nvPr/>
        </p:nvSpPr>
        <p:spPr bwMode="auto">
          <a:xfrm>
            <a:off x="6173788" y="311150"/>
            <a:ext cx="29003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900"/>
              <a:t>Buchungsregel-</a:t>
            </a:r>
          </a:p>
          <a:p>
            <a:pPr algn="ctr"/>
            <a:r>
              <a:rPr lang="de-DE" altLang="de-DE" sz="1900"/>
              <a:t>Bestandsveränderung:</a:t>
            </a:r>
          </a:p>
        </p:txBody>
      </p:sp>
      <p:sp>
        <p:nvSpPr>
          <p:cNvPr id="35845" name="Rectangle 5"/>
          <p:cNvSpPr>
            <a:spLocks noChangeArrowheads="1"/>
          </p:cNvSpPr>
          <p:nvPr/>
        </p:nvSpPr>
        <p:spPr bwMode="auto">
          <a:xfrm>
            <a:off x="2735263" y="374650"/>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Geschäftsausstattung, </a:t>
            </a:r>
          </a:p>
          <a:p>
            <a:pPr algn="ctr"/>
            <a:r>
              <a:rPr lang="de-DE" altLang="de-DE" sz="1100"/>
              <a:t>Maschinen,</a:t>
            </a:r>
          </a:p>
          <a:p>
            <a:pPr algn="ctr"/>
            <a:r>
              <a:rPr lang="de-DE" altLang="de-DE" sz="1100"/>
              <a:t>PKW, LKW, Gebäude...</a:t>
            </a:r>
          </a:p>
        </p:txBody>
      </p:sp>
      <p:sp>
        <p:nvSpPr>
          <p:cNvPr id="35846" name="Rectangle 6"/>
          <p:cNvSpPr>
            <a:spLocks noChangeArrowheads="1"/>
          </p:cNvSpPr>
          <p:nvPr/>
        </p:nvSpPr>
        <p:spPr bwMode="auto">
          <a:xfrm>
            <a:off x="966788" y="1131888"/>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Vorräte</a:t>
            </a:r>
          </a:p>
        </p:txBody>
      </p:sp>
      <p:sp>
        <p:nvSpPr>
          <p:cNvPr id="35847" name="Rectangle 7"/>
          <p:cNvSpPr>
            <a:spLocks noChangeArrowheads="1"/>
          </p:cNvSpPr>
          <p:nvPr/>
        </p:nvSpPr>
        <p:spPr bwMode="auto">
          <a:xfrm>
            <a:off x="2735263" y="11890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HW-Vorrat, Rohstoffvorrat</a:t>
            </a:r>
          </a:p>
          <a:p>
            <a:pPr algn="ctr"/>
            <a:r>
              <a:rPr lang="de-DE" altLang="de-DE" sz="1100"/>
              <a:t>Vorrat Heizöl, Vorrat</a:t>
            </a:r>
          </a:p>
          <a:p>
            <a:pPr algn="ctr"/>
            <a:r>
              <a:rPr lang="de-DE" altLang="de-DE" sz="1100"/>
              <a:t>Büromaterial...</a:t>
            </a:r>
          </a:p>
        </p:txBody>
      </p:sp>
      <p:sp>
        <p:nvSpPr>
          <p:cNvPr id="35848" name="Rectangle 8"/>
          <p:cNvSpPr>
            <a:spLocks noChangeArrowheads="1"/>
          </p:cNvSpPr>
          <p:nvPr/>
        </p:nvSpPr>
        <p:spPr bwMode="auto">
          <a:xfrm>
            <a:off x="966788" y="1935163"/>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Umlauf-</a:t>
            </a:r>
          </a:p>
          <a:p>
            <a:r>
              <a:rPr lang="de-DE" altLang="de-DE" sz="2000"/>
              <a:t>vermögen</a:t>
            </a:r>
          </a:p>
        </p:txBody>
      </p:sp>
      <p:sp>
        <p:nvSpPr>
          <p:cNvPr id="35849" name="Rectangle 9"/>
          <p:cNvSpPr>
            <a:spLocks noChangeArrowheads="1"/>
          </p:cNvSpPr>
          <p:nvPr/>
        </p:nvSpPr>
        <p:spPr bwMode="auto">
          <a:xfrm>
            <a:off x="2735263" y="1978025"/>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Kassa, Bank, PSK,</a:t>
            </a:r>
          </a:p>
          <a:p>
            <a:pPr algn="ctr"/>
            <a:r>
              <a:rPr lang="de-DE" altLang="de-DE" sz="1100"/>
              <a:t>Lieferforderung, </a:t>
            </a:r>
          </a:p>
          <a:p>
            <a:pPr algn="ctr"/>
            <a:r>
              <a:rPr lang="de-DE" altLang="de-DE" sz="1100"/>
              <a:t>Vorsteuer...</a:t>
            </a:r>
          </a:p>
        </p:txBody>
      </p:sp>
      <p:sp>
        <p:nvSpPr>
          <p:cNvPr id="35850" name="AutoShape 10"/>
          <p:cNvSpPr>
            <a:spLocks noChangeArrowheads="1"/>
          </p:cNvSpPr>
          <p:nvPr/>
        </p:nvSpPr>
        <p:spPr bwMode="auto">
          <a:xfrm>
            <a:off x="4640263" y="2593975"/>
            <a:ext cx="1649412" cy="1060450"/>
          </a:xfrm>
          <a:prstGeom prst="rightArrow">
            <a:avLst>
              <a:gd name="adj1" fmla="val 75009"/>
              <a:gd name="adj2" fmla="val 78821"/>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endParaRPr lang="de-DE" altLang="de-DE" sz="1100"/>
          </a:p>
          <a:p>
            <a:r>
              <a:rPr lang="de-DE" altLang="de-DE" sz="2300" b="1"/>
              <a:t>passive</a:t>
            </a:r>
            <a:r>
              <a:rPr lang="de-DE" altLang="de-DE" sz="2300"/>
              <a:t>  </a:t>
            </a:r>
          </a:p>
          <a:p>
            <a:r>
              <a:rPr lang="de-DE" altLang="de-DE" sz="1200"/>
              <a:t>Bestandskonten</a:t>
            </a:r>
            <a:r>
              <a:rPr lang="de-DE" altLang="de-DE" sz="1400"/>
              <a:t>   </a:t>
            </a:r>
            <a:endParaRPr lang="de-DE" altLang="de-DE" sz="1100"/>
          </a:p>
          <a:p>
            <a:endParaRPr lang="de-DE" altLang="de-DE" sz="1100"/>
          </a:p>
        </p:txBody>
      </p:sp>
      <p:sp>
        <p:nvSpPr>
          <p:cNvPr id="35851" name="Rectangle 11"/>
          <p:cNvSpPr>
            <a:spLocks noChangeArrowheads="1"/>
          </p:cNvSpPr>
          <p:nvPr/>
        </p:nvSpPr>
        <p:spPr bwMode="auto">
          <a:xfrm>
            <a:off x="966788" y="2727325"/>
            <a:ext cx="3713162" cy="798513"/>
          </a:xfrm>
          <a:prstGeom prst="rect">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Verbindlich-</a:t>
            </a:r>
          </a:p>
          <a:p>
            <a:r>
              <a:rPr lang="de-DE" altLang="de-DE" sz="2000"/>
              <a:t>keiten</a:t>
            </a:r>
          </a:p>
        </p:txBody>
      </p:sp>
      <p:sp>
        <p:nvSpPr>
          <p:cNvPr id="35852" name="Rectangle 12"/>
          <p:cNvSpPr>
            <a:spLocks noChangeArrowheads="1"/>
          </p:cNvSpPr>
          <p:nvPr/>
        </p:nvSpPr>
        <p:spPr bwMode="auto">
          <a:xfrm>
            <a:off x="2735263" y="27892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Lieferverbindlichkeiten,</a:t>
            </a:r>
          </a:p>
          <a:p>
            <a:pPr algn="ctr"/>
            <a:r>
              <a:rPr lang="de-DE" altLang="de-DE" sz="1100"/>
              <a:t>Darlehen, Umsatz-</a:t>
            </a:r>
          </a:p>
          <a:p>
            <a:pPr algn="ctr"/>
            <a:r>
              <a:rPr lang="de-DE" altLang="de-DE" sz="1100"/>
              <a:t>steuer... (Kapital)</a:t>
            </a:r>
          </a:p>
        </p:txBody>
      </p:sp>
      <p:sp>
        <p:nvSpPr>
          <p:cNvPr id="35853" name="Rectangle 13"/>
          <p:cNvSpPr>
            <a:spLocks noChangeArrowheads="1"/>
          </p:cNvSpPr>
          <p:nvPr/>
        </p:nvSpPr>
        <p:spPr bwMode="auto">
          <a:xfrm>
            <a:off x="2754313" y="-20202"/>
            <a:ext cx="7564438" cy="3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738" tIns="28575" rIns="58738" bIns="28575">
            <a:spAutoFit/>
          </a:bodyPr>
          <a:lstStyle>
            <a:lvl1pPr defTabSz="330200">
              <a:defRPr>
                <a:solidFill>
                  <a:schemeClr val="tx1"/>
                </a:solidFill>
                <a:latin typeface="Verdana" pitchFamily="34" charset="0"/>
              </a:defRPr>
            </a:lvl1pPr>
            <a:lvl2pPr marL="742950" indent="-285750" defTabSz="330200">
              <a:defRPr>
                <a:solidFill>
                  <a:schemeClr val="tx1"/>
                </a:solidFill>
                <a:latin typeface="Verdana" pitchFamily="34" charset="0"/>
              </a:defRPr>
            </a:lvl2pPr>
            <a:lvl3pPr marL="1143000" indent="-228600" defTabSz="330200">
              <a:defRPr>
                <a:solidFill>
                  <a:schemeClr val="tx1"/>
                </a:solidFill>
                <a:latin typeface="Verdana" pitchFamily="34" charset="0"/>
              </a:defRPr>
            </a:lvl3pPr>
            <a:lvl4pPr marL="1600200" indent="-228600" defTabSz="330200">
              <a:defRPr>
                <a:solidFill>
                  <a:schemeClr val="tx1"/>
                </a:solidFill>
                <a:latin typeface="Verdana" pitchFamily="34" charset="0"/>
              </a:defRPr>
            </a:lvl4pPr>
            <a:lvl5pPr marL="2057400" indent="-228600" defTabSz="330200">
              <a:defRPr>
                <a:solidFill>
                  <a:schemeClr val="tx1"/>
                </a:solidFill>
                <a:latin typeface="Verdana" pitchFamily="34" charset="0"/>
              </a:defRPr>
            </a:lvl5pPr>
            <a:lvl6pPr marL="2514600" indent="-228600" defTabSz="330200" eaLnBrk="0" fontAlgn="base" hangingPunct="0">
              <a:spcBef>
                <a:spcPct val="0"/>
              </a:spcBef>
              <a:spcAft>
                <a:spcPct val="0"/>
              </a:spcAft>
              <a:defRPr>
                <a:solidFill>
                  <a:schemeClr val="tx1"/>
                </a:solidFill>
                <a:latin typeface="Verdana" pitchFamily="34" charset="0"/>
              </a:defRPr>
            </a:lvl6pPr>
            <a:lvl7pPr marL="2971800" indent="-228600" defTabSz="330200" eaLnBrk="0" fontAlgn="base" hangingPunct="0">
              <a:spcBef>
                <a:spcPct val="0"/>
              </a:spcBef>
              <a:spcAft>
                <a:spcPct val="0"/>
              </a:spcAft>
              <a:defRPr>
                <a:solidFill>
                  <a:schemeClr val="tx1"/>
                </a:solidFill>
                <a:latin typeface="Verdana" pitchFamily="34" charset="0"/>
              </a:defRPr>
            </a:lvl7pPr>
            <a:lvl8pPr marL="3429000" indent="-228600" defTabSz="330200" eaLnBrk="0" fontAlgn="base" hangingPunct="0">
              <a:spcBef>
                <a:spcPct val="0"/>
              </a:spcBef>
              <a:spcAft>
                <a:spcPct val="0"/>
              </a:spcAft>
              <a:defRPr>
                <a:solidFill>
                  <a:schemeClr val="tx1"/>
                </a:solidFill>
                <a:latin typeface="Verdana" pitchFamily="34" charset="0"/>
              </a:defRPr>
            </a:lvl8pPr>
            <a:lvl9pPr marL="3886200" indent="-228600" defTabSz="330200" eaLnBrk="0" fontAlgn="base" hangingPunct="0">
              <a:spcBef>
                <a:spcPct val="0"/>
              </a:spcBef>
              <a:spcAft>
                <a:spcPct val="0"/>
              </a:spcAft>
              <a:defRPr>
                <a:solidFill>
                  <a:schemeClr val="tx1"/>
                </a:solidFill>
                <a:latin typeface="Verdana" pitchFamily="34" charset="0"/>
              </a:defRPr>
            </a:lvl9pPr>
          </a:lstStyle>
          <a:p>
            <a:r>
              <a:rPr lang="de-DE" altLang="de-DE" sz="1600" b="1" dirty="0" smtClean="0">
                <a:solidFill>
                  <a:srgbClr val="FF0000"/>
                </a:solidFill>
              </a:rPr>
              <a:t>Überblick Kontenarten </a:t>
            </a:r>
            <a:r>
              <a:rPr lang="de-DE" altLang="de-DE" sz="1600" b="1" dirty="0">
                <a:solidFill>
                  <a:srgbClr val="FF0000"/>
                </a:solidFill>
              </a:rPr>
              <a:t>und Buchungsregeln</a:t>
            </a:r>
          </a:p>
        </p:txBody>
      </p:sp>
      <p:sp>
        <p:nvSpPr>
          <p:cNvPr id="35854" name="Rectangle 14"/>
          <p:cNvSpPr>
            <a:spLocks noChangeArrowheads="1"/>
          </p:cNvSpPr>
          <p:nvPr/>
        </p:nvSpPr>
        <p:spPr bwMode="auto">
          <a:xfrm>
            <a:off x="7042150" y="1314450"/>
            <a:ext cx="841375" cy="712788"/>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55" name="Rectangle 15"/>
          <p:cNvSpPr>
            <a:spLocks noChangeArrowheads="1"/>
          </p:cNvSpPr>
          <p:nvPr/>
        </p:nvSpPr>
        <p:spPr bwMode="auto">
          <a:xfrm>
            <a:off x="6589713" y="1023938"/>
            <a:ext cx="2082800" cy="968375"/>
          </a:xfrm>
          <a:prstGeom prst="rect">
            <a:avLst/>
          </a:prstGeom>
          <a:solidFill>
            <a:srgbClr val="F0D3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56" name="Rectangle 16"/>
          <p:cNvSpPr>
            <a:spLocks noChangeArrowheads="1"/>
          </p:cNvSpPr>
          <p:nvPr/>
        </p:nvSpPr>
        <p:spPr bwMode="auto">
          <a:xfrm>
            <a:off x="6578600" y="102235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57" name="Line 17"/>
          <p:cNvSpPr>
            <a:spLocks noChangeShapeType="1"/>
          </p:cNvSpPr>
          <p:nvPr/>
        </p:nvSpPr>
        <p:spPr bwMode="auto">
          <a:xfrm>
            <a:off x="6597650" y="1249363"/>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58" name="Line 18"/>
          <p:cNvSpPr>
            <a:spLocks noChangeShapeType="1"/>
          </p:cNvSpPr>
          <p:nvPr/>
        </p:nvSpPr>
        <p:spPr bwMode="auto">
          <a:xfrm>
            <a:off x="7543800" y="12446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59" name="Rectangle 19"/>
          <p:cNvSpPr>
            <a:spLocks noChangeArrowheads="1"/>
          </p:cNvSpPr>
          <p:nvPr/>
        </p:nvSpPr>
        <p:spPr bwMode="auto">
          <a:xfrm>
            <a:off x="6719888" y="1125538"/>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0" name="Rectangle 20"/>
          <p:cNvSpPr>
            <a:spLocks noChangeArrowheads="1"/>
          </p:cNvSpPr>
          <p:nvPr/>
        </p:nvSpPr>
        <p:spPr bwMode="auto">
          <a:xfrm>
            <a:off x="7800975" y="1119188"/>
            <a:ext cx="4873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1" name="Rectangle 22"/>
          <p:cNvSpPr>
            <a:spLocks noChangeArrowheads="1"/>
          </p:cNvSpPr>
          <p:nvPr/>
        </p:nvSpPr>
        <p:spPr bwMode="auto">
          <a:xfrm>
            <a:off x="6589713" y="2559050"/>
            <a:ext cx="2082800" cy="969963"/>
          </a:xfrm>
          <a:prstGeom prst="rect">
            <a:avLst/>
          </a:prstGeom>
          <a:solidFill>
            <a:srgbClr val="FFCC99"/>
          </a:solidFill>
          <a:ln>
            <a:noFill/>
          </a:ln>
          <a:effectLst>
            <a:outerShdw dist="10776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62" name="Rectangle 23"/>
          <p:cNvSpPr>
            <a:spLocks noChangeArrowheads="1"/>
          </p:cNvSpPr>
          <p:nvPr/>
        </p:nvSpPr>
        <p:spPr bwMode="auto">
          <a:xfrm>
            <a:off x="6578600" y="2559050"/>
            <a:ext cx="20494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63" name="Line 24"/>
          <p:cNvSpPr>
            <a:spLocks noChangeShapeType="1"/>
          </p:cNvSpPr>
          <p:nvPr/>
        </p:nvSpPr>
        <p:spPr bwMode="auto">
          <a:xfrm>
            <a:off x="6597650" y="2782888"/>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64" name="Line 25"/>
          <p:cNvSpPr>
            <a:spLocks noChangeShapeType="1"/>
          </p:cNvSpPr>
          <p:nvPr/>
        </p:nvSpPr>
        <p:spPr bwMode="auto">
          <a:xfrm>
            <a:off x="7542213" y="278765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65" name="Rectangle 26"/>
          <p:cNvSpPr>
            <a:spLocks noChangeArrowheads="1"/>
          </p:cNvSpPr>
          <p:nvPr/>
        </p:nvSpPr>
        <p:spPr bwMode="auto">
          <a:xfrm>
            <a:off x="7748588" y="2659063"/>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6" name="Rectangle 27"/>
          <p:cNvSpPr>
            <a:spLocks noChangeArrowheads="1"/>
          </p:cNvSpPr>
          <p:nvPr/>
        </p:nvSpPr>
        <p:spPr bwMode="auto">
          <a:xfrm>
            <a:off x="6897688" y="2668588"/>
            <a:ext cx="48736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7" name="Rectangle 28"/>
          <p:cNvSpPr>
            <a:spLocks noChangeArrowheads="1"/>
          </p:cNvSpPr>
          <p:nvPr/>
        </p:nvSpPr>
        <p:spPr bwMode="auto">
          <a:xfrm rot="-5400000">
            <a:off x="-399256" y="4880769"/>
            <a:ext cx="19129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Verdana" pitchFamily="34" charset="0"/>
              </a:defRPr>
            </a:lvl1pPr>
            <a:lvl2pPr marL="742950" indent="-285750" defTabSz="617538">
              <a:defRPr>
                <a:solidFill>
                  <a:schemeClr val="tx1"/>
                </a:solidFill>
                <a:latin typeface="Verdana" pitchFamily="34" charset="0"/>
              </a:defRPr>
            </a:lvl2pPr>
            <a:lvl3pPr marL="1143000" indent="-228600" defTabSz="617538">
              <a:defRPr>
                <a:solidFill>
                  <a:schemeClr val="tx1"/>
                </a:solidFill>
                <a:latin typeface="Verdana" pitchFamily="34" charset="0"/>
              </a:defRPr>
            </a:lvl3pPr>
            <a:lvl4pPr marL="1600200" indent="-228600" defTabSz="617538">
              <a:defRPr>
                <a:solidFill>
                  <a:schemeClr val="tx1"/>
                </a:solidFill>
                <a:latin typeface="Verdana" pitchFamily="34" charset="0"/>
              </a:defRPr>
            </a:lvl4pPr>
            <a:lvl5pPr marL="2057400" indent="-228600" defTabSz="617538">
              <a:defRPr>
                <a:solidFill>
                  <a:schemeClr val="tx1"/>
                </a:solidFill>
                <a:latin typeface="Verdana" pitchFamily="34" charset="0"/>
              </a:defRPr>
            </a:lvl5pPr>
            <a:lvl6pPr marL="2514600" indent="-228600" defTabSz="617538" eaLnBrk="0" fontAlgn="base" hangingPunct="0">
              <a:spcBef>
                <a:spcPct val="0"/>
              </a:spcBef>
              <a:spcAft>
                <a:spcPct val="0"/>
              </a:spcAft>
              <a:defRPr>
                <a:solidFill>
                  <a:schemeClr val="tx1"/>
                </a:solidFill>
                <a:latin typeface="Verdana" pitchFamily="34" charset="0"/>
              </a:defRPr>
            </a:lvl6pPr>
            <a:lvl7pPr marL="2971800" indent="-228600" defTabSz="617538" eaLnBrk="0" fontAlgn="base" hangingPunct="0">
              <a:spcBef>
                <a:spcPct val="0"/>
              </a:spcBef>
              <a:spcAft>
                <a:spcPct val="0"/>
              </a:spcAft>
              <a:defRPr>
                <a:solidFill>
                  <a:schemeClr val="tx1"/>
                </a:solidFill>
                <a:latin typeface="Verdana" pitchFamily="34" charset="0"/>
              </a:defRPr>
            </a:lvl7pPr>
            <a:lvl8pPr marL="3429000" indent="-228600" defTabSz="617538" eaLnBrk="0" fontAlgn="base" hangingPunct="0">
              <a:spcBef>
                <a:spcPct val="0"/>
              </a:spcBef>
              <a:spcAft>
                <a:spcPct val="0"/>
              </a:spcAft>
              <a:defRPr>
                <a:solidFill>
                  <a:schemeClr val="tx1"/>
                </a:solidFill>
                <a:latin typeface="Verdana" pitchFamily="34" charset="0"/>
              </a:defRPr>
            </a:lvl8pPr>
            <a:lvl9pPr marL="3886200" indent="-228600" defTabSz="617538" eaLnBrk="0" fontAlgn="base" hangingPunct="0">
              <a:spcBef>
                <a:spcPct val="0"/>
              </a:spcBef>
              <a:spcAft>
                <a:spcPct val="0"/>
              </a:spcAft>
              <a:defRPr>
                <a:solidFill>
                  <a:schemeClr val="tx1"/>
                </a:solidFill>
                <a:latin typeface="Verdana" pitchFamily="34" charset="0"/>
              </a:defRPr>
            </a:lvl9pPr>
          </a:lstStyle>
          <a:p>
            <a:r>
              <a:rPr lang="de-DE" altLang="de-DE" sz="2000"/>
              <a:t>Erfolgskonten</a:t>
            </a:r>
          </a:p>
        </p:txBody>
      </p:sp>
      <p:sp>
        <p:nvSpPr>
          <p:cNvPr id="35868" name="AutoShape 29"/>
          <p:cNvSpPr>
            <a:spLocks noChangeArrowheads="1"/>
          </p:cNvSpPr>
          <p:nvPr/>
        </p:nvSpPr>
        <p:spPr bwMode="auto">
          <a:xfrm>
            <a:off x="4662488" y="3729038"/>
            <a:ext cx="1649412" cy="1062037"/>
          </a:xfrm>
          <a:prstGeom prst="rightArrow">
            <a:avLst>
              <a:gd name="adj1" fmla="val 75009"/>
              <a:gd name="adj2" fmla="val 78703"/>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endParaRPr lang="de-DE" altLang="de-DE" sz="1100"/>
          </a:p>
          <a:p>
            <a:r>
              <a:rPr lang="de-DE" altLang="de-DE" sz="1600" b="1"/>
              <a:t>Ertrags-</a:t>
            </a:r>
          </a:p>
          <a:p>
            <a:r>
              <a:rPr lang="de-DE" altLang="de-DE" sz="1600"/>
              <a:t>konten</a:t>
            </a:r>
            <a:endParaRPr lang="de-DE" altLang="de-DE" sz="1100"/>
          </a:p>
          <a:p>
            <a:endParaRPr lang="de-DE" altLang="de-DE" sz="1100"/>
          </a:p>
        </p:txBody>
      </p:sp>
      <p:sp>
        <p:nvSpPr>
          <p:cNvPr id="35869" name="Rectangle 30"/>
          <p:cNvSpPr>
            <a:spLocks noChangeArrowheads="1"/>
          </p:cNvSpPr>
          <p:nvPr/>
        </p:nvSpPr>
        <p:spPr bwMode="auto">
          <a:xfrm>
            <a:off x="966788" y="3863975"/>
            <a:ext cx="3709987" cy="796925"/>
          </a:xfrm>
          <a:prstGeom prst="rect">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Erträge</a:t>
            </a:r>
          </a:p>
        </p:txBody>
      </p:sp>
      <p:sp>
        <p:nvSpPr>
          <p:cNvPr id="35870" name="Rectangle 31"/>
          <p:cNvSpPr>
            <a:spLocks noChangeArrowheads="1"/>
          </p:cNvSpPr>
          <p:nvPr/>
        </p:nvSpPr>
        <p:spPr bwMode="auto">
          <a:xfrm>
            <a:off x="2735263" y="3919538"/>
            <a:ext cx="1898650"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HW-Erlöse, Mieterträge,</a:t>
            </a:r>
          </a:p>
          <a:p>
            <a:pPr algn="ctr"/>
            <a:r>
              <a:rPr lang="de-DE" altLang="de-DE" sz="1100"/>
              <a:t>Zinserträge, Provisionser-</a:t>
            </a:r>
          </a:p>
          <a:p>
            <a:pPr algn="ctr"/>
            <a:r>
              <a:rPr lang="de-DE" altLang="de-DE" sz="1100"/>
              <a:t>träge...</a:t>
            </a:r>
          </a:p>
        </p:txBody>
      </p:sp>
      <p:sp>
        <p:nvSpPr>
          <p:cNvPr id="35871" name="AutoShape 32"/>
          <p:cNvSpPr>
            <a:spLocks noChangeArrowheads="1"/>
          </p:cNvSpPr>
          <p:nvPr/>
        </p:nvSpPr>
        <p:spPr bwMode="auto">
          <a:xfrm>
            <a:off x="4668838" y="4951413"/>
            <a:ext cx="1651000" cy="1060450"/>
          </a:xfrm>
          <a:prstGeom prst="rightArrow">
            <a:avLst>
              <a:gd name="adj1" fmla="val 75009"/>
              <a:gd name="adj2" fmla="val 78897"/>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endParaRPr lang="de-DE" altLang="de-DE" sz="1100"/>
          </a:p>
          <a:p>
            <a:r>
              <a:rPr lang="de-DE" altLang="de-DE" sz="1500" b="1"/>
              <a:t>Aufwands-</a:t>
            </a:r>
          </a:p>
          <a:p>
            <a:r>
              <a:rPr lang="de-DE" altLang="de-DE" sz="1500"/>
              <a:t>konten</a:t>
            </a:r>
            <a:endParaRPr lang="de-DE" altLang="de-DE" sz="1100"/>
          </a:p>
          <a:p>
            <a:endParaRPr lang="de-DE" altLang="de-DE" sz="1100"/>
          </a:p>
        </p:txBody>
      </p:sp>
      <p:sp>
        <p:nvSpPr>
          <p:cNvPr id="35872" name="Rectangle 33"/>
          <p:cNvSpPr>
            <a:spLocks noChangeArrowheads="1"/>
          </p:cNvSpPr>
          <p:nvPr/>
        </p:nvSpPr>
        <p:spPr bwMode="auto">
          <a:xfrm>
            <a:off x="966788" y="5083175"/>
            <a:ext cx="3708400" cy="798513"/>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Aufwände</a:t>
            </a:r>
          </a:p>
        </p:txBody>
      </p:sp>
      <p:sp>
        <p:nvSpPr>
          <p:cNvPr id="35873" name="Rectangle 34"/>
          <p:cNvSpPr>
            <a:spLocks noChangeArrowheads="1"/>
          </p:cNvSpPr>
          <p:nvPr/>
        </p:nvSpPr>
        <p:spPr bwMode="auto">
          <a:xfrm>
            <a:off x="2741613" y="5151438"/>
            <a:ext cx="1889125"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000"/>
              <a:t>Mietaufwand, Zinsaufwand,</a:t>
            </a:r>
          </a:p>
          <a:p>
            <a:pPr algn="ctr"/>
            <a:r>
              <a:rPr lang="de-DE" altLang="de-DE" sz="1000"/>
              <a:t>Heizölaufwand, Telefon-</a:t>
            </a:r>
          </a:p>
          <a:p>
            <a:pPr algn="ctr"/>
            <a:r>
              <a:rPr lang="de-DE" altLang="de-DE" sz="1000"/>
              <a:t>gebühren, Instandhaltung</a:t>
            </a:r>
          </a:p>
          <a:p>
            <a:pPr algn="ctr"/>
            <a:r>
              <a:rPr lang="de-DE" altLang="de-DE" sz="1000"/>
              <a:t>durch Dritte, HW-Einsatz...</a:t>
            </a:r>
          </a:p>
        </p:txBody>
      </p:sp>
      <p:sp>
        <p:nvSpPr>
          <p:cNvPr id="35874" name="Rectangle 35"/>
          <p:cNvSpPr>
            <a:spLocks noChangeArrowheads="1"/>
          </p:cNvSpPr>
          <p:nvPr/>
        </p:nvSpPr>
        <p:spPr bwMode="auto">
          <a:xfrm rot="-5400000">
            <a:off x="-516731" y="1772444"/>
            <a:ext cx="22018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Verdana" pitchFamily="34" charset="0"/>
              </a:defRPr>
            </a:lvl1pPr>
            <a:lvl2pPr marL="742950" indent="-285750" defTabSz="617538">
              <a:defRPr>
                <a:solidFill>
                  <a:schemeClr val="tx1"/>
                </a:solidFill>
                <a:latin typeface="Verdana" pitchFamily="34" charset="0"/>
              </a:defRPr>
            </a:lvl2pPr>
            <a:lvl3pPr marL="1143000" indent="-228600" defTabSz="617538">
              <a:defRPr>
                <a:solidFill>
                  <a:schemeClr val="tx1"/>
                </a:solidFill>
                <a:latin typeface="Verdana" pitchFamily="34" charset="0"/>
              </a:defRPr>
            </a:lvl3pPr>
            <a:lvl4pPr marL="1600200" indent="-228600" defTabSz="617538">
              <a:defRPr>
                <a:solidFill>
                  <a:schemeClr val="tx1"/>
                </a:solidFill>
                <a:latin typeface="Verdana" pitchFamily="34" charset="0"/>
              </a:defRPr>
            </a:lvl4pPr>
            <a:lvl5pPr marL="2057400" indent="-228600" defTabSz="617538">
              <a:defRPr>
                <a:solidFill>
                  <a:schemeClr val="tx1"/>
                </a:solidFill>
                <a:latin typeface="Verdana" pitchFamily="34" charset="0"/>
              </a:defRPr>
            </a:lvl5pPr>
            <a:lvl6pPr marL="2514600" indent="-228600" defTabSz="617538" eaLnBrk="0" fontAlgn="base" hangingPunct="0">
              <a:spcBef>
                <a:spcPct val="0"/>
              </a:spcBef>
              <a:spcAft>
                <a:spcPct val="0"/>
              </a:spcAft>
              <a:defRPr>
                <a:solidFill>
                  <a:schemeClr val="tx1"/>
                </a:solidFill>
                <a:latin typeface="Verdana" pitchFamily="34" charset="0"/>
              </a:defRPr>
            </a:lvl6pPr>
            <a:lvl7pPr marL="2971800" indent="-228600" defTabSz="617538" eaLnBrk="0" fontAlgn="base" hangingPunct="0">
              <a:spcBef>
                <a:spcPct val="0"/>
              </a:spcBef>
              <a:spcAft>
                <a:spcPct val="0"/>
              </a:spcAft>
              <a:defRPr>
                <a:solidFill>
                  <a:schemeClr val="tx1"/>
                </a:solidFill>
                <a:latin typeface="Verdana" pitchFamily="34" charset="0"/>
              </a:defRPr>
            </a:lvl7pPr>
            <a:lvl8pPr marL="3429000" indent="-228600" defTabSz="617538" eaLnBrk="0" fontAlgn="base" hangingPunct="0">
              <a:spcBef>
                <a:spcPct val="0"/>
              </a:spcBef>
              <a:spcAft>
                <a:spcPct val="0"/>
              </a:spcAft>
              <a:defRPr>
                <a:solidFill>
                  <a:schemeClr val="tx1"/>
                </a:solidFill>
                <a:latin typeface="Verdana" pitchFamily="34" charset="0"/>
              </a:defRPr>
            </a:lvl8pPr>
            <a:lvl9pPr marL="3886200" indent="-228600" defTabSz="617538" eaLnBrk="0" fontAlgn="base" hangingPunct="0">
              <a:spcBef>
                <a:spcPct val="0"/>
              </a:spcBef>
              <a:spcAft>
                <a:spcPct val="0"/>
              </a:spcAft>
              <a:defRPr>
                <a:solidFill>
                  <a:schemeClr val="tx1"/>
                </a:solidFill>
                <a:latin typeface="Verdana" pitchFamily="34" charset="0"/>
              </a:defRPr>
            </a:lvl9pPr>
          </a:lstStyle>
          <a:p>
            <a:r>
              <a:rPr lang="de-DE" altLang="de-DE" sz="2000"/>
              <a:t>Bestandskonten</a:t>
            </a:r>
          </a:p>
        </p:txBody>
      </p:sp>
      <p:sp>
        <p:nvSpPr>
          <p:cNvPr id="35875" name="Rectangle 37"/>
          <p:cNvSpPr>
            <a:spLocks noChangeArrowheads="1"/>
          </p:cNvSpPr>
          <p:nvPr/>
        </p:nvSpPr>
        <p:spPr bwMode="auto">
          <a:xfrm>
            <a:off x="6575425" y="3721100"/>
            <a:ext cx="2082800" cy="969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76" name="Rectangle 38"/>
          <p:cNvSpPr>
            <a:spLocks noChangeArrowheads="1"/>
          </p:cNvSpPr>
          <p:nvPr/>
        </p:nvSpPr>
        <p:spPr bwMode="auto">
          <a:xfrm>
            <a:off x="6564313" y="372110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77" name="Line 39"/>
          <p:cNvSpPr>
            <a:spLocks noChangeShapeType="1"/>
          </p:cNvSpPr>
          <p:nvPr/>
        </p:nvSpPr>
        <p:spPr bwMode="auto">
          <a:xfrm>
            <a:off x="6583363" y="39465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78" name="Line 40"/>
          <p:cNvSpPr>
            <a:spLocks noChangeShapeType="1"/>
          </p:cNvSpPr>
          <p:nvPr/>
        </p:nvSpPr>
        <p:spPr bwMode="auto">
          <a:xfrm>
            <a:off x="7527925" y="39497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79" name="Rectangle 41"/>
          <p:cNvSpPr>
            <a:spLocks noChangeArrowheads="1"/>
          </p:cNvSpPr>
          <p:nvPr/>
        </p:nvSpPr>
        <p:spPr bwMode="auto">
          <a:xfrm>
            <a:off x="7559675" y="4143892"/>
            <a:ext cx="9604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b="1" dirty="0"/>
              <a:t>Ertrag</a:t>
            </a:r>
            <a:endParaRPr lang="de-DE" altLang="de-DE" dirty="0"/>
          </a:p>
        </p:txBody>
      </p:sp>
      <p:sp>
        <p:nvSpPr>
          <p:cNvPr id="35880" name="Rectangle 42"/>
          <p:cNvSpPr>
            <a:spLocks noChangeArrowheads="1"/>
          </p:cNvSpPr>
          <p:nvPr/>
        </p:nvSpPr>
        <p:spPr bwMode="auto">
          <a:xfrm>
            <a:off x="6584950" y="5030788"/>
            <a:ext cx="2082800" cy="969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81" name="Rectangle 43"/>
          <p:cNvSpPr>
            <a:spLocks noChangeArrowheads="1"/>
          </p:cNvSpPr>
          <p:nvPr/>
        </p:nvSpPr>
        <p:spPr bwMode="auto">
          <a:xfrm>
            <a:off x="6573838" y="5030788"/>
            <a:ext cx="1990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82" name="Line 44"/>
          <p:cNvSpPr>
            <a:spLocks noChangeShapeType="1"/>
          </p:cNvSpPr>
          <p:nvPr/>
        </p:nvSpPr>
        <p:spPr bwMode="auto">
          <a:xfrm>
            <a:off x="6591300" y="52546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83" name="Line 45"/>
          <p:cNvSpPr>
            <a:spLocks noChangeShapeType="1"/>
          </p:cNvSpPr>
          <p:nvPr/>
        </p:nvSpPr>
        <p:spPr bwMode="auto">
          <a:xfrm>
            <a:off x="7535863" y="5259388"/>
            <a:ext cx="0" cy="7159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84" name="Rectangle 46"/>
          <p:cNvSpPr>
            <a:spLocks noChangeArrowheads="1"/>
          </p:cNvSpPr>
          <p:nvPr/>
        </p:nvSpPr>
        <p:spPr bwMode="auto">
          <a:xfrm>
            <a:off x="6646863" y="5295900"/>
            <a:ext cx="865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pPr algn="ctr"/>
            <a:r>
              <a:rPr lang="de-DE" altLang="de-DE" b="1"/>
              <a:t>Auf-</a:t>
            </a:r>
          </a:p>
          <a:p>
            <a:pPr algn="ctr"/>
            <a:r>
              <a:rPr lang="de-DE" altLang="de-DE" b="1"/>
              <a:t>wand</a:t>
            </a:r>
            <a:endParaRPr lang="de-DE" altLang="de-DE" sz="2000" b="1"/>
          </a:p>
        </p:txBody>
      </p:sp>
      <p:sp>
        <p:nvSpPr>
          <p:cNvPr id="35885" name="Rectangle 47"/>
          <p:cNvSpPr>
            <a:spLocks noChangeArrowheads="1"/>
          </p:cNvSpPr>
          <p:nvPr/>
        </p:nvSpPr>
        <p:spPr bwMode="auto">
          <a:xfrm>
            <a:off x="2371725" y="4492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0</a:t>
            </a:r>
          </a:p>
        </p:txBody>
      </p:sp>
      <p:sp>
        <p:nvSpPr>
          <p:cNvPr id="35886" name="Rectangle 48"/>
          <p:cNvSpPr>
            <a:spLocks noChangeArrowheads="1"/>
          </p:cNvSpPr>
          <p:nvPr/>
        </p:nvSpPr>
        <p:spPr bwMode="auto">
          <a:xfrm>
            <a:off x="2395538" y="12382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1</a:t>
            </a:r>
          </a:p>
        </p:txBody>
      </p:sp>
      <p:sp>
        <p:nvSpPr>
          <p:cNvPr id="35887" name="Rectangle 49"/>
          <p:cNvSpPr>
            <a:spLocks noChangeArrowheads="1"/>
          </p:cNvSpPr>
          <p:nvPr/>
        </p:nvSpPr>
        <p:spPr bwMode="auto">
          <a:xfrm>
            <a:off x="2400300" y="20256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2</a:t>
            </a:r>
          </a:p>
        </p:txBody>
      </p:sp>
      <p:sp>
        <p:nvSpPr>
          <p:cNvPr id="35888" name="Rectangle 50"/>
          <p:cNvSpPr>
            <a:spLocks noChangeArrowheads="1"/>
          </p:cNvSpPr>
          <p:nvPr/>
        </p:nvSpPr>
        <p:spPr bwMode="auto">
          <a:xfrm>
            <a:off x="2378075" y="30543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3</a:t>
            </a:r>
          </a:p>
        </p:txBody>
      </p:sp>
      <p:sp>
        <p:nvSpPr>
          <p:cNvPr id="35889" name="Rectangle 51"/>
          <p:cNvSpPr>
            <a:spLocks noChangeArrowheads="1"/>
          </p:cNvSpPr>
          <p:nvPr/>
        </p:nvSpPr>
        <p:spPr bwMode="auto">
          <a:xfrm>
            <a:off x="2419350" y="40306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4</a:t>
            </a:r>
          </a:p>
        </p:txBody>
      </p:sp>
      <p:sp>
        <p:nvSpPr>
          <p:cNvPr id="35890" name="Rectangle 52"/>
          <p:cNvSpPr>
            <a:spLocks noChangeArrowheads="1"/>
          </p:cNvSpPr>
          <p:nvPr/>
        </p:nvSpPr>
        <p:spPr bwMode="auto">
          <a:xfrm>
            <a:off x="2138363" y="5037138"/>
            <a:ext cx="669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pPr algn="ctr"/>
            <a:r>
              <a:rPr lang="de-DE" altLang="de-DE" sz="2400">
                <a:solidFill>
                  <a:schemeClr val="accent1"/>
                </a:solidFill>
              </a:rPr>
              <a:t>5,6</a:t>
            </a:r>
          </a:p>
          <a:p>
            <a:pPr algn="ctr"/>
            <a:r>
              <a:rPr lang="de-DE" altLang="de-DE" sz="2400">
                <a:solidFill>
                  <a:schemeClr val="accent1"/>
                </a:solidFill>
              </a:rPr>
              <a:t>7</a:t>
            </a:r>
          </a:p>
        </p:txBody>
      </p:sp>
      <p:sp>
        <p:nvSpPr>
          <p:cNvPr id="35891" name="Rectangle 53" descr="Diagonal weit nach oben"/>
          <p:cNvSpPr>
            <a:spLocks noChangeArrowheads="1"/>
          </p:cNvSpPr>
          <p:nvPr/>
        </p:nvSpPr>
        <p:spPr bwMode="auto">
          <a:xfrm>
            <a:off x="966788" y="6119813"/>
            <a:ext cx="3756025" cy="566737"/>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Aufwände und</a:t>
            </a:r>
          </a:p>
        </p:txBody>
      </p:sp>
      <p:sp>
        <p:nvSpPr>
          <p:cNvPr id="113718" name="Rectangle 54"/>
          <p:cNvSpPr>
            <a:spLocks noChangeArrowheads="1"/>
          </p:cNvSpPr>
          <p:nvPr/>
        </p:nvSpPr>
        <p:spPr bwMode="auto">
          <a:xfrm>
            <a:off x="3725863" y="6178550"/>
            <a:ext cx="663575" cy="447675"/>
          </a:xfrm>
          <a:prstGeom prst="rect">
            <a:avLst/>
          </a:prstGeom>
          <a:noFill/>
          <a:ln w="9525">
            <a:noFill/>
            <a:miter lim="800000"/>
            <a:headEnd/>
            <a:tailEnd/>
          </a:ln>
          <a:effectLst/>
        </p:spPr>
        <p:txBody>
          <a:bodyPr wrap="none" lIns="82550" tIns="41275" rIns="82550" bIns="41275">
            <a:spAutoFit/>
          </a:bodyPr>
          <a:lstStyle/>
          <a:p>
            <a:pPr algn="ctr" defTabSz="739775">
              <a:defRPr/>
            </a:pPr>
            <a:r>
              <a:rPr lang="de-DE" sz="2400">
                <a:solidFill>
                  <a:schemeClr val="accent1"/>
                </a:solidFill>
                <a:effectLst>
                  <a:outerShdw blurRad="38100" dist="38100" dir="2700000" algn="tl">
                    <a:srgbClr val="C0C0C0"/>
                  </a:outerShdw>
                </a:effectLst>
              </a:rPr>
              <a:t>8,9</a:t>
            </a:r>
          </a:p>
        </p:txBody>
      </p:sp>
      <p:sp>
        <p:nvSpPr>
          <p:cNvPr id="35893" name="AutoShape 55" descr="Diagonal weit nach oben"/>
          <p:cNvSpPr>
            <a:spLocks noChangeArrowheads="1"/>
          </p:cNvSpPr>
          <p:nvPr/>
        </p:nvSpPr>
        <p:spPr bwMode="auto">
          <a:xfrm>
            <a:off x="4675188" y="6024563"/>
            <a:ext cx="1651000" cy="755650"/>
          </a:xfrm>
          <a:prstGeom prst="rightArrow">
            <a:avLst>
              <a:gd name="adj1" fmla="val 75009"/>
              <a:gd name="adj2" fmla="val 110721"/>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endParaRPr lang="de-DE" altLang="de-DE" sz="1100"/>
          </a:p>
          <a:p>
            <a:pPr algn="ctr"/>
            <a:endParaRPr lang="de-DE" altLang="de-DE" sz="1100"/>
          </a:p>
          <a:p>
            <a:pPr algn="ctr"/>
            <a:endParaRPr lang="de-DE" altLang="de-DE" sz="1100"/>
          </a:p>
        </p:txBody>
      </p:sp>
      <p:sp>
        <p:nvSpPr>
          <p:cNvPr id="35894" name="Rectangle 57"/>
          <p:cNvSpPr>
            <a:spLocks noChangeArrowheads="1"/>
          </p:cNvSpPr>
          <p:nvPr/>
        </p:nvSpPr>
        <p:spPr bwMode="auto">
          <a:xfrm>
            <a:off x="1035050" y="6245225"/>
            <a:ext cx="2649538" cy="327025"/>
          </a:xfrm>
          <a:prstGeom prst="rect">
            <a:avLst/>
          </a:prstGeom>
          <a:solidFill>
            <a:schemeClr val="bg1"/>
          </a:solidFill>
          <a:ln w="12700">
            <a:solidFill>
              <a:schemeClr val="tx1"/>
            </a:solidFill>
            <a:miter lim="800000"/>
            <a:headEnd/>
            <a:tailEnd/>
          </a:ln>
        </p:spPr>
        <p:txBody>
          <a:bodyPr wrap="none" lIns="92075" tIns="46038" rIns="92075" bIns="460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Aufwände &amp; Erträge</a:t>
            </a:r>
          </a:p>
        </p:txBody>
      </p:sp>
      <p:pic>
        <p:nvPicPr>
          <p:cNvPr id="57" name="Grafik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58" name="Grafik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4618" y="5811839"/>
            <a:ext cx="841382" cy="814386"/>
          </a:xfrm>
          <a:prstGeom prst="rect">
            <a:avLst/>
          </a:prstGeom>
        </p:spPr>
      </p:pic>
    </p:spTree>
  </p:cSld>
  <p:clrMapOvr>
    <a:masterClrMapping/>
  </p:clrMapOvr>
  <p:transition spd="med"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36866" name="Rectangle 2"/>
          <p:cNvSpPr>
            <a:spLocks noChangeArrowheads="1"/>
          </p:cNvSpPr>
          <p:nvPr/>
        </p:nvSpPr>
        <p:spPr bwMode="auto">
          <a:xfrm>
            <a:off x="1187450" y="2732088"/>
            <a:ext cx="15811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3800">
                <a:solidFill>
                  <a:schemeClr val="accent1"/>
                </a:solidFill>
              </a:rPr>
              <a:t>		</a:t>
            </a:r>
            <a:endParaRPr lang="de-DE" altLang="de-DE" sz="2800">
              <a:solidFill>
                <a:schemeClr val="accent1"/>
              </a:solidFill>
            </a:endParaRPr>
          </a:p>
        </p:txBody>
      </p:sp>
      <p:graphicFrame>
        <p:nvGraphicFramePr>
          <p:cNvPr id="36867" name="Object 3"/>
          <p:cNvGraphicFramePr>
            <a:graphicFrameLocks/>
          </p:cNvGraphicFramePr>
          <p:nvPr/>
        </p:nvGraphicFramePr>
        <p:xfrm>
          <a:off x="1944688" y="1216025"/>
          <a:ext cx="5353050" cy="1042988"/>
        </p:xfrm>
        <a:graphic>
          <a:graphicData uri="http://schemas.openxmlformats.org/presentationml/2006/ole">
            <mc:AlternateContent xmlns:mc="http://schemas.openxmlformats.org/markup-compatibility/2006">
              <mc:Choice xmlns:v="urn:schemas-microsoft-com:vml" Requires="v">
                <p:oleObj spid="_x0000_s36905"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r="64261"/>
                      <a:stretch>
                        <a:fillRect/>
                      </a:stretch>
                    </p:blipFill>
                    <p:spPr bwMode="auto">
                      <a:xfrm>
                        <a:off x="1944688" y="1216025"/>
                        <a:ext cx="535305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Rectangle 4"/>
          <p:cNvSpPr>
            <a:spLocks noChangeArrowheads="1"/>
          </p:cNvSpPr>
          <p:nvPr/>
        </p:nvSpPr>
        <p:spPr bwMode="auto">
          <a:xfrm>
            <a:off x="4348163" y="1789113"/>
            <a:ext cx="15081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richtigen</a:t>
            </a:r>
          </a:p>
        </p:txBody>
      </p:sp>
      <p:sp>
        <p:nvSpPr>
          <p:cNvPr id="36869" name="Rectangle 5"/>
          <p:cNvSpPr>
            <a:spLocks noChangeArrowheads="1"/>
          </p:cNvSpPr>
          <p:nvPr/>
        </p:nvSpPr>
        <p:spPr bwMode="auto">
          <a:xfrm>
            <a:off x="3184525" y="1225550"/>
            <a:ext cx="8223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zum</a:t>
            </a:r>
          </a:p>
        </p:txBody>
      </p:sp>
      <p:sp>
        <p:nvSpPr>
          <p:cNvPr id="36870" name="Rectangle 7"/>
          <p:cNvSpPr>
            <a:spLocks noChangeArrowheads="1"/>
          </p:cNvSpPr>
          <p:nvPr/>
        </p:nvSpPr>
        <p:spPr bwMode="auto">
          <a:xfrm>
            <a:off x="5335588" y="3292475"/>
            <a:ext cx="11318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3</a:t>
            </a:r>
          </a:p>
        </p:txBody>
      </p:sp>
      <p:sp>
        <p:nvSpPr>
          <p:cNvPr id="36871" name="Rectangle 8"/>
          <p:cNvSpPr>
            <a:spLocks noChangeArrowheads="1"/>
          </p:cNvSpPr>
          <p:nvPr/>
        </p:nvSpPr>
        <p:spPr bwMode="auto">
          <a:xfrm>
            <a:off x="7348538" y="3292475"/>
            <a:ext cx="11318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4</a:t>
            </a:r>
          </a:p>
        </p:txBody>
      </p:sp>
      <p:sp>
        <p:nvSpPr>
          <p:cNvPr id="36872" name="Rectangle 9"/>
          <p:cNvSpPr>
            <a:spLocks noChangeArrowheads="1"/>
          </p:cNvSpPr>
          <p:nvPr/>
        </p:nvSpPr>
        <p:spPr bwMode="auto">
          <a:xfrm>
            <a:off x="3251200" y="3292475"/>
            <a:ext cx="113188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2</a:t>
            </a:r>
          </a:p>
        </p:txBody>
      </p:sp>
      <p:sp>
        <p:nvSpPr>
          <p:cNvPr id="36873" name="Rectangle 10"/>
          <p:cNvSpPr>
            <a:spLocks noChangeArrowheads="1"/>
          </p:cNvSpPr>
          <p:nvPr/>
        </p:nvSpPr>
        <p:spPr bwMode="auto">
          <a:xfrm>
            <a:off x="1141413" y="3292475"/>
            <a:ext cx="11318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1</a:t>
            </a:r>
          </a:p>
        </p:txBody>
      </p:sp>
      <p:sp>
        <p:nvSpPr>
          <p:cNvPr id="36874" name="Rectangle 11"/>
          <p:cNvSpPr>
            <a:spLocks noChangeArrowheads="1"/>
          </p:cNvSpPr>
          <p:nvPr/>
        </p:nvSpPr>
        <p:spPr bwMode="auto">
          <a:xfrm>
            <a:off x="777875" y="2784475"/>
            <a:ext cx="8086725" cy="2392363"/>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6875" name="Line 12"/>
          <p:cNvSpPr>
            <a:spLocks noChangeShapeType="1"/>
          </p:cNvSpPr>
          <p:nvPr/>
        </p:nvSpPr>
        <p:spPr bwMode="auto">
          <a:xfrm>
            <a:off x="771525" y="3302000"/>
            <a:ext cx="8099425"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6" name="Line 13"/>
          <p:cNvSpPr>
            <a:spLocks noChangeShapeType="1"/>
          </p:cNvSpPr>
          <p:nvPr/>
        </p:nvSpPr>
        <p:spPr bwMode="auto">
          <a:xfrm>
            <a:off x="771525" y="3930650"/>
            <a:ext cx="8099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7" name="Line 14"/>
          <p:cNvSpPr>
            <a:spLocks noChangeShapeType="1"/>
          </p:cNvSpPr>
          <p:nvPr/>
        </p:nvSpPr>
        <p:spPr bwMode="auto">
          <a:xfrm>
            <a:off x="768350" y="4559300"/>
            <a:ext cx="8096250"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8" name="Line 15"/>
          <p:cNvSpPr>
            <a:spLocks noChangeShapeType="1"/>
          </p:cNvSpPr>
          <p:nvPr/>
        </p:nvSpPr>
        <p:spPr bwMode="auto">
          <a:xfrm>
            <a:off x="2703513" y="2800350"/>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9" name="Line 16"/>
          <p:cNvSpPr>
            <a:spLocks noChangeShapeType="1"/>
          </p:cNvSpPr>
          <p:nvPr/>
        </p:nvSpPr>
        <p:spPr bwMode="auto">
          <a:xfrm>
            <a:off x="4851400" y="2794000"/>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80" name="Line 17"/>
          <p:cNvSpPr>
            <a:spLocks noChangeShapeType="1"/>
          </p:cNvSpPr>
          <p:nvPr/>
        </p:nvSpPr>
        <p:spPr bwMode="auto">
          <a:xfrm>
            <a:off x="6816725" y="2778125"/>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81" name="Rectangle 18"/>
          <p:cNvSpPr>
            <a:spLocks noChangeArrowheads="1"/>
          </p:cNvSpPr>
          <p:nvPr/>
        </p:nvSpPr>
        <p:spPr bwMode="auto">
          <a:xfrm>
            <a:off x="898525" y="2760663"/>
            <a:ext cx="1698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Welche Konten</a:t>
            </a:r>
          </a:p>
          <a:p>
            <a:pPr algn="ctr"/>
            <a:r>
              <a:rPr lang="de-DE" altLang="de-DE" sz="1600">
                <a:solidFill>
                  <a:srgbClr val="000066"/>
                </a:solidFill>
              </a:rPr>
              <a:t>sind beteiligt?</a:t>
            </a:r>
          </a:p>
        </p:txBody>
      </p:sp>
      <p:sp>
        <p:nvSpPr>
          <p:cNvPr id="36882" name="Rectangle 19"/>
          <p:cNvSpPr>
            <a:spLocks noChangeArrowheads="1"/>
          </p:cNvSpPr>
          <p:nvPr/>
        </p:nvSpPr>
        <p:spPr bwMode="auto">
          <a:xfrm>
            <a:off x="2892425" y="2762250"/>
            <a:ext cx="18716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Aktives/passives</a:t>
            </a:r>
          </a:p>
          <a:p>
            <a:pPr algn="ctr"/>
            <a:r>
              <a:rPr lang="de-DE" altLang="de-DE" sz="1600">
                <a:solidFill>
                  <a:srgbClr val="000066"/>
                </a:solidFill>
              </a:rPr>
              <a:t>Bestandskonto?</a:t>
            </a:r>
          </a:p>
        </p:txBody>
      </p:sp>
      <p:sp>
        <p:nvSpPr>
          <p:cNvPr id="36883" name="Rectangle 20"/>
          <p:cNvSpPr>
            <a:spLocks noChangeArrowheads="1"/>
          </p:cNvSpPr>
          <p:nvPr/>
        </p:nvSpPr>
        <p:spPr bwMode="auto">
          <a:xfrm>
            <a:off x="4903788" y="2760663"/>
            <a:ext cx="1968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Vermehrung oder</a:t>
            </a:r>
          </a:p>
          <a:p>
            <a:pPr algn="ctr"/>
            <a:r>
              <a:rPr lang="de-DE" altLang="de-DE" sz="1600">
                <a:solidFill>
                  <a:srgbClr val="000066"/>
                </a:solidFill>
              </a:rPr>
              <a:t>Verminderung</a:t>
            </a:r>
          </a:p>
        </p:txBody>
      </p:sp>
      <p:sp>
        <p:nvSpPr>
          <p:cNvPr id="36884" name="Rectangle 21"/>
          <p:cNvSpPr>
            <a:spLocks noChangeArrowheads="1"/>
          </p:cNvSpPr>
          <p:nvPr/>
        </p:nvSpPr>
        <p:spPr bwMode="auto">
          <a:xfrm>
            <a:off x="6846888" y="2889250"/>
            <a:ext cx="19097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Soll oder Haben?</a:t>
            </a:r>
          </a:p>
        </p:txBody>
      </p:sp>
      <p:sp>
        <p:nvSpPr>
          <p:cNvPr id="36885" name="Rectangle 22"/>
          <p:cNvSpPr>
            <a:spLocks noChangeArrowheads="1"/>
          </p:cNvSpPr>
          <p:nvPr/>
        </p:nvSpPr>
        <p:spPr bwMode="auto">
          <a:xfrm>
            <a:off x="2489200" y="5357813"/>
            <a:ext cx="23891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rgbClr val="000066"/>
                </a:solidFill>
              </a:rPr>
              <a:t>Buchungssatz</a:t>
            </a:r>
            <a:r>
              <a:rPr lang="de-DE" altLang="de-DE">
                <a:solidFill>
                  <a:srgbClr val="000066"/>
                </a:solidFill>
              </a:rPr>
              <a:t>:</a:t>
            </a:r>
          </a:p>
        </p:txBody>
      </p:sp>
      <p:sp>
        <p:nvSpPr>
          <p:cNvPr id="36886" name="Rectangle 23"/>
          <p:cNvSpPr>
            <a:spLocks noChangeArrowheads="1"/>
          </p:cNvSpPr>
          <p:nvPr/>
        </p:nvSpPr>
        <p:spPr bwMode="auto">
          <a:xfrm>
            <a:off x="4843463" y="5302250"/>
            <a:ext cx="4027487" cy="619125"/>
          </a:xfrm>
          <a:prstGeom prst="rect">
            <a:avLst/>
          </a:prstGeom>
          <a:solidFill>
            <a:srgbClr val="A2C1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2000">
                <a:solidFill>
                  <a:srgbClr val="000066"/>
                </a:solidFill>
              </a:rPr>
              <a:t>an</a:t>
            </a:r>
          </a:p>
        </p:txBody>
      </p:sp>
      <p:sp>
        <p:nvSpPr>
          <p:cNvPr id="36887" name="Rectangle 94"/>
          <p:cNvSpPr>
            <a:spLocks noChangeArrowheads="1"/>
          </p:cNvSpPr>
          <p:nvPr/>
        </p:nvSpPr>
        <p:spPr bwMode="auto">
          <a:xfrm>
            <a:off x="835025" y="857250"/>
            <a:ext cx="11001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rPr>
              <a:t> </a:t>
            </a:r>
            <a:r>
              <a:rPr lang="de-DE" altLang="de-DE" sz="9800">
                <a:solidFill>
                  <a:schemeClr val="accent1"/>
                </a:solidFill>
              </a:rPr>
              <a:t>4</a:t>
            </a:r>
            <a:endParaRPr lang="de-AT" altLang="de-DE" sz="3800">
              <a:solidFill>
                <a:schemeClr val="accent1"/>
              </a:solidFill>
            </a:endParaRPr>
          </a:p>
        </p:txBody>
      </p:sp>
      <p:sp>
        <p:nvSpPr>
          <p:cNvPr id="36888" name="Rectangle 95"/>
          <p:cNvSpPr>
            <a:spLocks noChangeArrowheads="1"/>
          </p:cNvSpPr>
          <p:nvPr/>
        </p:nvSpPr>
        <p:spPr bwMode="auto">
          <a:xfrm>
            <a:off x="1741488" y="1814513"/>
            <a:ext cx="138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Schritte</a:t>
            </a:r>
            <a:endParaRPr lang="de-AT" altLang="de-DE" sz="2400">
              <a:solidFill>
                <a:schemeClr val="accent1"/>
              </a:solidFill>
            </a:endParaRPr>
          </a:p>
        </p:txBody>
      </p:sp>
      <p:sp>
        <p:nvSpPr>
          <p:cNvPr id="36889" name="Rectangle 96"/>
          <p:cNvSpPr>
            <a:spLocks noChangeArrowheads="1"/>
          </p:cNvSpPr>
          <p:nvPr/>
        </p:nvSpPr>
        <p:spPr bwMode="auto">
          <a:xfrm>
            <a:off x="5741988" y="1281113"/>
            <a:ext cx="2286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Buchungssatz</a:t>
            </a:r>
          </a:p>
        </p:txBody>
      </p:sp>
      <p:sp>
        <p:nvSpPr>
          <p:cNvPr id="36890" name="Rectangle 100"/>
          <p:cNvSpPr>
            <a:spLocks noChangeArrowheads="1"/>
          </p:cNvSpPr>
          <p:nvPr/>
        </p:nvSpPr>
        <p:spPr bwMode="auto">
          <a:xfrm>
            <a:off x="111125" y="133350"/>
            <a:ext cx="3817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Herleitung von Buchungssätzen</a:t>
            </a:r>
          </a:p>
        </p:txBody>
      </p:sp>
      <p:sp>
        <p:nvSpPr>
          <p:cNvPr id="3689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31" name="Grafik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37890" name="Line 2"/>
          <p:cNvSpPr>
            <a:spLocks noChangeShapeType="1"/>
          </p:cNvSpPr>
          <p:nvPr/>
        </p:nvSpPr>
        <p:spPr bwMode="auto">
          <a:xfrm>
            <a:off x="5397500" y="4333875"/>
            <a:ext cx="0" cy="619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891" name="Line 3"/>
          <p:cNvSpPr>
            <a:spLocks noChangeShapeType="1"/>
          </p:cNvSpPr>
          <p:nvPr/>
        </p:nvSpPr>
        <p:spPr bwMode="auto">
          <a:xfrm flipH="1">
            <a:off x="1276350" y="4953000"/>
            <a:ext cx="412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892" name="Line 4"/>
          <p:cNvSpPr>
            <a:spLocks noChangeShapeType="1"/>
          </p:cNvSpPr>
          <p:nvPr/>
        </p:nvSpPr>
        <p:spPr bwMode="auto">
          <a:xfrm flipV="1">
            <a:off x="1276350" y="4333875"/>
            <a:ext cx="0" cy="6191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7893" name="Rectangle 5"/>
          <p:cNvSpPr>
            <a:spLocks noChangeArrowheads="1"/>
          </p:cNvSpPr>
          <p:nvPr/>
        </p:nvSpPr>
        <p:spPr bwMode="auto">
          <a:xfrm>
            <a:off x="1618897" y="5038725"/>
            <a:ext cx="3520194" cy="585418"/>
          </a:xfrm>
          <a:prstGeom prst="rect">
            <a:avLst/>
          </a:prstGeom>
          <a:solidFill>
            <a:srgbClr val="FECD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b="1" dirty="0" smtClean="0"/>
              <a:t>Lieferverbindlichkeit</a:t>
            </a:r>
          </a:p>
          <a:p>
            <a:r>
              <a:rPr lang="de-DE" altLang="de-DE" sz="1600" b="1" dirty="0" smtClean="0"/>
              <a:t>= Schulden beim Lieferanten</a:t>
            </a:r>
            <a:endParaRPr lang="de-DE" altLang="de-DE" sz="1600" b="1" dirty="0"/>
          </a:p>
        </p:txBody>
      </p:sp>
      <p:sp>
        <p:nvSpPr>
          <p:cNvPr id="37894" name="Line 6"/>
          <p:cNvSpPr>
            <a:spLocks noChangeShapeType="1"/>
          </p:cNvSpPr>
          <p:nvPr/>
        </p:nvSpPr>
        <p:spPr bwMode="auto">
          <a:xfrm>
            <a:off x="5391150" y="2381250"/>
            <a:ext cx="0" cy="8810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895" name="Line 7"/>
          <p:cNvSpPr>
            <a:spLocks noChangeShapeType="1"/>
          </p:cNvSpPr>
          <p:nvPr/>
        </p:nvSpPr>
        <p:spPr bwMode="auto">
          <a:xfrm>
            <a:off x="9166225" y="2392363"/>
            <a:ext cx="0" cy="4524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7896" name="Rectangle 8"/>
          <p:cNvSpPr>
            <a:spLocks noChangeArrowheads="1"/>
          </p:cNvSpPr>
          <p:nvPr/>
        </p:nvSpPr>
        <p:spPr bwMode="auto">
          <a:xfrm>
            <a:off x="5662119" y="1743075"/>
            <a:ext cx="3416000" cy="57900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b="1" dirty="0" smtClean="0"/>
              <a:t>Lieferforderung</a:t>
            </a:r>
          </a:p>
          <a:p>
            <a:r>
              <a:rPr lang="de-DE" altLang="de-DE" sz="1600" b="1" dirty="0" smtClean="0"/>
              <a:t>= Forderung an den Kunden</a:t>
            </a:r>
            <a:endParaRPr lang="de-DE" altLang="de-DE" sz="1600" b="1" dirty="0"/>
          </a:p>
        </p:txBody>
      </p:sp>
      <p:sp>
        <p:nvSpPr>
          <p:cNvPr id="37897" name="Rectangle 9"/>
          <p:cNvSpPr>
            <a:spLocks noChangeArrowheads="1"/>
          </p:cNvSpPr>
          <p:nvPr/>
        </p:nvSpPr>
        <p:spPr bwMode="auto">
          <a:xfrm>
            <a:off x="233363" y="6113463"/>
            <a:ext cx="5713412" cy="590550"/>
          </a:xfrm>
          <a:prstGeom prst="rect">
            <a:avLst/>
          </a:prstGeom>
          <a:solidFill>
            <a:srgbClr val="FECDEA"/>
          </a:solidFill>
          <a:ln w="9525">
            <a:solidFill>
              <a:srgbClr val="DDDDDD"/>
            </a:solidFill>
            <a:miter lim="800000"/>
            <a:headEnd/>
            <a:tailEnd/>
          </a:ln>
        </p:spPr>
        <p:txBody>
          <a:bodyPr wrap="none" lIns="92075" tIns="46038" rIns="92075" bIns="46038">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t>Warenlieferung: 	Lieferverbindlichkeit wird größer!</a:t>
            </a:r>
          </a:p>
          <a:p>
            <a:r>
              <a:rPr lang="de-DE" altLang="de-DE" sz="1600"/>
              <a:t>Zahlung:		Lieferverbindlichkeit wird kleiner!</a:t>
            </a:r>
          </a:p>
        </p:txBody>
      </p:sp>
      <p:sp>
        <p:nvSpPr>
          <p:cNvPr id="37898" name="Rectangle 10"/>
          <p:cNvSpPr>
            <a:spLocks noChangeArrowheads="1"/>
          </p:cNvSpPr>
          <p:nvPr/>
        </p:nvSpPr>
        <p:spPr bwMode="auto">
          <a:xfrm>
            <a:off x="4202113" y="968376"/>
            <a:ext cx="5284788" cy="584200"/>
          </a:xfrm>
          <a:prstGeom prst="rect">
            <a:avLst/>
          </a:prstGeom>
          <a:solidFill>
            <a:srgbClr val="99CCFF"/>
          </a:solidFill>
          <a:ln w="9525">
            <a:solidFill>
              <a:srgbClr val="DDDDDD"/>
            </a:solidFill>
            <a:miter lim="800000"/>
            <a:headEnd/>
            <a:tailEnd/>
          </a:ln>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t>Warenlieferung: 	Lieferforderung  wird größer!</a:t>
            </a:r>
          </a:p>
          <a:p>
            <a:r>
              <a:rPr lang="de-DE" altLang="de-DE" sz="1600"/>
              <a:t>Zahlung:		Lieferforderung  wird kleiner!</a:t>
            </a:r>
          </a:p>
        </p:txBody>
      </p:sp>
      <p:sp>
        <p:nvSpPr>
          <p:cNvPr id="37899" name="Line 12"/>
          <p:cNvSpPr>
            <a:spLocks noChangeShapeType="1"/>
          </p:cNvSpPr>
          <p:nvPr/>
        </p:nvSpPr>
        <p:spPr bwMode="auto">
          <a:xfrm>
            <a:off x="5386388" y="2390775"/>
            <a:ext cx="37623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900" name="AutoShape 395"/>
          <p:cNvSpPr>
            <a:spLocks noChangeArrowheads="1"/>
          </p:cNvSpPr>
          <p:nvPr/>
        </p:nvSpPr>
        <p:spPr bwMode="auto">
          <a:xfrm>
            <a:off x="2368550" y="3973513"/>
            <a:ext cx="1666875" cy="595312"/>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7901" name="AutoShape 396"/>
          <p:cNvSpPr>
            <a:spLocks noChangeArrowheads="1"/>
          </p:cNvSpPr>
          <p:nvPr/>
        </p:nvSpPr>
        <p:spPr bwMode="auto">
          <a:xfrm>
            <a:off x="6426200" y="3973513"/>
            <a:ext cx="1666875" cy="595312"/>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7902" name="Rectangle 397"/>
          <p:cNvSpPr>
            <a:spLocks noChangeArrowheads="1"/>
          </p:cNvSpPr>
          <p:nvPr/>
        </p:nvSpPr>
        <p:spPr bwMode="auto">
          <a:xfrm>
            <a:off x="2465388" y="3659188"/>
            <a:ext cx="177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Wareneinkauf</a:t>
            </a:r>
          </a:p>
        </p:txBody>
      </p:sp>
      <p:sp>
        <p:nvSpPr>
          <p:cNvPr id="37903" name="Rectangle 398"/>
          <p:cNvSpPr>
            <a:spLocks noChangeArrowheads="1"/>
          </p:cNvSpPr>
          <p:nvPr/>
        </p:nvSpPr>
        <p:spPr bwMode="auto">
          <a:xfrm>
            <a:off x="6567488" y="3686175"/>
            <a:ext cx="179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Warenverkauf</a:t>
            </a:r>
          </a:p>
        </p:txBody>
      </p:sp>
      <p:sp>
        <p:nvSpPr>
          <p:cNvPr id="37904" name="Rectangle 402"/>
          <p:cNvSpPr>
            <a:spLocks noChangeArrowheads="1"/>
          </p:cNvSpPr>
          <p:nvPr/>
        </p:nvSpPr>
        <p:spPr bwMode="auto">
          <a:xfrm>
            <a:off x="110716" y="19823"/>
            <a:ext cx="4994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dirty="0"/>
              <a:t>Lieferforderungen vs. Lieferverbindlichkeiten</a:t>
            </a:r>
          </a:p>
          <a:p>
            <a:r>
              <a:rPr lang="de-DE" altLang="de-DE" sz="1600" dirty="0"/>
              <a:t>Eingangsrechnungen vs. Ausgangsrechnungen</a:t>
            </a:r>
          </a:p>
        </p:txBody>
      </p:sp>
      <p:pic>
        <p:nvPicPr>
          <p:cNvPr id="37905" name="Picture 406"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898775"/>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6" name="Group 407"/>
          <p:cNvGrpSpPr>
            <a:grpSpLocks/>
          </p:cNvGrpSpPr>
          <p:nvPr/>
        </p:nvGrpSpPr>
        <p:grpSpPr bwMode="auto">
          <a:xfrm>
            <a:off x="4271963" y="2938463"/>
            <a:ext cx="2244725" cy="1389062"/>
            <a:chOff x="4021" y="668"/>
            <a:chExt cx="1414" cy="875"/>
          </a:xfrm>
        </p:grpSpPr>
        <p:pic>
          <p:nvPicPr>
            <p:cNvPr id="37912" name="Picture 40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3" name="Text Box 409"/>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sp>
        <p:nvSpPr>
          <p:cNvPr id="37907" name="Text Box 410"/>
          <p:cNvSpPr txBox="1">
            <a:spLocks noChangeArrowheads="1"/>
          </p:cNvSpPr>
          <p:nvPr/>
        </p:nvSpPr>
        <p:spPr bwMode="auto">
          <a:xfrm>
            <a:off x="601663" y="3819525"/>
            <a:ext cx="120967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solidFill>
                  <a:schemeClr val="bg1"/>
                </a:solidFill>
              </a:rPr>
              <a:t>Lieferant</a:t>
            </a:r>
          </a:p>
        </p:txBody>
      </p:sp>
      <p:pic>
        <p:nvPicPr>
          <p:cNvPr id="37908" name="Picture 412"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1025" y="2928938"/>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9" name="Text Box 413"/>
          <p:cNvSpPr txBox="1">
            <a:spLocks noChangeArrowheads="1"/>
          </p:cNvSpPr>
          <p:nvPr/>
        </p:nvSpPr>
        <p:spPr bwMode="auto">
          <a:xfrm>
            <a:off x="8826500" y="4362450"/>
            <a:ext cx="92392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Kunde</a:t>
            </a:r>
          </a:p>
        </p:txBody>
      </p:sp>
      <p:pic>
        <p:nvPicPr>
          <p:cNvPr id="27" name="Grafik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8" name="Grafik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4"/>
          <p:cNvSpPr>
            <a:spLocks noChangeArrowheads="1"/>
          </p:cNvSpPr>
          <p:nvPr/>
        </p:nvSpPr>
        <p:spPr bwMode="auto">
          <a:xfrm>
            <a:off x="111125" y="133350"/>
            <a:ext cx="3195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Aufwände</a:t>
            </a:r>
          </a:p>
        </p:txBody>
      </p:sp>
      <p:sp>
        <p:nvSpPr>
          <p:cNvPr id="43011" name="Text Box 25"/>
          <p:cNvSpPr txBox="1">
            <a:spLocks noChangeArrowheads="1"/>
          </p:cNvSpPr>
          <p:nvPr/>
        </p:nvSpPr>
        <p:spPr bwMode="auto">
          <a:xfrm>
            <a:off x="239713" y="808038"/>
            <a:ext cx="9107487" cy="366712"/>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3012" name="Line 29"/>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3013" name="Line 30"/>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3014" name="Text Box 31"/>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3015" name="Text Box 32"/>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3016" name="Text Box 33"/>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3017" name="Text Box 34"/>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3018" name="Text Box 35"/>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3019" name="Text Box 36"/>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3020" name="Line 37"/>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1" name="Line 38"/>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2" name="Line 39"/>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3" name="Text Box 40"/>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3024" name="Text Box 41"/>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3025" name="Line 42"/>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6" name="Line 43"/>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7" name="Line 44"/>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8" name="Line 45"/>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9" name="Text Box 46"/>
          <p:cNvSpPr txBox="1">
            <a:spLocks noChangeArrowheads="1"/>
          </p:cNvSpPr>
          <p:nvPr/>
        </p:nvSpPr>
        <p:spPr bwMode="auto">
          <a:xfrm>
            <a:off x="2000250" y="3424238"/>
            <a:ext cx="5535613" cy="379412"/>
          </a:xfrm>
          <a:prstGeom prst="rect">
            <a:avLst/>
          </a:prstGeom>
          <a:solidFill>
            <a:srgbClr val="CCFFCC"/>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Zahlung der Miete bar: € 300,--</a:t>
            </a:r>
          </a:p>
        </p:txBody>
      </p:sp>
      <p:sp>
        <p:nvSpPr>
          <p:cNvPr id="43030" name="Text Box 47"/>
          <p:cNvSpPr txBox="1">
            <a:spLocks noChangeArrowheads="1"/>
          </p:cNvSpPr>
          <p:nvPr/>
        </p:nvSpPr>
        <p:spPr bwMode="auto">
          <a:xfrm>
            <a:off x="304800" y="4183063"/>
            <a:ext cx="8686800" cy="25765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„ärmer“ – Eigenkapital verringert sich!</a:t>
            </a:r>
          </a:p>
          <a:p>
            <a:r>
              <a:rPr lang="de-AT" altLang="de-DE"/>
              <a:t>		Kassa wird weniger (Haben)</a:t>
            </a:r>
          </a:p>
          <a:p>
            <a:endParaRPr lang="de-AT" altLang="de-DE"/>
          </a:p>
          <a:p>
            <a:r>
              <a:rPr lang="de-AT" altLang="de-DE"/>
              <a:t>Buchungssatz:	Eigenkapital an Kassa 300,--</a:t>
            </a:r>
          </a:p>
          <a:p>
            <a:endParaRPr lang="de-AT" altLang="de-DE"/>
          </a:p>
          <a:p>
            <a:r>
              <a:rPr lang="de-AT" altLang="de-DE"/>
              <a:t>		Mietaufwand an Kassa 300,-- </a:t>
            </a:r>
          </a:p>
          <a:p>
            <a:endParaRPr lang="de-AT" altLang="de-DE"/>
          </a:p>
          <a:p>
            <a:r>
              <a:rPr lang="de-AT" altLang="de-DE"/>
              <a:t>Statt dem Konto „Eigenkapital“ wird ein entsprechendes Aufwands-</a:t>
            </a:r>
          </a:p>
          <a:p>
            <a:r>
              <a:rPr lang="de-AT" altLang="de-DE"/>
              <a:t>konto verwendet – Übersichtlicher!</a:t>
            </a:r>
          </a:p>
        </p:txBody>
      </p:sp>
      <p:sp>
        <p:nvSpPr>
          <p:cNvPr id="43031" name="Line 48"/>
          <p:cNvSpPr>
            <a:spLocks noChangeShapeType="1"/>
          </p:cNvSpPr>
          <p:nvPr/>
        </p:nvSpPr>
        <p:spPr bwMode="auto">
          <a:xfrm flipV="1">
            <a:off x="2262188" y="5013325"/>
            <a:ext cx="1187450" cy="4270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pic>
        <p:nvPicPr>
          <p:cNvPr id="43032" name="Picture 27" descr="eu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4762500"/>
            <a:ext cx="22764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3" name="Line 49"/>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4" name="Line 50"/>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5" name="Line 51"/>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6" name="Line 5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7" name="Line 53"/>
          <p:cNvSpPr>
            <a:spLocks noChangeShapeType="1"/>
          </p:cNvSpPr>
          <p:nvPr/>
        </p:nvSpPr>
        <p:spPr bwMode="auto">
          <a:xfrm>
            <a:off x="6580188" y="2744788"/>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8" name="Line 54"/>
          <p:cNvSpPr>
            <a:spLocks noChangeShapeType="1"/>
          </p:cNvSpPr>
          <p:nvPr/>
        </p:nvSpPr>
        <p:spPr bwMode="auto">
          <a:xfrm>
            <a:off x="6565900" y="3163888"/>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pic>
        <p:nvPicPr>
          <p:cNvPr id="32" name="Grafik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spTree>
    <p:extLst>
      <p:ext uri="{BB962C8B-B14F-4D97-AF65-F5344CB8AC3E}">
        <p14:creationId xmlns:p14="http://schemas.microsoft.com/office/powerpoint/2010/main" val="106181472"/>
      </p:ext>
    </p:extLst>
  </p:cSld>
  <p:clrMapOvr>
    <a:masterClrMapping/>
  </p:clrMapOvr>
  <p:transition spd="med"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14" name="Picture 10" descr="columbus-land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109663"/>
            <a:ext cx="304482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6" name="Picture 12" descr="Stiegl%20logo%20COLOR%20R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3981450"/>
            <a:ext cx="33337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7" name="Text Box 13"/>
          <p:cNvSpPr txBox="1">
            <a:spLocks noChangeArrowheads="1"/>
          </p:cNvSpPr>
          <p:nvPr/>
        </p:nvSpPr>
        <p:spPr bwMode="auto">
          <a:xfrm>
            <a:off x="-1588" y="3613150"/>
            <a:ext cx="3287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1492 – Columbus entdeckt</a:t>
            </a:r>
          </a:p>
          <a:p>
            <a:pPr algn="ctr"/>
            <a:r>
              <a:rPr lang="de-DE" altLang="de-DE"/>
              <a:t>Amerika</a:t>
            </a:r>
          </a:p>
        </p:txBody>
      </p:sp>
      <p:sp>
        <p:nvSpPr>
          <p:cNvPr id="251918" name="Text Box 14"/>
          <p:cNvSpPr txBox="1">
            <a:spLocks noChangeArrowheads="1"/>
          </p:cNvSpPr>
          <p:nvPr/>
        </p:nvSpPr>
        <p:spPr bwMode="auto">
          <a:xfrm>
            <a:off x="1254125" y="6213475"/>
            <a:ext cx="234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1492 Gründung</a:t>
            </a:r>
          </a:p>
          <a:p>
            <a:r>
              <a:rPr lang="de-DE" altLang="de-DE"/>
              <a:t>der Stiegl Brauerei</a:t>
            </a:r>
          </a:p>
        </p:txBody>
      </p:sp>
      <p:sp>
        <p:nvSpPr>
          <p:cNvPr id="251919" name="Text Box 15"/>
          <p:cNvSpPr txBox="1">
            <a:spLocks noChangeArrowheads="1"/>
          </p:cNvSpPr>
          <p:nvPr/>
        </p:nvSpPr>
        <p:spPr bwMode="auto">
          <a:xfrm>
            <a:off x="6645275" y="4810125"/>
            <a:ext cx="29892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1494: </a:t>
            </a:r>
            <a:br>
              <a:rPr lang="de-DE" altLang="de-DE"/>
            </a:br>
            <a:r>
              <a:rPr lang="de-DE" altLang="de-DE"/>
              <a:t>Luca Pacioli verfasst das</a:t>
            </a:r>
          </a:p>
          <a:p>
            <a:pPr algn="ctr"/>
            <a:r>
              <a:rPr lang="de-DE" altLang="de-DE"/>
              <a:t>erste Buch über die </a:t>
            </a:r>
          </a:p>
          <a:p>
            <a:pPr algn="ctr"/>
            <a:r>
              <a:rPr lang="de-DE" altLang="de-DE"/>
              <a:t>Buchhaltung!</a:t>
            </a:r>
          </a:p>
        </p:txBody>
      </p:sp>
      <p:sp>
        <p:nvSpPr>
          <p:cNvPr id="4103" name="Text Box 16"/>
          <p:cNvSpPr txBox="1">
            <a:spLocks noChangeArrowheads="1"/>
          </p:cNvSpPr>
          <p:nvPr/>
        </p:nvSpPr>
        <p:spPr bwMode="auto">
          <a:xfrm>
            <a:off x="15875" y="130175"/>
            <a:ext cx="4773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Was geschah zwischen 1492 und 1494?</a:t>
            </a:r>
          </a:p>
        </p:txBody>
      </p:sp>
      <p:pic>
        <p:nvPicPr>
          <p:cNvPr id="4104" name="Picture 18" descr="Bild:Luca Pacioli (Gemälde).jp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275" y="1112838"/>
            <a:ext cx="34131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1914"/>
                                        </p:tgtEl>
                                        <p:attrNameLst>
                                          <p:attrName>style.visibility</p:attrName>
                                        </p:attrNameLst>
                                      </p:cBhvr>
                                      <p:to>
                                        <p:strVal val="visible"/>
                                      </p:to>
                                    </p:set>
                                    <p:animEffect transition="in" filter="diamond(in)">
                                      <p:cBhvr>
                                        <p:cTn id="7" dur="2000"/>
                                        <p:tgtEl>
                                          <p:spTgt spid="2519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1917"/>
                                        </p:tgtEl>
                                        <p:attrNameLst>
                                          <p:attrName>style.visibility</p:attrName>
                                        </p:attrNameLst>
                                      </p:cBhvr>
                                      <p:to>
                                        <p:strVal val="visible"/>
                                      </p:to>
                                    </p:set>
                                    <p:animEffect transition="in" filter="diamond(in)">
                                      <p:cBhvr>
                                        <p:cTn id="10" dur="2000"/>
                                        <p:tgtEl>
                                          <p:spTgt spid="2519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251916"/>
                                        </p:tgtEl>
                                        <p:attrNameLst>
                                          <p:attrName>style.visibility</p:attrName>
                                        </p:attrNameLst>
                                      </p:cBhvr>
                                      <p:to>
                                        <p:strVal val="visible"/>
                                      </p:to>
                                    </p:set>
                                    <p:animEffect transition="in" filter="diamond(in)">
                                      <p:cBhvr>
                                        <p:cTn id="15" dur="2000"/>
                                        <p:tgtEl>
                                          <p:spTgt spid="25191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51918"/>
                                        </p:tgtEl>
                                        <p:attrNameLst>
                                          <p:attrName>style.visibility</p:attrName>
                                        </p:attrNameLst>
                                      </p:cBhvr>
                                      <p:to>
                                        <p:strVal val="visible"/>
                                      </p:to>
                                    </p:set>
                                    <p:animEffect transition="in" filter="diamond(in)">
                                      <p:cBhvr>
                                        <p:cTn id="18" dur="2000"/>
                                        <p:tgtEl>
                                          <p:spTgt spid="251918"/>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51919"/>
                                        </p:tgtEl>
                                        <p:attrNameLst>
                                          <p:attrName>style.visibility</p:attrName>
                                        </p:attrNameLst>
                                      </p:cBhvr>
                                      <p:to>
                                        <p:strVal val="visible"/>
                                      </p:to>
                                    </p:set>
                                    <p:animEffect transition="in" filter="diamond(in)">
                                      <p:cBhvr>
                                        <p:cTn id="21" dur="2000"/>
                                        <p:tgtEl>
                                          <p:spTgt spid="251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7" grpId="0"/>
      <p:bldP spid="251918" grpId="0"/>
      <p:bldP spid="2519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11125" y="133350"/>
            <a:ext cx="291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Erträge</a:t>
            </a:r>
          </a:p>
        </p:txBody>
      </p:sp>
      <p:sp>
        <p:nvSpPr>
          <p:cNvPr id="44035" name="Text Box 3"/>
          <p:cNvSpPr txBox="1">
            <a:spLocks noChangeArrowheads="1"/>
          </p:cNvSpPr>
          <p:nvPr/>
        </p:nvSpPr>
        <p:spPr bwMode="auto">
          <a:xfrm>
            <a:off x="239713" y="808038"/>
            <a:ext cx="9107487" cy="366712"/>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4036" name="Line 4"/>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4037" name="Line 5"/>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4038" name="Text Box 6"/>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4039" name="Text Box 7"/>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4040" name="Text Box 8"/>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4041" name="Text Box 9"/>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4042" name="Text Box 10"/>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4043" name="Text Box 11"/>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4044" name="Line 12"/>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45" name="Line 13"/>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46" name="Line 14"/>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47" name="Text Box 15"/>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4048" name="Text Box 16"/>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4049" name="Line 17"/>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0" name="Line 18"/>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1" name="Line 19"/>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2" name="Line 20"/>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3" name="Text Box 21"/>
          <p:cNvSpPr txBox="1">
            <a:spLocks noChangeArrowheads="1"/>
          </p:cNvSpPr>
          <p:nvPr/>
        </p:nvSpPr>
        <p:spPr bwMode="auto">
          <a:xfrm>
            <a:off x="1082675" y="3376613"/>
            <a:ext cx="7334250" cy="379412"/>
          </a:xfrm>
          <a:prstGeom prst="rect">
            <a:avLst/>
          </a:prstGeom>
          <a:solidFill>
            <a:srgbClr val="CCECFF"/>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Erhalt von Zinsen auf dem Bankkonto: € 100,--</a:t>
            </a:r>
          </a:p>
        </p:txBody>
      </p:sp>
      <p:sp>
        <p:nvSpPr>
          <p:cNvPr id="44054" name="Text Box 22"/>
          <p:cNvSpPr txBox="1">
            <a:spLocks noChangeArrowheads="1"/>
          </p:cNvSpPr>
          <p:nvPr/>
        </p:nvSpPr>
        <p:spPr bwMode="auto">
          <a:xfrm>
            <a:off x="304800" y="4183063"/>
            <a:ext cx="8296275" cy="25765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„reicher“ – Eigenkapital wird mehr!</a:t>
            </a:r>
          </a:p>
          <a:p>
            <a:r>
              <a:rPr lang="de-AT" altLang="de-DE"/>
              <a:t>		Bankbestand erhöht sich (Soll)</a:t>
            </a:r>
          </a:p>
          <a:p>
            <a:endParaRPr lang="de-AT" altLang="de-DE"/>
          </a:p>
          <a:p>
            <a:r>
              <a:rPr lang="de-AT" altLang="de-DE"/>
              <a:t>Buchungssatz:	Bank an Eigenkapital 100,--</a:t>
            </a:r>
          </a:p>
          <a:p>
            <a:endParaRPr lang="de-AT" altLang="de-DE"/>
          </a:p>
          <a:p>
            <a:r>
              <a:rPr lang="de-AT" altLang="de-DE"/>
              <a:t>		Bank an Zinserträge 100,-- </a:t>
            </a:r>
          </a:p>
          <a:p>
            <a:endParaRPr lang="de-AT" altLang="de-DE"/>
          </a:p>
          <a:p>
            <a:r>
              <a:rPr lang="de-AT" altLang="de-DE"/>
              <a:t>Statt dem Konto „Eigenkapital“ wird ein entsprechendes Ertrags-</a:t>
            </a:r>
          </a:p>
          <a:p>
            <a:r>
              <a:rPr lang="de-AT" altLang="de-DE"/>
              <a:t>konto verwendet – Übersichtlicher!</a:t>
            </a:r>
          </a:p>
        </p:txBody>
      </p:sp>
      <p:sp>
        <p:nvSpPr>
          <p:cNvPr id="44055" name="Line 23"/>
          <p:cNvSpPr>
            <a:spLocks noChangeShapeType="1"/>
          </p:cNvSpPr>
          <p:nvPr/>
        </p:nvSpPr>
        <p:spPr bwMode="auto">
          <a:xfrm flipV="1">
            <a:off x="3224213" y="5037138"/>
            <a:ext cx="1187450" cy="4270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pic>
        <p:nvPicPr>
          <p:cNvPr id="44056" name="Picture 26" descr="geld_verdienen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8"/>
          <a:stretch>
            <a:fillRect/>
          </a:stretch>
        </p:blipFill>
        <p:spPr bwMode="auto">
          <a:xfrm>
            <a:off x="7739063" y="4954588"/>
            <a:ext cx="21224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7" name="Line 27"/>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58" name="Line 28"/>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59" name="Line 29"/>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60" name="Line 30"/>
          <p:cNvSpPr>
            <a:spLocks noChangeShapeType="1"/>
          </p:cNvSpPr>
          <p:nvPr/>
        </p:nvSpPr>
        <p:spPr bwMode="auto">
          <a:xfrm>
            <a:off x="6521450" y="2763838"/>
            <a:ext cx="1319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61" name="Line 31"/>
          <p:cNvSpPr>
            <a:spLocks noChangeShapeType="1"/>
          </p:cNvSpPr>
          <p:nvPr/>
        </p:nvSpPr>
        <p:spPr bwMode="auto">
          <a:xfrm>
            <a:off x="6530975" y="3128963"/>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62" name="Line 3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Tree>
    <p:extLst>
      <p:ext uri="{BB962C8B-B14F-4D97-AF65-F5344CB8AC3E}">
        <p14:creationId xmlns:p14="http://schemas.microsoft.com/office/powerpoint/2010/main" val="2892344664"/>
      </p:ext>
    </p:extLst>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4"/>
          <p:cNvSpPr>
            <a:spLocks noChangeArrowheads="1"/>
          </p:cNvSpPr>
          <p:nvPr/>
        </p:nvSpPr>
        <p:spPr bwMode="auto">
          <a:xfrm>
            <a:off x="111125" y="133350"/>
            <a:ext cx="3195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Aufwände</a:t>
            </a:r>
          </a:p>
        </p:txBody>
      </p:sp>
      <p:sp>
        <p:nvSpPr>
          <p:cNvPr id="45059" name="Text Box 25"/>
          <p:cNvSpPr txBox="1">
            <a:spLocks noChangeArrowheads="1"/>
          </p:cNvSpPr>
          <p:nvPr/>
        </p:nvSpPr>
        <p:spPr bwMode="auto">
          <a:xfrm>
            <a:off x="239713" y="808038"/>
            <a:ext cx="9107487" cy="366712"/>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5060" name="Line 29"/>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5061" name="Line 30"/>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5062" name="Text Box 31"/>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5063" name="Text Box 32"/>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5064" name="Text Box 33"/>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5065" name="Text Box 34"/>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5066" name="Text Box 35"/>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5067" name="Text Box 36"/>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5068" name="Line 37"/>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69" name="Line 38"/>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0" name="Line 39"/>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1" name="Text Box 40"/>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5072" name="Text Box 41"/>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5073" name="Line 42"/>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4" name="Line 43"/>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5" name="Line 44"/>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6" name="Line 45"/>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7" name="Text Box 46"/>
          <p:cNvSpPr txBox="1">
            <a:spLocks noChangeArrowheads="1"/>
          </p:cNvSpPr>
          <p:nvPr/>
        </p:nvSpPr>
        <p:spPr bwMode="auto">
          <a:xfrm>
            <a:off x="2000250" y="3424238"/>
            <a:ext cx="5535613" cy="379412"/>
          </a:xfrm>
          <a:prstGeom prst="rect">
            <a:avLst/>
          </a:prstGeom>
          <a:solidFill>
            <a:srgbClr val="CCFFCC"/>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Zahlung der Miete bar: € 300,--</a:t>
            </a:r>
          </a:p>
        </p:txBody>
      </p:sp>
      <p:sp>
        <p:nvSpPr>
          <p:cNvPr id="45078" name="Text Box 47"/>
          <p:cNvSpPr txBox="1">
            <a:spLocks noChangeArrowheads="1"/>
          </p:cNvSpPr>
          <p:nvPr/>
        </p:nvSpPr>
        <p:spPr bwMode="auto">
          <a:xfrm>
            <a:off x="304800" y="4183063"/>
            <a:ext cx="8755063" cy="258603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„ärmer“ – Eigenkapital verringert sich!</a:t>
            </a:r>
          </a:p>
          <a:p>
            <a:r>
              <a:rPr lang="de-AT" altLang="de-DE"/>
              <a:t>		Kassa wird weniger (Haben)</a:t>
            </a:r>
          </a:p>
          <a:p>
            <a:endParaRPr lang="de-AT" altLang="de-DE"/>
          </a:p>
          <a:p>
            <a:r>
              <a:rPr lang="de-AT" altLang="de-DE"/>
              <a:t>Buchungssatz:	</a:t>
            </a:r>
          </a:p>
          <a:p>
            <a:endParaRPr lang="de-AT" altLang="de-DE"/>
          </a:p>
          <a:p>
            <a:endParaRPr lang="de-AT" altLang="de-DE"/>
          </a:p>
          <a:p>
            <a:endParaRPr lang="de-AT" altLang="de-DE"/>
          </a:p>
          <a:p>
            <a:r>
              <a:rPr lang="de-AT" altLang="de-DE"/>
              <a:t>Statt dem Konto „Eigenkapital“ wird ein entsprechendes Aufwands-</a:t>
            </a:r>
          </a:p>
          <a:p>
            <a:r>
              <a:rPr lang="de-AT" altLang="de-DE"/>
              <a:t>konto verwendet – Übersichtlicher!</a:t>
            </a:r>
          </a:p>
        </p:txBody>
      </p:sp>
      <p:pic>
        <p:nvPicPr>
          <p:cNvPr id="45079" name="Picture 27" descr="eu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4762500"/>
            <a:ext cx="22764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0" name="Line 49"/>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1" name="Line 50"/>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2" name="Line 51"/>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3" name="Line 5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4" name="Line 53"/>
          <p:cNvSpPr>
            <a:spLocks noChangeShapeType="1"/>
          </p:cNvSpPr>
          <p:nvPr/>
        </p:nvSpPr>
        <p:spPr bwMode="auto">
          <a:xfrm>
            <a:off x="6580188" y="2744788"/>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5" name="Line 54"/>
          <p:cNvSpPr>
            <a:spLocks noChangeShapeType="1"/>
          </p:cNvSpPr>
          <p:nvPr/>
        </p:nvSpPr>
        <p:spPr bwMode="auto">
          <a:xfrm>
            <a:off x="6565900" y="3163888"/>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6" name="Rechteck 1"/>
          <p:cNvSpPr>
            <a:spLocks noChangeArrowheads="1"/>
          </p:cNvSpPr>
          <p:nvPr/>
        </p:nvSpPr>
        <p:spPr bwMode="auto">
          <a:xfrm>
            <a:off x="2238375" y="4924425"/>
            <a:ext cx="5095875" cy="1200150"/>
          </a:xfrm>
          <a:prstGeom prst="rect">
            <a:avLst/>
          </a:prstGeom>
          <a:solidFill>
            <a:srgbClr val="CCFFCC"/>
          </a:solidFill>
          <a:ln w="12700" algn="ctr">
            <a:solidFill>
              <a:schemeClr val="tx1"/>
            </a:solidFill>
            <a:round/>
            <a:headEnd type="none" w="sm" len="sm"/>
            <a:tailEnd type="none" w="sm" len="sm"/>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DE" altLang="de-DE"/>
          </a:p>
        </p:txBody>
      </p:sp>
    </p:spTree>
    <p:extLst>
      <p:ext uri="{BB962C8B-B14F-4D97-AF65-F5344CB8AC3E}">
        <p14:creationId xmlns:p14="http://schemas.microsoft.com/office/powerpoint/2010/main" val="3271253189"/>
      </p:ext>
    </p:extLst>
  </p:cSld>
  <p:clrMapOvr>
    <a:masterClrMapping/>
  </p:clrMapOvr>
  <p:transition spd="med"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11125" y="133350"/>
            <a:ext cx="291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Erträge</a:t>
            </a:r>
          </a:p>
        </p:txBody>
      </p:sp>
      <p:sp>
        <p:nvSpPr>
          <p:cNvPr id="46083" name="Text Box 3"/>
          <p:cNvSpPr txBox="1">
            <a:spLocks noChangeArrowheads="1"/>
          </p:cNvSpPr>
          <p:nvPr/>
        </p:nvSpPr>
        <p:spPr bwMode="auto">
          <a:xfrm>
            <a:off x="239713" y="808038"/>
            <a:ext cx="9107487" cy="366712"/>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6084" name="Line 4"/>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6085" name="Line 5"/>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6086" name="Text Box 6"/>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6087" name="Text Box 7"/>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6088" name="Text Box 8"/>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6089" name="Text Box 9"/>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6090" name="Text Box 10"/>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6091" name="Text Box 11"/>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6092" name="Line 12"/>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3" name="Line 13"/>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4" name="Line 14"/>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5" name="Text Box 15"/>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6096" name="Text Box 16"/>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6097" name="Line 17"/>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8" name="Line 18"/>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9" name="Line 19"/>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100" name="Line 20"/>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101" name="Text Box 21"/>
          <p:cNvSpPr txBox="1">
            <a:spLocks noChangeArrowheads="1"/>
          </p:cNvSpPr>
          <p:nvPr/>
        </p:nvSpPr>
        <p:spPr bwMode="auto">
          <a:xfrm>
            <a:off x="1082675" y="3376613"/>
            <a:ext cx="7334250" cy="379412"/>
          </a:xfrm>
          <a:prstGeom prst="rect">
            <a:avLst/>
          </a:prstGeom>
          <a:solidFill>
            <a:srgbClr val="CCECFF"/>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Erhalt von Zinsen auf dem Bankkonto: € 100,--</a:t>
            </a:r>
          </a:p>
        </p:txBody>
      </p:sp>
      <p:sp>
        <p:nvSpPr>
          <p:cNvPr id="46102" name="Text Box 22"/>
          <p:cNvSpPr txBox="1">
            <a:spLocks noChangeArrowheads="1"/>
          </p:cNvSpPr>
          <p:nvPr/>
        </p:nvSpPr>
        <p:spPr bwMode="auto">
          <a:xfrm>
            <a:off x="304800" y="4183063"/>
            <a:ext cx="8362950" cy="258603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„reicher“ – Eigenkapital wird mehr!</a:t>
            </a:r>
          </a:p>
          <a:p>
            <a:r>
              <a:rPr lang="de-AT" altLang="de-DE"/>
              <a:t>		Bankbestand erhöht sich (Soll)</a:t>
            </a:r>
          </a:p>
          <a:p>
            <a:endParaRPr lang="de-AT" altLang="de-DE"/>
          </a:p>
          <a:p>
            <a:r>
              <a:rPr lang="de-AT" altLang="de-DE"/>
              <a:t>Buchungssatz:	</a:t>
            </a:r>
          </a:p>
          <a:p>
            <a:endParaRPr lang="de-AT" altLang="de-DE"/>
          </a:p>
          <a:p>
            <a:endParaRPr lang="de-AT" altLang="de-DE"/>
          </a:p>
          <a:p>
            <a:endParaRPr lang="de-AT" altLang="de-DE"/>
          </a:p>
          <a:p>
            <a:r>
              <a:rPr lang="de-AT" altLang="de-DE"/>
              <a:t>Statt dem Konto „Eigenkapital“ wird ein entsprechendes Ertrags-</a:t>
            </a:r>
          </a:p>
          <a:p>
            <a:r>
              <a:rPr lang="de-AT" altLang="de-DE"/>
              <a:t>konto verwendet – Übersichtlicher!</a:t>
            </a:r>
          </a:p>
        </p:txBody>
      </p:sp>
      <p:pic>
        <p:nvPicPr>
          <p:cNvPr id="46103" name="Picture 26" descr="geld_verdienen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8"/>
          <a:stretch>
            <a:fillRect/>
          </a:stretch>
        </p:blipFill>
        <p:spPr bwMode="auto">
          <a:xfrm>
            <a:off x="7739063" y="4954588"/>
            <a:ext cx="21224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4" name="Line 27"/>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5" name="Line 28"/>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6" name="Line 29"/>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7" name="Line 30"/>
          <p:cNvSpPr>
            <a:spLocks noChangeShapeType="1"/>
          </p:cNvSpPr>
          <p:nvPr/>
        </p:nvSpPr>
        <p:spPr bwMode="auto">
          <a:xfrm>
            <a:off x="6521450" y="2763838"/>
            <a:ext cx="1319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8" name="Line 31"/>
          <p:cNvSpPr>
            <a:spLocks noChangeShapeType="1"/>
          </p:cNvSpPr>
          <p:nvPr/>
        </p:nvSpPr>
        <p:spPr bwMode="auto">
          <a:xfrm>
            <a:off x="6530975" y="3128963"/>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9" name="Line 3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10" name="Rechteck 30"/>
          <p:cNvSpPr>
            <a:spLocks noChangeArrowheads="1"/>
          </p:cNvSpPr>
          <p:nvPr/>
        </p:nvSpPr>
        <p:spPr bwMode="auto">
          <a:xfrm>
            <a:off x="2238375" y="4924425"/>
            <a:ext cx="5095875" cy="1200150"/>
          </a:xfrm>
          <a:prstGeom prst="rect">
            <a:avLst/>
          </a:prstGeom>
          <a:solidFill>
            <a:srgbClr val="CCECFF"/>
          </a:solidFill>
          <a:ln w="12700" algn="ctr">
            <a:solidFill>
              <a:schemeClr val="tx1"/>
            </a:solidFill>
            <a:round/>
            <a:headEnd type="none" w="sm" len="sm"/>
            <a:tailEnd type="none" w="sm" len="sm"/>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DE" altLang="de-DE"/>
          </a:p>
        </p:txBody>
      </p:sp>
    </p:spTree>
    <p:extLst>
      <p:ext uri="{BB962C8B-B14F-4D97-AF65-F5344CB8AC3E}">
        <p14:creationId xmlns:p14="http://schemas.microsoft.com/office/powerpoint/2010/main" val="2723038534"/>
      </p:ext>
    </p:extLst>
  </p:cSld>
  <p:clrMapOvr>
    <a:masterClrMapping/>
  </p:clrMapOvr>
  <p:transition spd="med"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4427538" y="4056062"/>
            <a:ext cx="2092325" cy="1265238"/>
          </a:xfrm>
          <a:prstGeom prst="rightArrow">
            <a:avLst>
              <a:gd name="adj1" fmla="val 75009"/>
              <a:gd name="adj2" fmla="val 83803"/>
            </a:avLst>
          </a:prstGeom>
          <a:solidFill>
            <a:srgbClr val="CCFFCC"/>
          </a:solidFill>
          <a:ln w="12700" algn="ctr">
            <a:solidFill>
              <a:schemeClr val="tx1"/>
            </a:solidFill>
            <a:round/>
            <a:headEnd type="none" w="sm" len="sm"/>
            <a:tailEnd type="none" w="sm" len="sm"/>
          </a:ln>
        </p:spPr>
        <p:txBody>
          <a:bodyPr/>
          <a:lstStyle/>
          <a:p>
            <a:endParaRPr lang="de-DE" altLang="de-DE"/>
          </a:p>
          <a:p>
            <a:endParaRPr lang="de-DE" altLang="de-DE"/>
          </a:p>
        </p:txBody>
      </p:sp>
      <p:sp>
        <p:nvSpPr>
          <p:cNvPr id="47107" name="Rectangle 3"/>
          <p:cNvSpPr>
            <a:spLocks noChangeArrowheads="1"/>
          </p:cNvSpPr>
          <p:nvPr/>
        </p:nvSpPr>
        <p:spPr bwMode="auto">
          <a:xfrm>
            <a:off x="495300" y="4221163"/>
            <a:ext cx="3932238" cy="935037"/>
          </a:xfrm>
          <a:prstGeom prst="rect">
            <a:avLst/>
          </a:prstGeom>
          <a:solidFill>
            <a:srgbClr val="CCFFCC"/>
          </a:solidFill>
          <a:ln w="12700" algn="ctr">
            <a:solidFill>
              <a:schemeClr val="tx1"/>
            </a:solidFill>
            <a:round/>
            <a:headEnd type="none" w="sm" len="sm"/>
            <a:tailEnd type="none" w="sm" len="sm"/>
          </a:ln>
        </p:spPr>
        <p:txBody>
          <a:bodyPr/>
          <a:lstStyle/>
          <a:p>
            <a:endParaRPr lang="de-AT" altLang="de-DE"/>
          </a:p>
        </p:txBody>
      </p:sp>
      <p:sp>
        <p:nvSpPr>
          <p:cNvPr id="47108" name="Rectangle 4"/>
          <p:cNvSpPr>
            <a:spLocks noChangeArrowheads="1"/>
          </p:cNvSpPr>
          <p:nvPr/>
        </p:nvSpPr>
        <p:spPr bwMode="auto">
          <a:xfrm>
            <a:off x="2740025" y="4308475"/>
            <a:ext cx="1560513" cy="811213"/>
          </a:xfrm>
          <a:prstGeom prst="rect">
            <a:avLst/>
          </a:prstGeom>
          <a:solidFill>
            <a:schemeClr val="bg1"/>
          </a:solidFill>
          <a:ln w="12700">
            <a:solidFill>
              <a:schemeClr val="tx1"/>
            </a:solidFill>
            <a:prstDash val="sysDot"/>
            <a:miter lim="800000"/>
            <a:headEnd/>
            <a:tailEnd/>
          </a:ln>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200"/>
              <a:t>HW-Erlöse, </a:t>
            </a:r>
          </a:p>
          <a:p>
            <a:pPr algn="ctr"/>
            <a:r>
              <a:rPr lang="de-DE" altLang="de-DE" sz="1200"/>
              <a:t>Mieterträge,</a:t>
            </a:r>
          </a:p>
          <a:p>
            <a:pPr algn="ctr"/>
            <a:r>
              <a:rPr lang="de-AT" altLang="de-DE" sz="1200"/>
              <a:t>Zinserträge,...</a:t>
            </a:r>
            <a:endParaRPr lang="de-DE" altLang="de-DE" sz="1200"/>
          </a:p>
        </p:txBody>
      </p:sp>
      <p:sp>
        <p:nvSpPr>
          <p:cNvPr id="47109" name="Rectangle 5"/>
          <p:cNvSpPr>
            <a:spLocks noChangeArrowheads="1"/>
          </p:cNvSpPr>
          <p:nvPr/>
        </p:nvSpPr>
        <p:spPr bwMode="auto">
          <a:xfrm>
            <a:off x="7040563" y="3640138"/>
            <a:ext cx="17160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b="1"/>
              <a:t>Buchungsregel </a:t>
            </a:r>
          </a:p>
        </p:txBody>
      </p:sp>
      <p:sp>
        <p:nvSpPr>
          <p:cNvPr id="47110" name="Rectangle 6"/>
          <p:cNvSpPr>
            <a:spLocks noChangeArrowheads="1"/>
          </p:cNvSpPr>
          <p:nvPr/>
        </p:nvSpPr>
        <p:spPr bwMode="auto">
          <a:xfrm>
            <a:off x="7400925" y="4486275"/>
            <a:ext cx="1066800" cy="833438"/>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7111" name="Rectangle 7"/>
          <p:cNvSpPr>
            <a:spLocks noChangeArrowheads="1"/>
          </p:cNvSpPr>
          <p:nvPr/>
        </p:nvSpPr>
        <p:spPr bwMode="auto">
          <a:xfrm>
            <a:off x="6813550" y="4148138"/>
            <a:ext cx="2079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500"/>
              <a:t>soll               haben</a:t>
            </a:r>
          </a:p>
        </p:txBody>
      </p:sp>
      <p:sp>
        <p:nvSpPr>
          <p:cNvPr id="47112" name="Line 8"/>
          <p:cNvSpPr>
            <a:spLocks noChangeShapeType="1"/>
          </p:cNvSpPr>
          <p:nvPr/>
        </p:nvSpPr>
        <p:spPr bwMode="auto">
          <a:xfrm>
            <a:off x="6837363" y="4408488"/>
            <a:ext cx="2160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13" name="Line 9"/>
          <p:cNvSpPr>
            <a:spLocks noChangeShapeType="1"/>
          </p:cNvSpPr>
          <p:nvPr/>
        </p:nvSpPr>
        <p:spPr bwMode="auto">
          <a:xfrm>
            <a:off x="7877175" y="4435475"/>
            <a:ext cx="0" cy="8651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14" name="Text Box 10"/>
          <p:cNvSpPr txBox="1">
            <a:spLocks noChangeArrowheads="1"/>
          </p:cNvSpPr>
          <p:nvPr/>
        </p:nvSpPr>
        <p:spPr bwMode="auto">
          <a:xfrm>
            <a:off x="4395788" y="4503738"/>
            <a:ext cx="218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a:t>Ertragskonten</a:t>
            </a:r>
            <a:endParaRPr lang="de-DE" altLang="de-DE" sz="1500" b="1"/>
          </a:p>
        </p:txBody>
      </p:sp>
      <p:sp>
        <p:nvSpPr>
          <p:cNvPr id="47115" name="Rectangle 11"/>
          <p:cNvSpPr>
            <a:spLocks noChangeArrowheads="1"/>
          </p:cNvSpPr>
          <p:nvPr/>
        </p:nvSpPr>
        <p:spPr bwMode="auto">
          <a:xfrm>
            <a:off x="7981950" y="4651375"/>
            <a:ext cx="1046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b="1"/>
              <a:t>Ertrag</a:t>
            </a:r>
          </a:p>
        </p:txBody>
      </p:sp>
      <p:sp>
        <p:nvSpPr>
          <p:cNvPr id="47116" name="AutoShape 12"/>
          <p:cNvSpPr>
            <a:spLocks noChangeArrowheads="1"/>
          </p:cNvSpPr>
          <p:nvPr/>
        </p:nvSpPr>
        <p:spPr bwMode="auto">
          <a:xfrm>
            <a:off x="4411663" y="1762125"/>
            <a:ext cx="2092325" cy="1265238"/>
          </a:xfrm>
          <a:prstGeom prst="rightArrow">
            <a:avLst>
              <a:gd name="adj1" fmla="val 75009"/>
              <a:gd name="adj2" fmla="val 83803"/>
            </a:avLst>
          </a:prstGeom>
          <a:solidFill>
            <a:srgbClr val="FFC000"/>
          </a:solidFill>
          <a:ln w="12700">
            <a:solidFill>
              <a:schemeClr val="tx1"/>
            </a:solidFill>
            <a:miter lim="800000"/>
            <a:headEnd/>
            <a:tailEnd/>
          </a:ln>
        </p:spPr>
        <p:txBody>
          <a:bodyPr wrap="none" lIns="73025" tIns="36512" rIns="73025" bIns="36512" anchor="ctr"/>
          <a:lstStyle/>
          <a:p>
            <a:pPr defTabSz="515938"/>
            <a:endParaRPr lang="de-DE" altLang="de-DE" sz="2000"/>
          </a:p>
          <a:p>
            <a:pPr defTabSz="515938"/>
            <a:endParaRPr lang="de-DE" altLang="de-DE" sz="2000"/>
          </a:p>
        </p:txBody>
      </p:sp>
      <p:sp>
        <p:nvSpPr>
          <p:cNvPr id="47117" name="Rectangle 13"/>
          <p:cNvSpPr>
            <a:spLocks noChangeArrowheads="1"/>
          </p:cNvSpPr>
          <p:nvPr/>
        </p:nvSpPr>
        <p:spPr bwMode="auto">
          <a:xfrm>
            <a:off x="471488" y="1933575"/>
            <a:ext cx="3932237" cy="935038"/>
          </a:xfrm>
          <a:prstGeom prst="rect">
            <a:avLst/>
          </a:prstGeom>
          <a:solidFill>
            <a:srgbClr val="FFC000"/>
          </a:solidFill>
          <a:ln w="12700">
            <a:solidFill>
              <a:schemeClr val="tx1"/>
            </a:solidFill>
            <a:miter lim="800000"/>
            <a:headEnd/>
            <a:tailEnd/>
          </a:ln>
        </p:spPr>
        <p:txBody>
          <a:bodyPr wrap="none" lIns="73025" tIns="36512" rIns="73025" bIns="36512" anchor="ctr"/>
          <a:lstStyle/>
          <a:p>
            <a:pPr defTabSz="515938"/>
            <a:endParaRPr lang="de-AT" altLang="de-DE" sz="2000"/>
          </a:p>
        </p:txBody>
      </p:sp>
      <p:sp>
        <p:nvSpPr>
          <p:cNvPr id="47118" name="Rectangle 14"/>
          <p:cNvSpPr>
            <a:spLocks noChangeArrowheads="1"/>
          </p:cNvSpPr>
          <p:nvPr/>
        </p:nvSpPr>
        <p:spPr bwMode="auto">
          <a:xfrm>
            <a:off x="2722563" y="1989138"/>
            <a:ext cx="1557337" cy="811212"/>
          </a:xfrm>
          <a:prstGeom prst="rect">
            <a:avLst/>
          </a:prstGeom>
          <a:solidFill>
            <a:schemeClr val="bg1"/>
          </a:solidFill>
          <a:ln w="12700">
            <a:solidFill>
              <a:schemeClr val="tx1"/>
            </a:solidFill>
            <a:prstDash val="sysDot"/>
            <a:miter lim="800000"/>
            <a:headEnd/>
            <a:tailEnd/>
          </a:ln>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200"/>
              <a:t>Mietaufwand, </a:t>
            </a:r>
          </a:p>
          <a:p>
            <a:pPr algn="ctr"/>
            <a:r>
              <a:rPr lang="de-DE" altLang="de-DE" sz="1200"/>
              <a:t>Zinsauf</a:t>
            </a:r>
            <a:r>
              <a:rPr lang="de-AT" altLang="de-DE" sz="1200"/>
              <a:t>wand, </a:t>
            </a:r>
          </a:p>
          <a:p>
            <a:pPr algn="ctr"/>
            <a:r>
              <a:rPr lang="de-AT" altLang="de-DE" sz="1200"/>
              <a:t>Werbeaufwand,…</a:t>
            </a:r>
          </a:p>
        </p:txBody>
      </p:sp>
      <p:sp>
        <p:nvSpPr>
          <p:cNvPr id="47119" name="Rectangle 15"/>
          <p:cNvSpPr>
            <a:spLocks noChangeArrowheads="1"/>
          </p:cNvSpPr>
          <p:nvPr/>
        </p:nvSpPr>
        <p:spPr bwMode="auto">
          <a:xfrm>
            <a:off x="7377113" y="2198688"/>
            <a:ext cx="1066800" cy="833437"/>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7120" name="Rectangle 16"/>
          <p:cNvSpPr>
            <a:spLocks noChangeArrowheads="1"/>
          </p:cNvSpPr>
          <p:nvPr/>
        </p:nvSpPr>
        <p:spPr bwMode="auto">
          <a:xfrm>
            <a:off x="6789738" y="1860550"/>
            <a:ext cx="2079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500"/>
              <a:t>soll               haben</a:t>
            </a:r>
          </a:p>
        </p:txBody>
      </p:sp>
      <p:sp>
        <p:nvSpPr>
          <p:cNvPr id="47121" name="Line 17"/>
          <p:cNvSpPr>
            <a:spLocks noChangeShapeType="1"/>
          </p:cNvSpPr>
          <p:nvPr/>
        </p:nvSpPr>
        <p:spPr bwMode="auto">
          <a:xfrm>
            <a:off x="6813550" y="2120900"/>
            <a:ext cx="2160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22" name="Line 18"/>
          <p:cNvSpPr>
            <a:spLocks noChangeShapeType="1"/>
          </p:cNvSpPr>
          <p:nvPr/>
        </p:nvSpPr>
        <p:spPr bwMode="auto">
          <a:xfrm>
            <a:off x="7853363" y="2147888"/>
            <a:ext cx="0" cy="8651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23" name="Text Box 19"/>
          <p:cNvSpPr txBox="1">
            <a:spLocks noChangeArrowheads="1"/>
          </p:cNvSpPr>
          <p:nvPr/>
        </p:nvSpPr>
        <p:spPr bwMode="auto">
          <a:xfrm>
            <a:off x="4371975" y="2211388"/>
            <a:ext cx="2182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a:t>Aufwandskonten</a:t>
            </a:r>
            <a:endParaRPr lang="de-DE" altLang="de-DE" sz="1500" b="1"/>
          </a:p>
        </p:txBody>
      </p:sp>
      <p:sp>
        <p:nvSpPr>
          <p:cNvPr id="47124" name="Rectangle 20"/>
          <p:cNvSpPr>
            <a:spLocks noChangeArrowheads="1"/>
          </p:cNvSpPr>
          <p:nvPr/>
        </p:nvSpPr>
        <p:spPr bwMode="auto">
          <a:xfrm>
            <a:off x="6710363" y="2225675"/>
            <a:ext cx="1046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sz="1600" b="1"/>
              <a:t>Auf-wand</a:t>
            </a:r>
          </a:p>
        </p:txBody>
      </p:sp>
      <p:sp>
        <p:nvSpPr>
          <p:cNvPr id="47125" name="Text Box 21"/>
          <p:cNvSpPr txBox="1">
            <a:spLocks noChangeArrowheads="1"/>
          </p:cNvSpPr>
          <p:nvPr/>
        </p:nvSpPr>
        <p:spPr bwMode="auto">
          <a:xfrm>
            <a:off x="415925" y="4508500"/>
            <a:ext cx="2574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dirty="0"/>
              <a:t>ERTRÄGE</a:t>
            </a:r>
            <a:r>
              <a:rPr lang="de-AT" altLang="de-DE" sz="1600" dirty="0"/>
              <a:t> </a:t>
            </a:r>
            <a:r>
              <a:rPr lang="de-AT" altLang="de-DE" sz="1000" dirty="0"/>
              <a:t>(= Kapital </a:t>
            </a:r>
            <a:r>
              <a:rPr lang="de-AT" altLang="de-DE" sz="1000" dirty="0">
                <a:sym typeface="Wingdings" pitchFamily="2" charset="2"/>
              </a:rPr>
              <a:t>)</a:t>
            </a:r>
            <a:endParaRPr lang="de-DE" altLang="de-DE" sz="1000" dirty="0"/>
          </a:p>
        </p:txBody>
      </p:sp>
      <p:sp>
        <p:nvSpPr>
          <p:cNvPr id="47126" name="Text Box 22"/>
          <p:cNvSpPr txBox="1">
            <a:spLocks noChangeArrowheads="1"/>
          </p:cNvSpPr>
          <p:nvPr/>
        </p:nvSpPr>
        <p:spPr bwMode="auto">
          <a:xfrm>
            <a:off x="392113" y="2220913"/>
            <a:ext cx="2574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a:t>AUFWÄNDE</a:t>
            </a:r>
            <a:r>
              <a:rPr lang="de-AT" altLang="de-DE" sz="1600"/>
              <a:t> </a:t>
            </a:r>
            <a:r>
              <a:rPr lang="de-AT" altLang="de-DE" sz="1000"/>
              <a:t>(= Kapital </a:t>
            </a:r>
            <a:r>
              <a:rPr lang="de-AT" altLang="de-DE" sz="1000">
                <a:sym typeface="Wingdings" pitchFamily="2" charset="2"/>
              </a:rPr>
              <a:t>)</a:t>
            </a:r>
          </a:p>
        </p:txBody>
      </p:sp>
      <p:sp>
        <p:nvSpPr>
          <p:cNvPr id="47127" name="Rectangle 23"/>
          <p:cNvSpPr>
            <a:spLocks noChangeArrowheads="1"/>
          </p:cNvSpPr>
          <p:nvPr/>
        </p:nvSpPr>
        <p:spPr bwMode="auto">
          <a:xfrm>
            <a:off x="111125" y="133350"/>
            <a:ext cx="386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Buchungsregeln</a:t>
            </a:r>
          </a:p>
        </p:txBody>
      </p:sp>
    </p:spTree>
    <p:extLst>
      <p:ext uri="{BB962C8B-B14F-4D97-AF65-F5344CB8AC3E}">
        <p14:creationId xmlns:p14="http://schemas.microsoft.com/office/powerpoint/2010/main" val="2008849739"/>
      </p:ext>
    </p:extLst>
  </p:cSld>
  <p:clrMapOvr>
    <a:masterClrMapping/>
  </p:clrMapOvr>
  <p:transition spd="med"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129091" y="329030"/>
            <a:ext cx="9555929" cy="6432530"/>
          </a:xfrm>
          <a:prstGeom prst="rect">
            <a:avLst/>
          </a:prstGeom>
          <a:noFill/>
        </p:spPr>
        <p:txBody>
          <a:bodyPr wrap="square" rtlCol="0">
            <a:spAutoFit/>
          </a:bodyPr>
          <a:lstStyle/>
          <a:p>
            <a:endParaRPr lang="de-AT" sz="1600" dirty="0"/>
          </a:p>
          <a:p>
            <a:endParaRPr lang="de-AT" sz="1600" dirty="0" smtClean="0"/>
          </a:p>
          <a:p>
            <a:r>
              <a:rPr lang="de-AT" sz="1600" dirty="0" smtClean="0">
                <a:solidFill>
                  <a:schemeClr val="accent2"/>
                </a:solidFill>
              </a:rPr>
              <a:t>Wir kaufen ein:</a:t>
            </a:r>
          </a:p>
          <a:p>
            <a:r>
              <a:rPr lang="de-AT" sz="1600" dirty="0" smtClean="0"/>
              <a:t>3 Kisten Cola à </a:t>
            </a:r>
            <a:r>
              <a:rPr lang="de-AT" sz="1600" dirty="0" smtClean="0">
                <a:solidFill>
                  <a:srgbClr val="FF0000"/>
                </a:solidFill>
              </a:rPr>
              <a:t>30,-</a:t>
            </a:r>
            <a:r>
              <a:rPr lang="de-AT" sz="1600" dirty="0" smtClean="0"/>
              <a:t> = 90,-      </a:t>
            </a:r>
          </a:p>
          <a:p>
            <a:r>
              <a:rPr lang="de-AT" sz="1600" dirty="0" smtClean="0"/>
              <a:t>5 Flaschen Mineralwasser á 5,- = 25,-        	</a:t>
            </a:r>
            <a:endParaRPr lang="de-AT" sz="1600" dirty="0"/>
          </a:p>
          <a:p>
            <a:endParaRPr lang="de-AT" sz="1600" dirty="0" smtClean="0"/>
          </a:p>
          <a:p>
            <a:r>
              <a:rPr lang="de-AT" sz="1600" dirty="0" smtClean="0">
                <a:solidFill>
                  <a:srgbClr val="00B050"/>
                </a:solidFill>
              </a:rPr>
              <a:t>Wir verkaufen</a:t>
            </a:r>
          </a:p>
          <a:p>
            <a:r>
              <a:rPr lang="de-AT" sz="1600" dirty="0" smtClean="0"/>
              <a:t>2 Kisten zu je 50,- = 100,-</a:t>
            </a:r>
          </a:p>
          <a:p>
            <a:r>
              <a:rPr lang="de-AT" sz="1600" dirty="0" smtClean="0"/>
              <a:t>5 Flaschen zu je 8,- = 40,-.</a:t>
            </a:r>
          </a:p>
          <a:p>
            <a:endParaRPr lang="de-AT" sz="1600" dirty="0" smtClean="0"/>
          </a:p>
          <a:p>
            <a:r>
              <a:rPr lang="de-AT" sz="1600" b="1" dirty="0" smtClean="0">
                <a:solidFill>
                  <a:srgbClr val="00B050"/>
                </a:solidFill>
              </a:rPr>
              <a:t>Gesamterlös                	140,-</a:t>
            </a:r>
          </a:p>
          <a:p>
            <a:endParaRPr lang="de-AT" sz="1600" b="1" dirty="0" smtClean="0"/>
          </a:p>
          <a:p>
            <a:endParaRPr lang="de-AT" sz="1600" b="1" dirty="0"/>
          </a:p>
          <a:p>
            <a:endParaRPr lang="de-AT" sz="1600" b="1" dirty="0" smtClean="0"/>
          </a:p>
          <a:p>
            <a:r>
              <a:rPr lang="de-AT" sz="1600" b="1" dirty="0" smtClean="0"/>
              <a:t>Vorrat am Ender der Party: 1 Kiste Cola </a:t>
            </a:r>
            <a:r>
              <a:rPr lang="de-AT" sz="1600" b="1" dirty="0" smtClean="0">
                <a:sym typeface="Wingdings" panose="05000000000000000000" pitchFamily="2" charset="2"/>
              </a:rPr>
              <a:t> </a:t>
            </a:r>
          </a:p>
          <a:p>
            <a:r>
              <a:rPr lang="de-AT" sz="1600" b="1" dirty="0" smtClean="0">
                <a:sym typeface="Wingdings" panose="05000000000000000000" pitchFamily="2" charset="2"/>
              </a:rPr>
              <a:t>Wert: 30,-</a:t>
            </a:r>
          </a:p>
          <a:p>
            <a:endParaRPr lang="de-AT" sz="1600" b="1" dirty="0" smtClean="0"/>
          </a:p>
          <a:p>
            <a:endParaRPr lang="de-AT" sz="1600" b="1" dirty="0"/>
          </a:p>
          <a:p>
            <a:r>
              <a:rPr lang="de-AT" sz="1600" b="1" dirty="0" smtClean="0"/>
              <a:t>Wie viel haben wir eingesetzt, um einen Umsatz von </a:t>
            </a:r>
            <a:r>
              <a:rPr lang="de-AT" sz="1600" b="1" dirty="0" smtClean="0">
                <a:solidFill>
                  <a:srgbClr val="FF0000"/>
                </a:solidFill>
              </a:rPr>
              <a:t>140,-</a:t>
            </a:r>
            <a:r>
              <a:rPr lang="de-AT" sz="1600" b="1" dirty="0" smtClean="0"/>
              <a:t> zu erzielen?</a:t>
            </a:r>
          </a:p>
          <a:p>
            <a:endParaRPr lang="de-AT" sz="1600" dirty="0" smtClean="0">
              <a:sym typeface="Wingdings" panose="05000000000000000000" pitchFamily="2" charset="2"/>
            </a:endParaRPr>
          </a:p>
          <a:p>
            <a:endParaRPr lang="de-AT" sz="1600" dirty="0" smtClean="0">
              <a:sym typeface="Wingdings" panose="05000000000000000000" pitchFamily="2" charset="2"/>
            </a:endParaRPr>
          </a:p>
          <a:p>
            <a:pPr marL="457200" indent="-457200">
              <a:buFont typeface="Wingdings"/>
              <a:buChar char="à"/>
            </a:pPr>
            <a:r>
              <a:rPr lang="de-AT" sz="2800" b="1" dirty="0" smtClean="0">
                <a:solidFill>
                  <a:srgbClr val="00B050"/>
                </a:solidFill>
              </a:rPr>
              <a:t>Wareneinsatz: 2 x 30,- + 5 x 5,- = 85,--</a:t>
            </a:r>
          </a:p>
          <a:p>
            <a:r>
              <a:rPr lang="de-AT" sz="1600" b="1" dirty="0" smtClean="0">
                <a:solidFill>
                  <a:srgbClr val="00B050"/>
                </a:solidFill>
              </a:rPr>
              <a:t>Wareneinsatz: Anfangsbestand + Zukäufe – Endbestand (0 + 115 – 30 = 85,-)</a:t>
            </a:r>
          </a:p>
          <a:p>
            <a:endParaRPr lang="de-AT" sz="1600" b="1" dirty="0"/>
          </a:p>
          <a:p>
            <a:endParaRPr lang="de-AT" sz="1600" dirty="0" smtClean="0"/>
          </a:p>
        </p:txBody>
      </p:sp>
      <p:sp>
        <p:nvSpPr>
          <p:cNvPr id="2" name="Rechteck 1"/>
          <p:cNvSpPr/>
          <p:nvPr/>
        </p:nvSpPr>
        <p:spPr>
          <a:xfrm>
            <a:off x="129092" y="137067"/>
            <a:ext cx="5996129" cy="369332"/>
          </a:xfrm>
          <a:prstGeom prst="rect">
            <a:avLst/>
          </a:prstGeom>
        </p:spPr>
        <p:txBody>
          <a:bodyPr wrap="none">
            <a:spAutoFit/>
          </a:bodyPr>
          <a:lstStyle/>
          <a:p>
            <a:r>
              <a:rPr lang="de-AT" dirty="0" smtClean="0"/>
              <a:t>Der Handelswareneinsatz – Beispiel Garagenparty</a:t>
            </a:r>
            <a:endParaRPr lang="de-DE" dirty="0"/>
          </a:p>
        </p:txBody>
      </p:sp>
      <p:sp>
        <p:nvSpPr>
          <p:cNvPr id="3" name="Pfeil nach rechts 2"/>
          <p:cNvSpPr/>
          <p:nvPr/>
        </p:nvSpPr>
        <p:spPr bwMode="auto">
          <a:xfrm>
            <a:off x="7272866" y="1313544"/>
            <a:ext cx="918634" cy="651934"/>
          </a:xfrm>
          <a:prstGeom prst="rightArrow">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Verdana" pitchFamily="34" charset="0"/>
              </a:rPr>
              <a:t>115,-</a:t>
            </a:r>
          </a:p>
        </p:txBody>
      </p:sp>
      <p:sp>
        <p:nvSpPr>
          <p:cNvPr id="5" name="Pfeil nach rechts 4"/>
          <p:cNvSpPr/>
          <p:nvPr/>
        </p:nvSpPr>
        <p:spPr bwMode="auto">
          <a:xfrm>
            <a:off x="7272866" y="2592011"/>
            <a:ext cx="752316" cy="651934"/>
          </a:xfrm>
          <a:prstGeom prst="rightArrow">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Verdana" pitchFamily="34" charset="0"/>
            </a:endParaRPr>
          </a:p>
        </p:txBody>
      </p:sp>
      <p:sp>
        <p:nvSpPr>
          <p:cNvPr id="4" name="Textfeld 3"/>
          <p:cNvSpPr txBox="1"/>
          <p:nvPr/>
        </p:nvSpPr>
        <p:spPr>
          <a:xfrm>
            <a:off x="8188652" y="1448180"/>
            <a:ext cx="1726755" cy="369332"/>
          </a:xfrm>
          <a:prstGeom prst="rect">
            <a:avLst/>
          </a:prstGeom>
          <a:noFill/>
        </p:spPr>
        <p:txBody>
          <a:bodyPr wrap="none" rtlCol="0">
            <a:spAutoFit/>
          </a:bodyPr>
          <a:lstStyle/>
          <a:p>
            <a:r>
              <a:rPr lang="de-DE" dirty="0" smtClean="0"/>
              <a:t>Einkaufspreis</a:t>
            </a:r>
            <a:endParaRPr lang="de-DE" dirty="0"/>
          </a:p>
        </p:txBody>
      </p:sp>
      <p:sp>
        <p:nvSpPr>
          <p:cNvPr id="7" name="Textfeld 6"/>
          <p:cNvSpPr txBox="1"/>
          <p:nvPr/>
        </p:nvSpPr>
        <p:spPr>
          <a:xfrm>
            <a:off x="8025181" y="2733312"/>
            <a:ext cx="1752339" cy="369332"/>
          </a:xfrm>
          <a:prstGeom prst="rect">
            <a:avLst/>
          </a:prstGeom>
          <a:noFill/>
        </p:spPr>
        <p:txBody>
          <a:bodyPr wrap="none" rtlCol="0">
            <a:spAutoFit/>
          </a:bodyPr>
          <a:lstStyle/>
          <a:p>
            <a:r>
              <a:rPr lang="de-DE" dirty="0" smtClean="0"/>
              <a:t>Verkaufspreis</a:t>
            </a:r>
            <a:endParaRPr lang="de-DE" dirty="0"/>
          </a:p>
        </p:txBody>
      </p:sp>
      <p:pic>
        <p:nvPicPr>
          <p:cNvPr id="9"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065" y="1034131"/>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059" y="1074612"/>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4073" y="842800"/>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361" y="666964"/>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356" y="654907"/>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351" y="642850"/>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346" y="630793"/>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341" y="618736"/>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094" y="2097102"/>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3088" y="2137583"/>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988" y="2054248"/>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4983" y="2042191"/>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978" y="2030134"/>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973" y="2018077"/>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2932" y="3474737"/>
            <a:ext cx="790046" cy="79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55796"/>
      </p:ext>
    </p:extLst>
  </p:cSld>
  <p:clrMapOvr>
    <a:masterClrMapping/>
  </p:clrMapOvr>
  <p:transition spd="med"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6769100" y="1492250"/>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Privat    an    Kassa</a:t>
            </a:r>
          </a:p>
        </p:txBody>
      </p:sp>
      <p:sp>
        <p:nvSpPr>
          <p:cNvPr id="12291" name="Rectangle 8"/>
          <p:cNvSpPr>
            <a:spLocks noChangeArrowheads="1"/>
          </p:cNvSpPr>
          <p:nvPr/>
        </p:nvSpPr>
        <p:spPr bwMode="auto">
          <a:xfrm>
            <a:off x="6794500" y="2649538"/>
            <a:ext cx="2938463" cy="366712"/>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a:t>Privat an Eigenverbrauch</a:t>
            </a:r>
          </a:p>
        </p:txBody>
      </p:sp>
      <p:sp>
        <p:nvSpPr>
          <p:cNvPr id="12292" name="Rectangle 10"/>
          <p:cNvSpPr>
            <a:spLocks noChangeArrowheads="1"/>
          </p:cNvSpPr>
          <p:nvPr/>
        </p:nvSpPr>
        <p:spPr bwMode="auto">
          <a:xfrm>
            <a:off x="568325" y="5241925"/>
            <a:ext cx="8986838" cy="469900"/>
          </a:xfrm>
          <a:prstGeom prst="rect">
            <a:avLst/>
          </a:prstGeom>
          <a:gradFill rotWithShape="0">
            <a:gsLst>
              <a:gs pos="0">
                <a:srgbClr val="99FFFF"/>
              </a:gs>
              <a:gs pos="100000">
                <a:srgbClr val="FFFFCC"/>
              </a:gs>
            </a:gsLst>
            <a:path path="rect">
              <a:fillToRect l="100000" t="100000"/>
            </a:path>
          </a:gradFill>
          <a:ln w="12700">
            <a:solidFill>
              <a:schemeClr val="accent1"/>
            </a:solidFill>
            <a:miter lim="800000"/>
            <a:headEnd/>
            <a:tailEnd/>
          </a:ln>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Privatkonto = Vorkonto zum Kapitalkonto (gleiche Eigenschaften)</a:t>
            </a:r>
          </a:p>
        </p:txBody>
      </p:sp>
      <p:sp>
        <p:nvSpPr>
          <p:cNvPr id="12293" name="AutoShape 11"/>
          <p:cNvSpPr>
            <a:spLocks noChangeArrowheads="1"/>
          </p:cNvSpPr>
          <p:nvPr/>
        </p:nvSpPr>
        <p:spPr bwMode="auto">
          <a:xfrm flipH="1">
            <a:off x="3201988" y="123348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 Geld</a:t>
            </a:r>
          </a:p>
        </p:txBody>
      </p:sp>
      <p:sp>
        <p:nvSpPr>
          <p:cNvPr id="12294" name="Rectangle 12"/>
          <p:cNvSpPr>
            <a:spLocks noChangeArrowheads="1"/>
          </p:cNvSpPr>
          <p:nvPr/>
        </p:nvSpPr>
        <p:spPr bwMode="auto">
          <a:xfrm>
            <a:off x="6769100" y="3706813"/>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Kassa an Privat</a:t>
            </a:r>
          </a:p>
        </p:txBody>
      </p:sp>
      <p:sp>
        <p:nvSpPr>
          <p:cNvPr id="12295" name="AutoShape 22"/>
          <p:cNvSpPr>
            <a:spLocks noChangeArrowheads="1"/>
          </p:cNvSpPr>
          <p:nvPr/>
        </p:nvSpPr>
        <p:spPr bwMode="auto">
          <a:xfrm>
            <a:off x="3201988" y="3463925"/>
            <a:ext cx="1227137" cy="909638"/>
          </a:xfrm>
          <a:prstGeom prst="leftArrow">
            <a:avLst>
              <a:gd name="adj1" fmla="val 75009"/>
              <a:gd name="adj2" fmla="val 67446"/>
            </a:avLst>
          </a:prstGeom>
          <a:gradFill rotWithShape="0">
            <a:gsLst>
              <a:gs pos="0">
                <a:schemeClr val="tx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Geld</a:t>
            </a:r>
          </a:p>
        </p:txBody>
      </p:sp>
      <p:sp>
        <p:nvSpPr>
          <p:cNvPr id="12296" name="AutoShape 23"/>
          <p:cNvSpPr>
            <a:spLocks noChangeArrowheads="1"/>
          </p:cNvSpPr>
          <p:nvPr/>
        </p:nvSpPr>
        <p:spPr bwMode="auto">
          <a:xfrm flipH="1">
            <a:off x="3201988" y="233203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   Waren</a:t>
            </a:r>
          </a:p>
        </p:txBody>
      </p:sp>
      <p:sp>
        <p:nvSpPr>
          <p:cNvPr id="12297" name="Rectangle 24"/>
          <p:cNvSpPr>
            <a:spLocks noChangeArrowheads="1"/>
          </p:cNvSpPr>
          <p:nvPr/>
        </p:nvSpPr>
        <p:spPr bwMode="auto">
          <a:xfrm>
            <a:off x="4627563" y="1017588"/>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rPr>
              <a:t>Unternehmer</a:t>
            </a:r>
          </a:p>
        </p:txBody>
      </p:sp>
      <p:sp>
        <p:nvSpPr>
          <p:cNvPr id="58397" name="Rectangle 29"/>
          <p:cNvSpPr>
            <a:spLocks noChangeArrowheads="1"/>
          </p:cNvSpPr>
          <p:nvPr/>
        </p:nvSpPr>
        <p:spPr bwMode="auto">
          <a:xfrm>
            <a:off x="111125" y="133350"/>
            <a:ext cx="20034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Das Privatkonto</a:t>
            </a:r>
          </a:p>
        </p:txBody>
      </p:sp>
      <p:grpSp>
        <p:nvGrpSpPr>
          <p:cNvPr id="12299" name="Group 33"/>
          <p:cNvGrpSpPr>
            <a:grpSpLocks/>
          </p:cNvGrpSpPr>
          <p:nvPr/>
        </p:nvGrpSpPr>
        <p:grpSpPr bwMode="auto">
          <a:xfrm>
            <a:off x="292100" y="1908175"/>
            <a:ext cx="2868613" cy="1774825"/>
            <a:chOff x="4021" y="668"/>
            <a:chExt cx="1414" cy="875"/>
          </a:xfrm>
        </p:grpSpPr>
        <p:pic>
          <p:nvPicPr>
            <p:cNvPr id="12303" name="Picture 34"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35"/>
            <p:cNvSpPr txBox="1">
              <a:spLocks noChangeArrowheads="1"/>
            </p:cNvSpPr>
            <p:nvPr/>
          </p:nvSpPr>
          <p:spPr bwMode="auto">
            <a:xfrm>
              <a:off x="4987" y="681"/>
              <a:ext cx="334" cy="187"/>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pic>
        <p:nvPicPr>
          <p:cNvPr id="12300" name="Picture 37" descr="unterneh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1520825"/>
            <a:ext cx="2095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3521065626"/>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Rectangle 26"/>
          <p:cNvSpPr>
            <a:spLocks noChangeArrowheads="1"/>
          </p:cNvSpPr>
          <p:nvPr/>
        </p:nvSpPr>
        <p:spPr bwMode="auto">
          <a:xfrm>
            <a:off x="297920" y="3180291"/>
            <a:ext cx="3020058"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a:t>1.1. </a:t>
            </a:r>
            <a:r>
              <a:rPr lang="de-DE" altLang="de-DE" sz="1200" dirty="0" smtClean="0"/>
              <a:t> Anfangsbestand</a:t>
            </a:r>
            <a:r>
              <a:rPr lang="de-DE" altLang="de-DE" sz="1200" dirty="0"/>
              <a:t>	</a:t>
            </a:r>
            <a:r>
              <a:rPr lang="de-DE" altLang="de-DE" sz="1200" dirty="0" smtClean="0"/>
              <a:t> </a:t>
            </a:r>
            <a:r>
              <a:rPr lang="de-DE" altLang="de-DE" sz="1200" dirty="0"/>
              <a:t>4.000</a:t>
            </a:r>
            <a:r>
              <a:rPr lang="de-DE" altLang="de-DE" sz="1200" dirty="0" smtClean="0"/>
              <a:t>,--</a:t>
            </a:r>
          </a:p>
          <a:p>
            <a:r>
              <a:rPr lang="de-DE" altLang="de-DE" sz="1200" dirty="0" smtClean="0"/>
              <a:t>31.1.HW-Einsatz                 1.000,--</a:t>
            </a:r>
            <a:endParaRPr lang="de-DE" altLang="de-DE" sz="1200" dirty="0"/>
          </a:p>
        </p:txBody>
      </p:sp>
      <p:sp>
        <p:nvSpPr>
          <p:cNvPr id="39947" name="Line 27"/>
          <p:cNvSpPr>
            <a:spLocks noChangeShapeType="1"/>
          </p:cNvSpPr>
          <p:nvPr/>
        </p:nvSpPr>
        <p:spPr bwMode="auto">
          <a:xfrm>
            <a:off x="636588" y="31183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8" name="Line 28"/>
          <p:cNvSpPr>
            <a:spLocks noChangeShapeType="1"/>
          </p:cNvSpPr>
          <p:nvPr/>
        </p:nvSpPr>
        <p:spPr bwMode="auto">
          <a:xfrm>
            <a:off x="3419475" y="31088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9" name="Rectangle 29"/>
          <p:cNvSpPr>
            <a:spLocks noChangeArrowheads="1"/>
          </p:cNvSpPr>
          <p:nvPr/>
        </p:nvSpPr>
        <p:spPr bwMode="auto">
          <a:xfrm>
            <a:off x="533400" y="2892954"/>
            <a:ext cx="142333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1600 HW-Vorrat</a:t>
            </a:r>
            <a:endParaRPr lang="de-DE" altLang="de-DE" sz="1200" dirty="0">
              <a:solidFill>
                <a:schemeClr val="accent6"/>
              </a:solidFill>
            </a:endParaRPr>
          </a:p>
        </p:txBody>
      </p:sp>
      <p:sp>
        <p:nvSpPr>
          <p:cNvPr id="39950" name="Rectangle 30"/>
          <p:cNvSpPr>
            <a:spLocks noChangeArrowheads="1"/>
          </p:cNvSpPr>
          <p:nvPr/>
        </p:nvSpPr>
        <p:spPr bwMode="auto">
          <a:xfrm>
            <a:off x="2319338" y="2827866"/>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1" name="Line 31"/>
          <p:cNvSpPr>
            <a:spLocks noChangeShapeType="1"/>
          </p:cNvSpPr>
          <p:nvPr/>
        </p:nvSpPr>
        <p:spPr bwMode="auto">
          <a:xfrm>
            <a:off x="2171700" y="31088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2" name="Rectangle 32"/>
          <p:cNvSpPr>
            <a:spLocks noChangeArrowheads="1"/>
          </p:cNvSpPr>
          <p:nvPr/>
        </p:nvSpPr>
        <p:spPr bwMode="auto">
          <a:xfrm>
            <a:off x="318851" y="4224749"/>
            <a:ext cx="3907160"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5.1. Kassa                        2.000,--</a:t>
            </a:r>
          </a:p>
          <a:p>
            <a:r>
              <a:rPr lang="de-DE" altLang="de-DE" sz="1200" dirty="0" smtClean="0"/>
              <a:t>31.1. HW-Vorrat                                   1.000.-</a:t>
            </a:r>
            <a:endParaRPr lang="de-DE" altLang="de-DE" sz="1200" dirty="0"/>
          </a:p>
        </p:txBody>
      </p:sp>
      <p:sp>
        <p:nvSpPr>
          <p:cNvPr id="39953" name="Line 33"/>
          <p:cNvSpPr>
            <a:spLocks noChangeShapeType="1"/>
          </p:cNvSpPr>
          <p:nvPr/>
        </p:nvSpPr>
        <p:spPr bwMode="auto">
          <a:xfrm>
            <a:off x="636588" y="41978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4" name="Line 34"/>
          <p:cNvSpPr>
            <a:spLocks noChangeShapeType="1"/>
          </p:cNvSpPr>
          <p:nvPr/>
        </p:nvSpPr>
        <p:spPr bwMode="auto">
          <a:xfrm>
            <a:off x="3419475" y="41883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5" name="Rectangle 35"/>
          <p:cNvSpPr>
            <a:spLocks noChangeArrowheads="1"/>
          </p:cNvSpPr>
          <p:nvPr/>
        </p:nvSpPr>
        <p:spPr bwMode="auto">
          <a:xfrm>
            <a:off x="533400" y="3972454"/>
            <a:ext cx="1504643"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5010 HW-Einsatz</a:t>
            </a:r>
            <a:endParaRPr lang="de-DE" altLang="de-DE" sz="1200" dirty="0">
              <a:solidFill>
                <a:schemeClr val="accent6"/>
              </a:solidFill>
            </a:endParaRPr>
          </a:p>
        </p:txBody>
      </p:sp>
      <p:sp>
        <p:nvSpPr>
          <p:cNvPr id="39956" name="Rectangle 36"/>
          <p:cNvSpPr>
            <a:spLocks noChangeArrowheads="1"/>
          </p:cNvSpPr>
          <p:nvPr/>
        </p:nvSpPr>
        <p:spPr bwMode="auto">
          <a:xfrm>
            <a:off x="2251075" y="3901016"/>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7" name="Line 37"/>
          <p:cNvSpPr>
            <a:spLocks noChangeShapeType="1"/>
          </p:cNvSpPr>
          <p:nvPr/>
        </p:nvSpPr>
        <p:spPr bwMode="auto">
          <a:xfrm>
            <a:off x="2171700" y="41883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8" name="Rectangle 38"/>
          <p:cNvSpPr>
            <a:spLocks noChangeArrowheads="1"/>
          </p:cNvSpPr>
          <p:nvPr/>
        </p:nvSpPr>
        <p:spPr bwMode="auto">
          <a:xfrm>
            <a:off x="4867275" y="3186641"/>
            <a:ext cx="390048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13.1</a:t>
            </a:r>
            <a:r>
              <a:rPr lang="de-DE" altLang="de-DE" sz="1200" dirty="0"/>
              <a:t>. </a:t>
            </a:r>
            <a:r>
              <a:rPr lang="de-DE" altLang="de-DE" sz="1200" dirty="0" smtClean="0"/>
              <a:t>Kassa</a:t>
            </a:r>
            <a:r>
              <a:rPr lang="de-DE" altLang="de-DE" sz="1200" dirty="0"/>
              <a:t>		             </a:t>
            </a:r>
            <a:r>
              <a:rPr lang="de-DE" altLang="de-DE" sz="1200" dirty="0" smtClean="0"/>
              <a:t> 8.000</a:t>
            </a:r>
            <a:r>
              <a:rPr lang="de-DE" altLang="de-DE" sz="1200" dirty="0"/>
              <a:t>,--</a:t>
            </a:r>
          </a:p>
        </p:txBody>
      </p:sp>
      <p:sp>
        <p:nvSpPr>
          <p:cNvPr id="39959" name="Line 39"/>
          <p:cNvSpPr>
            <a:spLocks noChangeShapeType="1"/>
          </p:cNvSpPr>
          <p:nvPr/>
        </p:nvSpPr>
        <p:spPr bwMode="auto">
          <a:xfrm>
            <a:off x="4892675" y="3124729"/>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0" name="Line 40"/>
          <p:cNvSpPr>
            <a:spLocks noChangeShapeType="1"/>
          </p:cNvSpPr>
          <p:nvPr/>
        </p:nvSpPr>
        <p:spPr bwMode="auto">
          <a:xfrm>
            <a:off x="7675563" y="311520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1" name="Rectangle 41"/>
          <p:cNvSpPr>
            <a:spLocks noChangeArrowheads="1"/>
          </p:cNvSpPr>
          <p:nvPr/>
        </p:nvSpPr>
        <p:spPr bwMode="auto">
          <a:xfrm>
            <a:off x="4755620" y="2882370"/>
            <a:ext cx="2170594"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rgbClr val="00B050"/>
                </a:solidFill>
              </a:rPr>
              <a:t>4000 Handelswarenerlöse</a:t>
            </a:r>
            <a:endParaRPr lang="de-DE" altLang="de-DE" sz="1200" dirty="0">
              <a:solidFill>
                <a:srgbClr val="00B050"/>
              </a:solidFill>
            </a:endParaRPr>
          </a:p>
        </p:txBody>
      </p:sp>
      <p:sp>
        <p:nvSpPr>
          <p:cNvPr id="39962" name="Rectangle 42"/>
          <p:cNvSpPr>
            <a:spLocks noChangeArrowheads="1"/>
          </p:cNvSpPr>
          <p:nvPr/>
        </p:nvSpPr>
        <p:spPr bwMode="auto">
          <a:xfrm>
            <a:off x="6507163" y="2827866"/>
            <a:ext cx="18684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63" name="Line 43"/>
          <p:cNvSpPr>
            <a:spLocks noChangeShapeType="1"/>
          </p:cNvSpPr>
          <p:nvPr/>
        </p:nvSpPr>
        <p:spPr bwMode="auto">
          <a:xfrm>
            <a:off x="6427788" y="311520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6" name="Rectangle 405"/>
          <p:cNvSpPr>
            <a:spLocks noChangeArrowheads="1"/>
          </p:cNvSpPr>
          <p:nvPr/>
        </p:nvSpPr>
        <p:spPr bwMode="auto">
          <a:xfrm>
            <a:off x="111125" y="133350"/>
            <a:ext cx="3250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smtClean="0"/>
              <a:t>Buchung auf Warenkonten</a:t>
            </a:r>
            <a:endParaRPr lang="de-DE" altLang="de-DE" dirty="0"/>
          </a:p>
        </p:txBody>
      </p:sp>
      <p:sp>
        <p:nvSpPr>
          <p:cNvPr id="2" name="Textfeld 1"/>
          <p:cNvSpPr txBox="1"/>
          <p:nvPr/>
        </p:nvSpPr>
        <p:spPr>
          <a:xfrm>
            <a:off x="297920" y="1007533"/>
            <a:ext cx="8280280" cy="1477328"/>
          </a:xfrm>
          <a:prstGeom prst="rect">
            <a:avLst/>
          </a:prstGeom>
          <a:solidFill>
            <a:schemeClr val="bg1">
              <a:lumMod val="95000"/>
            </a:schemeClr>
          </a:solidFill>
        </p:spPr>
        <p:txBody>
          <a:bodyPr wrap="none" rtlCol="0">
            <a:spAutoFit/>
          </a:bodyPr>
          <a:lstStyle/>
          <a:p>
            <a:pPr marL="285750" indent="-285750">
              <a:buFont typeface="Arial" panose="020B0604020202020204" pitchFamily="34" charset="0"/>
              <a:buChar char="•"/>
            </a:pPr>
            <a:r>
              <a:rPr lang="de-DE" dirty="0" smtClean="0">
                <a:solidFill>
                  <a:schemeClr val="accent6"/>
                </a:solidFill>
              </a:rPr>
              <a:t>Am 1.1. liegen Handelswaren im Wert von 4.000,-- auf Lager</a:t>
            </a:r>
          </a:p>
          <a:p>
            <a:pPr marL="285750" indent="-285750">
              <a:buFont typeface="Arial" panose="020B0604020202020204" pitchFamily="34" charset="0"/>
              <a:buChar char="•"/>
            </a:pPr>
            <a:r>
              <a:rPr lang="de-DE" dirty="0" smtClean="0">
                <a:solidFill>
                  <a:schemeClr val="accent6"/>
                </a:solidFill>
              </a:rPr>
              <a:t>Am 5.1. werden Handelswaren im Wert von 2.000,-- eingekauft</a:t>
            </a:r>
          </a:p>
          <a:p>
            <a:pPr marL="285750" indent="-285750">
              <a:buFont typeface="Arial" panose="020B0604020202020204" pitchFamily="34" charset="0"/>
              <a:buChar char="•"/>
            </a:pPr>
            <a:r>
              <a:rPr lang="de-DE" dirty="0" smtClean="0">
                <a:solidFill>
                  <a:srgbClr val="00B050"/>
                </a:solidFill>
              </a:rPr>
              <a:t>Am 13.1. werden Handelswaren um 8.000,-- verkauft</a:t>
            </a:r>
            <a:br>
              <a:rPr lang="de-DE" dirty="0" smtClean="0">
                <a:solidFill>
                  <a:srgbClr val="00B050"/>
                </a:solidFill>
              </a:rPr>
            </a:br>
            <a:endParaRPr lang="de-DE" dirty="0" smtClean="0">
              <a:solidFill>
                <a:srgbClr val="00B050"/>
              </a:solidFill>
            </a:endParaRPr>
          </a:p>
          <a:p>
            <a:pPr marL="285750" indent="-285750">
              <a:buFont typeface="Arial" panose="020B0604020202020204" pitchFamily="34" charset="0"/>
              <a:buChar char="•"/>
            </a:pPr>
            <a:r>
              <a:rPr lang="de-DE" dirty="0" smtClean="0">
                <a:solidFill>
                  <a:srgbClr val="00B050"/>
                </a:solidFill>
              </a:rPr>
              <a:t>Am 31.1. liegen noch Handelswaren im Wert von 5.000,- auf Lager</a:t>
            </a:r>
            <a:endParaRPr lang="de-DE" dirty="0">
              <a:solidFill>
                <a:srgbClr val="00B050"/>
              </a:solidFill>
            </a:endParaRPr>
          </a:p>
        </p:txBody>
      </p:sp>
      <p:sp>
        <p:nvSpPr>
          <p:cNvPr id="3" name="Rechteck 2"/>
          <p:cNvSpPr/>
          <p:nvPr/>
        </p:nvSpPr>
        <p:spPr>
          <a:xfrm>
            <a:off x="411604" y="5277379"/>
            <a:ext cx="3815468" cy="923330"/>
          </a:xfrm>
          <a:prstGeom prst="rect">
            <a:avLst/>
          </a:prstGeom>
        </p:spPr>
        <p:txBody>
          <a:bodyPr wrap="none">
            <a:spAutoFit/>
          </a:bodyPr>
          <a:lstStyle/>
          <a:p>
            <a:r>
              <a:rPr lang="de-DE" dirty="0" smtClean="0">
                <a:solidFill>
                  <a:srgbClr val="00B050"/>
                </a:solidFill>
              </a:rPr>
              <a:t>Endbestand:		5.000,-</a:t>
            </a:r>
          </a:p>
          <a:p>
            <a:r>
              <a:rPr lang="de-DE" dirty="0" smtClean="0">
                <a:solidFill>
                  <a:schemeClr val="accent2"/>
                </a:solidFill>
              </a:rPr>
              <a:t>Anfangsbestand</a:t>
            </a:r>
            <a:r>
              <a:rPr lang="de-DE" dirty="0" smtClean="0">
                <a:solidFill>
                  <a:srgbClr val="00B050"/>
                </a:solidFill>
              </a:rPr>
              <a:t>:	</a:t>
            </a:r>
            <a:r>
              <a:rPr lang="de-DE" u="sng" dirty="0" smtClean="0">
                <a:solidFill>
                  <a:srgbClr val="00B050"/>
                </a:solidFill>
              </a:rPr>
              <a:t>4.000,-</a:t>
            </a:r>
          </a:p>
          <a:p>
            <a:r>
              <a:rPr lang="de-DE" dirty="0" smtClean="0">
                <a:solidFill>
                  <a:srgbClr val="00B050"/>
                </a:solidFill>
              </a:rPr>
              <a:t>Vermehrung:		1.000,-</a:t>
            </a:r>
            <a:endParaRPr lang="de-DE" dirty="0"/>
          </a:p>
        </p:txBody>
      </p:sp>
      <p:sp>
        <p:nvSpPr>
          <p:cNvPr id="39" name="Rechteck 38"/>
          <p:cNvSpPr/>
          <p:nvPr/>
        </p:nvSpPr>
        <p:spPr>
          <a:xfrm>
            <a:off x="4755620" y="5277379"/>
            <a:ext cx="3815468" cy="923330"/>
          </a:xfrm>
          <a:prstGeom prst="rect">
            <a:avLst/>
          </a:prstGeom>
        </p:spPr>
        <p:txBody>
          <a:bodyPr wrap="none">
            <a:spAutoFit/>
          </a:bodyPr>
          <a:lstStyle/>
          <a:p>
            <a:r>
              <a:rPr lang="de-DE" dirty="0" smtClean="0">
                <a:solidFill>
                  <a:srgbClr val="00B050"/>
                </a:solidFill>
              </a:rPr>
              <a:t>Handelswarenerlöse:	8.000,-</a:t>
            </a:r>
          </a:p>
          <a:p>
            <a:r>
              <a:rPr lang="de-DE" dirty="0" smtClean="0">
                <a:solidFill>
                  <a:schemeClr val="accent2"/>
                </a:solidFill>
              </a:rPr>
              <a:t>Anfangsbestand</a:t>
            </a:r>
            <a:r>
              <a:rPr lang="de-DE" dirty="0" smtClean="0">
                <a:solidFill>
                  <a:srgbClr val="00B050"/>
                </a:solidFill>
              </a:rPr>
              <a:t>:	</a:t>
            </a:r>
            <a:r>
              <a:rPr lang="de-DE" u="sng" dirty="0">
                <a:solidFill>
                  <a:srgbClr val="00B050"/>
                </a:solidFill>
              </a:rPr>
              <a:t>2</a:t>
            </a:r>
            <a:r>
              <a:rPr lang="de-DE" u="sng" dirty="0" smtClean="0">
                <a:solidFill>
                  <a:srgbClr val="00B050"/>
                </a:solidFill>
              </a:rPr>
              <a:t>.000,-</a:t>
            </a:r>
          </a:p>
          <a:p>
            <a:r>
              <a:rPr lang="de-DE" dirty="0" smtClean="0">
                <a:solidFill>
                  <a:srgbClr val="00B050"/>
                </a:solidFill>
              </a:rPr>
              <a:t>Gewinn:		6.000,-</a:t>
            </a:r>
            <a:endParaRPr lang="de-DE" dirty="0"/>
          </a:p>
        </p:txBody>
      </p:sp>
    </p:spTree>
    <p:extLst>
      <p:ext uri="{BB962C8B-B14F-4D97-AF65-F5344CB8AC3E}">
        <p14:creationId xmlns:p14="http://schemas.microsoft.com/office/powerpoint/2010/main" val="3193401348"/>
      </p:ext>
    </p:extLst>
  </p:cSld>
  <p:clrMapOvr>
    <a:masterClrMapping/>
  </p:clrMapOvr>
  <p:transition spd="med"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Rectangle 26"/>
          <p:cNvSpPr>
            <a:spLocks noChangeArrowheads="1"/>
          </p:cNvSpPr>
          <p:nvPr/>
        </p:nvSpPr>
        <p:spPr bwMode="auto">
          <a:xfrm>
            <a:off x="297920" y="3180291"/>
            <a:ext cx="3020058"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a:t>1.1. </a:t>
            </a:r>
            <a:r>
              <a:rPr lang="de-DE" altLang="de-DE" sz="1200" dirty="0" smtClean="0"/>
              <a:t> Anfangsbestand</a:t>
            </a:r>
            <a:r>
              <a:rPr lang="de-DE" altLang="de-DE" sz="1200" dirty="0"/>
              <a:t>	</a:t>
            </a:r>
            <a:r>
              <a:rPr lang="de-DE" altLang="de-DE" sz="1200" dirty="0" smtClean="0"/>
              <a:t> </a:t>
            </a:r>
            <a:r>
              <a:rPr lang="de-DE" altLang="de-DE" sz="1200" dirty="0"/>
              <a:t>4.000</a:t>
            </a:r>
            <a:r>
              <a:rPr lang="de-DE" altLang="de-DE" sz="1200" dirty="0" smtClean="0"/>
              <a:t>,--</a:t>
            </a:r>
          </a:p>
          <a:p>
            <a:r>
              <a:rPr lang="de-DE" altLang="de-DE" sz="1200" dirty="0" smtClean="0"/>
              <a:t>31.1.HW-Einsatz                 1.000,--</a:t>
            </a:r>
            <a:endParaRPr lang="de-DE" altLang="de-DE" sz="1200" dirty="0"/>
          </a:p>
        </p:txBody>
      </p:sp>
      <p:sp>
        <p:nvSpPr>
          <p:cNvPr id="39947" name="Line 27"/>
          <p:cNvSpPr>
            <a:spLocks noChangeShapeType="1"/>
          </p:cNvSpPr>
          <p:nvPr/>
        </p:nvSpPr>
        <p:spPr bwMode="auto">
          <a:xfrm>
            <a:off x="636588" y="31183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8" name="Line 28"/>
          <p:cNvSpPr>
            <a:spLocks noChangeShapeType="1"/>
          </p:cNvSpPr>
          <p:nvPr/>
        </p:nvSpPr>
        <p:spPr bwMode="auto">
          <a:xfrm>
            <a:off x="3419475" y="31088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9" name="Rectangle 29"/>
          <p:cNvSpPr>
            <a:spLocks noChangeArrowheads="1"/>
          </p:cNvSpPr>
          <p:nvPr/>
        </p:nvSpPr>
        <p:spPr bwMode="auto">
          <a:xfrm>
            <a:off x="533400" y="2892954"/>
            <a:ext cx="142333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1600 HW-Vorrat</a:t>
            </a:r>
            <a:endParaRPr lang="de-DE" altLang="de-DE" sz="1200" dirty="0">
              <a:solidFill>
                <a:schemeClr val="accent6"/>
              </a:solidFill>
            </a:endParaRPr>
          </a:p>
        </p:txBody>
      </p:sp>
      <p:sp>
        <p:nvSpPr>
          <p:cNvPr id="39950" name="Rectangle 30"/>
          <p:cNvSpPr>
            <a:spLocks noChangeArrowheads="1"/>
          </p:cNvSpPr>
          <p:nvPr/>
        </p:nvSpPr>
        <p:spPr bwMode="auto">
          <a:xfrm>
            <a:off x="2319338" y="2827866"/>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1" name="Line 31"/>
          <p:cNvSpPr>
            <a:spLocks noChangeShapeType="1"/>
          </p:cNvSpPr>
          <p:nvPr/>
        </p:nvSpPr>
        <p:spPr bwMode="auto">
          <a:xfrm>
            <a:off x="2171700" y="31088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2" name="Rectangle 32"/>
          <p:cNvSpPr>
            <a:spLocks noChangeArrowheads="1"/>
          </p:cNvSpPr>
          <p:nvPr/>
        </p:nvSpPr>
        <p:spPr bwMode="auto">
          <a:xfrm>
            <a:off x="318851" y="4224749"/>
            <a:ext cx="3907160"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5.1. Kassa                        2.000,--</a:t>
            </a:r>
          </a:p>
          <a:p>
            <a:r>
              <a:rPr lang="de-DE" altLang="de-DE" sz="1200" dirty="0" smtClean="0"/>
              <a:t>31.1. HW-Vorrat                                   1.000.-</a:t>
            </a:r>
            <a:endParaRPr lang="de-DE" altLang="de-DE" sz="1200" dirty="0"/>
          </a:p>
        </p:txBody>
      </p:sp>
      <p:sp>
        <p:nvSpPr>
          <p:cNvPr id="39953" name="Line 33"/>
          <p:cNvSpPr>
            <a:spLocks noChangeShapeType="1"/>
          </p:cNvSpPr>
          <p:nvPr/>
        </p:nvSpPr>
        <p:spPr bwMode="auto">
          <a:xfrm>
            <a:off x="636588" y="41978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4" name="Line 34"/>
          <p:cNvSpPr>
            <a:spLocks noChangeShapeType="1"/>
          </p:cNvSpPr>
          <p:nvPr/>
        </p:nvSpPr>
        <p:spPr bwMode="auto">
          <a:xfrm>
            <a:off x="3419475" y="41883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5" name="Rectangle 35"/>
          <p:cNvSpPr>
            <a:spLocks noChangeArrowheads="1"/>
          </p:cNvSpPr>
          <p:nvPr/>
        </p:nvSpPr>
        <p:spPr bwMode="auto">
          <a:xfrm>
            <a:off x="533400" y="3972454"/>
            <a:ext cx="1504643"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5010 HW-Einsatz</a:t>
            </a:r>
            <a:endParaRPr lang="de-DE" altLang="de-DE" sz="1200" dirty="0">
              <a:solidFill>
                <a:schemeClr val="accent6"/>
              </a:solidFill>
            </a:endParaRPr>
          </a:p>
        </p:txBody>
      </p:sp>
      <p:sp>
        <p:nvSpPr>
          <p:cNvPr id="39956" name="Rectangle 36"/>
          <p:cNvSpPr>
            <a:spLocks noChangeArrowheads="1"/>
          </p:cNvSpPr>
          <p:nvPr/>
        </p:nvSpPr>
        <p:spPr bwMode="auto">
          <a:xfrm>
            <a:off x="2251075" y="3901016"/>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7" name="Line 37"/>
          <p:cNvSpPr>
            <a:spLocks noChangeShapeType="1"/>
          </p:cNvSpPr>
          <p:nvPr/>
        </p:nvSpPr>
        <p:spPr bwMode="auto">
          <a:xfrm>
            <a:off x="2171700" y="41883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8" name="Rectangle 38"/>
          <p:cNvSpPr>
            <a:spLocks noChangeArrowheads="1"/>
          </p:cNvSpPr>
          <p:nvPr/>
        </p:nvSpPr>
        <p:spPr bwMode="auto">
          <a:xfrm>
            <a:off x="4867275" y="3186641"/>
            <a:ext cx="390048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13.1</a:t>
            </a:r>
            <a:r>
              <a:rPr lang="de-DE" altLang="de-DE" sz="1200" dirty="0"/>
              <a:t>. </a:t>
            </a:r>
            <a:r>
              <a:rPr lang="de-DE" altLang="de-DE" sz="1200" dirty="0" smtClean="0"/>
              <a:t>Kassa</a:t>
            </a:r>
            <a:r>
              <a:rPr lang="de-DE" altLang="de-DE" sz="1200" dirty="0"/>
              <a:t>		             </a:t>
            </a:r>
            <a:r>
              <a:rPr lang="de-DE" altLang="de-DE" sz="1200" dirty="0" smtClean="0"/>
              <a:t> 8.000</a:t>
            </a:r>
            <a:r>
              <a:rPr lang="de-DE" altLang="de-DE" sz="1200" dirty="0"/>
              <a:t>,--</a:t>
            </a:r>
          </a:p>
        </p:txBody>
      </p:sp>
      <p:sp>
        <p:nvSpPr>
          <p:cNvPr id="39959" name="Line 39"/>
          <p:cNvSpPr>
            <a:spLocks noChangeShapeType="1"/>
          </p:cNvSpPr>
          <p:nvPr/>
        </p:nvSpPr>
        <p:spPr bwMode="auto">
          <a:xfrm>
            <a:off x="4892675" y="3124729"/>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0" name="Line 40"/>
          <p:cNvSpPr>
            <a:spLocks noChangeShapeType="1"/>
          </p:cNvSpPr>
          <p:nvPr/>
        </p:nvSpPr>
        <p:spPr bwMode="auto">
          <a:xfrm>
            <a:off x="7675563" y="311520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1" name="Rectangle 41"/>
          <p:cNvSpPr>
            <a:spLocks noChangeArrowheads="1"/>
          </p:cNvSpPr>
          <p:nvPr/>
        </p:nvSpPr>
        <p:spPr bwMode="auto">
          <a:xfrm>
            <a:off x="4755620" y="2882370"/>
            <a:ext cx="2170594"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rgbClr val="00B050"/>
                </a:solidFill>
              </a:rPr>
              <a:t>4000 Handelswarenerlöse</a:t>
            </a:r>
            <a:endParaRPr lang="de-DE" altLang="de-DE" sz="1200" dirty="0">
              <a:solidFill>
                <a:srgbClr val="00B050"/>
              </a:solidFill>
            </a:endParaRPr>
          </a:p>
        </p:txBody>
      </p:sp>
      <p:sp>
        <p:nvSpPr>
          <p:cNvPr id="39962" name="Rectangle 42"/>
          <p:cNvSpPr>
            <a:spLocks noChangeArrowheads="1"/>
          </p:cNvSpPr>
          <p:nvPr/>
        </p:nvSpPr>
        <p:spPr bwMode="auto">
          <a:xfrm>
            <a:off x="6507163" y="2827866"/>
            <a:ext cx="18684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63" name="Line 43"/>
          <p:cNvSpPr>
            <a:spLocks noChangeShapeType="1"/>
          </p:cNvSpPr>
          <p:nvPr/>
        </p:nvSpPr>
        <p:spPr bwMode="auto">
          <a:xfrm>
            <a:off x="6427788" y="311520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6" name="Rectangle 405"/>
          <p:cNvSpPr>
            <a:spLocks noChangeArrowheads="1"/>
          </p:cNvSpPr>
          <p:nvPr/>
        </p:nvSpPr>
        <p:spPr bwMode="auto">
          <a:xfrm>
            <a:off x="111125" y="133350"/>
            <a:ext cx="3250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smtClean="0"/>
              <a:t>Buchung auf Warenkonten</a:t>
            </a:r>
            <a:endParaRPr lang="de-DE" altLang="de-DE" dirty="0"/>
          </a:p>
        </p:txBody>
      </p:sp>
      <p:sp>
        <p:nvSpPr>
          <p:cNvPr id="2" name="Textfeld 1"/>
          <p:cNvSpPr txBox="1"/>
          <p:nvPr/>
        </p:nvSpPr>
        <p:spPr>
          <a:xfrm>
            <a:off x="297920" y="1007533"/>
            <a:ext cx="8280280" cy="1477328"/>
          </a:xfrm>
          <a:prstGeom prst="rect">
            <a:avLst/>
          </a:prstGeom>
          <a:solidFill>
            <a:schemeClr val="bg1">
              <a:lumMod val="95000"/>
            </a:schemeClr>
          </a:solidFill>
        </p:spPr>
        <p:txBody>
          <a:bodyPr wrap="none" rtlCol="0">
            <a:spAutoFit/>
          </a:bodyPr>
          <a:lstStyle/>
          <a:p>
            <a:pPr marL="285750" indent="-285750">
              <a:buFont typeface="Arial" panose="020B0604020202020204" pitchFamily="34" charset="0"/>
              <a:buChar char="•"/>
            </a:pPr>
            <a:r>
              <a:rPr lang="de-DE" dirty="0" smtClean="0">
                <a:solidFill>
                  <a:schemeClr val="accent6"/>
                </a:solidFill>
              </a:rPr>
              <a:t>Am 1.1. liegen Handelswaren im Wert von 4.000,-- auf Lager</a:t>
            </a:r>
          </a:p>
          <a:p>
            <a:pPr marL="285750" indent="-285750">
              <a:buFont typeface="Arial" panose="020B0604020202020204" pitchFamily="34" charset="0"/>
              <a:buChar char="•"/>
            </a:pPr>
            <a:r>
              <a:rPr lang="de-DE" dirty="0" smtClean="0">
                <a:solidFill>
                  <a:schemeClr val="accent6"/>
                </a:solidFill>
              </a:rPr>
              <a:t>Am 5.1. werden Handelswaren im Wert von 2.000,-- eingekauft</a:t>
            </a:r>
          </a:p>
          <a:p>
            <a:pPr marL="285750" indent="-285750">
              <a:buFont typeface="Arial" panose="020B0604020202020204" pitchFamily="34" charset="0"/>
              <a:buChar char="•"/>
            </a:pPr>
            <a:r>
              <a:rPr lang="de-DE" dirty="0" smtClean="0">
                <a:solidFill>
                  <a:srgbClr val="00B050"/>
                </a:solidFill>
              </a:rPr>
              <a:t>Am 13.1. werden Handelswaren um 8.000,-- verkauft</a:t>
            </a:r>
            <a:br>
              <a:rPr lang="de-DE" dirty="0" smtClean="0">
                <a:solidFill>
                  <a:srgbClr val="00B050"/>
                </a:solidFill>
              </a:rPr>
            </a:br>
            <a:endParaRPr lang="de-DE" dirty="0" smtClean="0">
              <a:solidFill>
                <a:srgbClr val="00B050"/>
              </a:solidFill>
            </a:endParaRPr>
          </a:p>
          <a:p>
            <a:pPr marL="285750" indent="-285750">
              <a:buFont typeface="Arial" panose="020B0604020202020204" pitchFamily="34" charset="0"/>
              <a:buChar char="•"/>
            </a:pPr>
            <a:r>
              <a:rPr lang="de-DE" dirty="0" smtClean="0">
                <a:solidFill>
                  <a:srgbClr val="00B050"/>
                </a:solidFill>
              </a:rPr>
              <a:t>Am 31.1. liegen noch Handelswaren im Wert von 5.000,- auf Lager</a:t>
            </a:r>
            <a:endParaRPr lang="de-DE" dirty="0">
              <a:solidFill>
                <a:srgbClr val="00B050"/>
              </a:solidFill>
            </a:endParaRPr>
          </a:p>
        </p:txBody>
      </p:sp>
      <p:sp>
        <p:nvSpPr>
          <p:cNvPr id="3" name="Rechteck 2"/>
          <p:cNvSpPr/>
          <p:nvPr/>
        </p:nvSpPr>
        <p:spPr>
          <a:xfrm>
            <a:off x="411604" y="5277379"/>
            <a:ext cx="3815468" cy="923330"/>
          </a:xfrm>
          <a:prstGeom prst="rect">
            <a:avLst/>
          </a:prstGeom>
        </p:spPr>
        <p:txBody>
          <a:bodyPr wrap="none">
            <a:spAutoFit/>
          </a:bodyPr>
          <a:lstStyle/>
          <a:p>
            <a:r>
              <a:rPr lang="de-DE" dirty="0" smtClean="0">
                <a:solidFill>
                  <a:srgbClr val="00B050"/>
                </a:solidFill>
              </a:rPr>
              <a:t>Endbestand:		5.000,-</a:t>
            </a:r>
          </a:p>
          <a:p>
            <a:r>
              <a:rPr lang="de-DE" dirty="0" smtClean="0">
                <a:solidFill>
                  <a:schemeClr val="accent2"/>
                </a:solidFill>
              </a:rPr>
              <a:t>Anfangsbestand</a:t>
            </a:r>
            <a:r>
              <a:rPr lang="de-DE" dirty="0" smtClean="0">
                <a:solidFill>
                  <a:srgbClr val="00B050"/>
                </a:solidFill>
              </a:rPr>
              <a:t>:	</a:t>
            </a:r>
            <a:r>
              <a:rPr lang="de-DE" u="sng" dirty="0" smtClean="0">
                <a:solidFill>
                  <a:srgbClr val="00B050"/>
                </a:solidFill>
              </a:rPr>
              <a:t>4.000,-</a:t>
            </a:r>
          </a:p>
          <a:p>
            <a:r>
              <a:rPr lang="de-DE" dirty="0" smtClean="0">
                <a:solidFill>
                  <a:srgbClr val="00B050"/>
                </a:solidFill>
              </a:rPr>
              <a:t>Vermehrung:		1.000,-</a:t>
            </a:r>
            <a:endParaRPr lang="de-DE" dirty="0"/>
          </a:p>
        </p:txBody>
      </p:sp>
      <p:sp>
        <p:nvSpPr>
          <p:cNvPr id="39" name="Rechteck 38"/>
          <p:cNvSpPr/>
          <p:nvPr/>
        </p:nvSpPr>
        <p:spPr>
          <a:xfrm>
            <a:off x="4755620" y="5277379"/>
            <a:ext cx="3815468" cy="923330"/>
          </a:xfrm>
          <a:prstGeom prst="rect">
            <a:avLst/>
          </a:prstGeom>
        </p:spPr>
        <p:txBody>
          <a:bodyPr wrap="none">
            <a:spAutoFit/>
          </a:bodyPr>
          <a:lstStyle/>
          <a:p>
            <a:r>
              <a:rPr lang="de-DE" dirty="0" smtClean="0">
                <a:solidFill>
                  <a:srgbClr val="00B050"/>
                </a:solidFill>
              </a:rPr>
              <a:t>Handelswarenerlöse:	8.000,-</a:t>
            </a:r>
          </a:p>
          <a:p>
            <a:r>
              <a:rPr lang="de-DE" dirty="0" smtClean="0">
                <a:solidFill>
                  <a:schemeClr val="accent2"/>
                </a:solidFill>
              </a:rPr>
              <a:t>Anfangsbestand</a:t>
            </a:r>
            <a:r>
              <a:rPr lang="de-DE" dirty="0" smtClean="0">
                <a:solidFill>
                  <a:srgbClr val="00B050"/>
                </a:solidFill>
              </a:rPr>
              <a:t>:	</a:t>
            </a:r>
            <a:r>
              <a:rPr lang="de-DE" u="sng" dirty="0">
                <a:solidFill>
                  <a:srgbClr val="00B050"/>
                </a:solidFill>
              </a:rPr>
              <a:t>2</a:t>
            </a:r>
            <a:r>
              <a:rPr lang="de-DE" u="sng" dirty="0" smtClean="0">
                <a:solidFill>
                  <a:srgbClr val="00B050"/>
                </a:solidFill>
              </a:rPr>
              <a:t>.000,-</a:t>
            </a:r>
          </a:p>
          <a:p>
            <a:r>
              <a:rPr lang="de-DE" dirty="0" smtClean="0">
                <a:solidFill>
                  <a:srgbClr val="00B050"/>
                </a:solidFill>
              </a:rPr>
              <a:t>Gewinn:		6.000,-</a:t>
            </a:r>
            <a:endParaRPr lang="de-DE" dirty="0"/>
          </a:p>
        </p:txBody>
      </p:sp>
    </p:spTree>
    <p:extLst>
      <p:ext uri="{BB962C8B-B14F-4D97-AF65-F5344CB8AC3E}">
        <p14:creationId xmlns:p14="http://schemas.microsoft.com/office/powerpoint/2010/main" val="2779526735"/>
      </p:ext>
    </p:extLst>
  </p:cSld>
  <p:clrMapOvr>
    <a:masterClrMapping/>
  </p:clrMapOvr>
  <p:transition spd="med"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04"/>
          <p:cNvSpPr>
            <a:spLocks noChangeArrowheads="1"/>
          </p:cNvSpPr>
          <p:nvPr/>
        </p:nvSpPr>
        <p:spPr bwMode="auto">
          <a:xfrm>
            <a:off x="201613" y="960438"/>
            <a:ext cx="6858000" cy="842962"/>
          </a:xfrm>
          <a:prstGeom prst="rect">
            <a:avLst/>
          </a:prstGeom>
          <a:solidFill>
            <a:srgbClr val="DDDDDD"/>
          </a:solidFill>
          <a:ln w="12700">
            <a:solidFill>
              <a:schemeClr val="accent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8915" name="Text Box 399"/>
          <p:cNvSpPr txBox="1">
            <a:spLocks noChangeArrowheads="1"/>
          </p:cNvSpPr>
          <p:nvPr/>
        </p:nvSpPr>
        <p:spPr bwMode="auto">
          <a:xfrm>
            <a:off x="204788" y="1852613"/>
            <a:ext cx="774981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de-DE" altLang="de-DE" b="1" dirty="0" smtClean="0"/>
              <a:t>Schritte</a:t>
            </a:r>
            <a:r>
              <a:rPr lang="de-DE" altLang="de-DE" b="1" dirty="0"/>
              <a:t>:</a:t>
            </a:r>
          </a:p>
          <a:p>
            <a:pPr>
              <a:lnSpc>
                <a:spcPct val="150000"/>
              </a:lnSpc>
              <a:buFont typeface="Verdana" pitchFamily="34" charset="0"/>
              <a:buAutoNum type="arabicPeriod"/>
            </a:pPr>
            <a:r>
              <a:rPr lang="de-DE" altLang="de-DE" dirty="0"/>
              <a:t>Zerlegung der Bilanz – jede Position erhält ein eigenes Konto</a:t>
            </a:r>
          </a:p>
          <a:p>
            <a:pPr>
              <a:lnSpc>
                <a:spcPct val="150000"/>
              </a:lnSpc>
              <a:buFont typeface="Verdana" pitchFamily="34" charset="0"/>
              <a:buAutoNum type="arabicPeriod"/>
            </a:pPr>
            <a:r>
              <a:rPr lang="de-DE" altLang="de-DE" dirty="0"/>
              <a:t>Aufstellung der Buchungssätze</a:t>
            </a:r>
          </a:p>
          <a:p>
            <a:pPr>
              <a:lnSpc>
                <a:spcPct val="150000"/>
              </a:lnSpc>
              <a:buFont typeface="Verdana" pitchFamily="34" charset="0"/>
              <a:buAutoNum type="arabicPeriod"/>
            </a:pPr>
            <a:r>
              <a:rPr lang="de-DE" altLang="de-DE" dirty="0"/>
              <a:t>Eintragung der Buchungssätze in die Konten</a:t>
            </a:r>
          </a:p>
          <a:p>
            <a:pPr>
              <a:lnSpc>
                <a:spcPct val="150000"/>
              </a:lnSpc>
              <a:buFont typeface="Verdana" pitchFamily="34" charset="0"/>
              <a:buAutoNum type="arabicPeriod"/>
            </a:pPr>
            <a:r>
              <a:rPr lang="de-DE" altLang="de-DE" dirty="0"/>
              <a:t>Abschluss der </a:t>
            </a:r>
            <a:r>
              <a:rPr lang="de-DE" altLang="de-DE" dirty="0" smtClean="0"/>
              <a:t>Konten - Summenbilanz</a:t>
            </a:r>
            <a:endParaRPr lang="de-AT" altLang="de-DE" dirty="0"/>
          </a:p>
        </p:txBody>
      </p:sp>
      <p:graphicFrame>
        <p:nvGraphicFramePr>
          <p:cNvPr id="38916" name="Object 400"/>
          <p:cNvGraphicFramePr>
            <a:graphicFrameLocks noGrp="1"/>
          </p:cNvGraphicFramePr>
          <p:nvPr>
            <p:ph idx="4294967295"/>
          </p:nvPr>
        </p:nvGraphicFramePr>
        <p:xfrm>
          <a:off x="2320925" y="1054100"/>
          <a:ext cx="2262188" cy="684213"/>
        </p:xfrm>
        <a:graphic>
          <a:graphicData uri="http://schemas.openxmlformats.org/presentationml/2006/ole">
            <mc:AlternateContent xmlns:mc="http://schemas.openxmlformats.org/markup-compatibility/2006">
              <mc:Choice xmlns:v="urn:schemas-microsoft-com:vml" Requires="v">
                <p:oleObj spid="_x0000_s38933" name="GALLERY" r:id="rId4" imgW="7267553" imgH="390589" progId="GALLERYClipart">
                  <p:embed/>
                </p:oleObj>
              </mc:Choice>
              <mc:Fallback>
                <p:oleObj name="GALLERY" r:id="rId4" imgW="7267553" imgH="390589" progId="GALLERYClipart">
                  <p:embed/>
                  <p:pic>
                    <p:nvPicPr>
                      <p:cNvPr id="0" name="Object 400"/>
                      <p:cNvPicPr>
                        <a:picLocks noGrp="1"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2320925" y="1054100"/>
                        <a:ext cx="2262188"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Rectangle 402"/>
          <p:cNvSpPr>
            <a:spLocks noChangeArrowheads="1"/>
          </p:cNvSpPr>
          <p:nvPr/>
        </p:nvSpPr>
        <p:spPr bwMode="auto">
          <a:xfrm>
            <a:off x="342900" y="1063625"/>
            <a:ext cx="217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3600"/>
              <a:t>Der Weg</a:t>
            </a:r>
            <a:endParaRPr lang="de-AT" altLang="de-DE" sz="3600"/>
          </a:p>
        </p:txBody>
      </p:sp>
      <p:sp>
        <p:nvSpPr>
          <p:cNvPr id="38918" name="Text Box 403"/>
          <p:cNvSpPr txBox="1">
            <a:spLocks noChangeArrowheads="1"/>
          </p:cNvSpPr>
          <p:nvPr/>
        </p:nvSpPr>
        <p:spPr bwMode="auto">
          <a:xfrm>
            <a:off x="4159250" y="1076325"/>
            <a:ext cx="2457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3600"/>
              <a:t>zur Bilanz</a:t>
            </a:r>
            <a:endParaRPr lang="de-AT" altLang="de-DE" sz="3600"/>
          </a:p>
        </p:txBody>
      </p:sp>
      <p:sp>
        <p:nvSpPr>
          <p:cNvPr id="38919"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pic>
        <p:nvPicPr>
          <p:cNvPr id="38920" name="Picture 410" descr="Your personal balance she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950" y="3351213"/>
            <a:ext cx="23018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Tree>
  </p:cSld>
  <p:clrMapOvr>
    <a:masterClrMapping/>
  </p:clrMapOvr>
  <p:transition spd="med"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3270250" y="1668463"/>
            <a:ext cx="41576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Kassa                            6.000,-- </a:t>
            </a:r>
          </a:p>
          <a:p>
            <a:r>
              <a:rPr lang="de-DE" altLang="de-DE" sz="1200"/>
              <a:t>Bank		          5.000,--</a:t>
            </a:r>
          </a:p>
          <a:p>
            <a:r>
              <a:rPr lang="de-DE" altLang="de-DE" sz="1200"/>
              <a:t>Geschäftsausstattung      4.000,--</a:t>
            </a:r>
          </a:p>
          <a:p>
            <a:r>
              <a:rPr lang="de-DE" altLang="de-DE" sz="1200"/>
              <a:t>Eigenkapital 		   	  15.000,--</a:t>
            </a:r>
          </a:p>
          <a:p>
            <a:endParaRPr lang="de-DE" altLang="de-DE" sz="1200" u="sng"/>
          </a:p>
          <a:p>
            <a:r>
              <a:rPr lang="de-DE" altLang="de-DE" sz="1200"/>
              <a:t>		        15.000,--        15.000,--</a:t>
            </a:r>
          </a:p>
        </p:txBody>
      </p:sp>
      <p:sp>
        <p:nvSpPr>
          <p:cNvPr id="39939" name="Line 7"/>
          <p:cNvSpPr>
            <a:spLocks noChangeShapeType="1"/>
          </p:cNvSpPr>
          <p:nvPr/>
        </p:nvSpPr>
        <p:spPr bwMode="auto">
          <a:xfrm>
            <a:off x="3094038" y="1655763"/>
            <a:ext cx="41259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0" name="Rectangle 8"/>
          <p:cNvSpPr>
            <a:spLocks noChangeArrowheads="1"/>
          </p:cNvSpPr>
          <p:nvPr/>
        </p:nvSpPr>
        <p:spPr bwMode="auto">
          <a:xfrm>
            <a:off x="2959100" y="1412875"/>
            <a:ext cx="16351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b="1"/>
              <a:t>Eröffnungsbilanz</a:t>
            </a:r>
          </a:p>
        </p:txBody>
      </p:sp>
      <p:sp>
        <p:nvSpPr>
          <p:cNvPr id="39941" name="Rectangle 9"/>
          <p:cNvSpPr>
            <a:spLocks noChangeArrowheads="1"/>
          </p:cNvSpPr>
          <p:nvPr/>
        </p:nvSpPr>
        <p:spPr bwMode="auto">
          <a:xfrm>
            <a:off x="5024438" y="1371600"/>
            <a:ext cx="1704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42" name="Line 10"/>
          <p:cNvSpPr>
            <a:spLocks noChangeShapeType="1"/>
          </p:cNvSpPr>
          <p:nvPr/>
        </p:nvSpPr>
        <p:spPr bwMode="auto">
          <a:xfrm>
            <a:off x="5057775" y="1662113"/>
            <a:ext cx="4763" cy="104775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3" name="Line 11"/>
          <p:cNvSpPr>
            <a:spLocks noChangeShapeType="1"/>
          </p:cNvSpPr>
          <p:nvPr/>
        </p:nvSpPr>
        <p:spPr bwMode="auto">
          <a:xfrm>
            <a:off x="5065713" y="2898775"/>
            <a:ext cx="2174875" cy="1588"/>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4" name="Line 12"/>
          <p:cNvSpPr>
            <a:spLocks noChangeShapeType="1"/>
          </p:cNvSpPr>
          <p:nvPr/>
        </p:nvSpPr>
        <p:spPr bwMode="auto">
          <a:xfrm>
            <a:off x="6134100" y="1649413"/>
            <a:ext cx="0" cy="1060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5" name="Line 13"/>
          <p:cNvSpPr>
            <a:spLocks noChangeShapeType="1"/>
          </p:cNvSpPr>
          <p:nvPr/>
        </p:nvSpPr>
        <p:spPr bwMode="auto">
          <a:xfrm>
            <a:off x="5065713" y="2635250"/>
            <a:ext cx="218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6" name="Rectangle 26"/>
          <p:cNvSpPr>
            <a:spLocks noChangeArrowheads="1"/>
          </p:cNvSpPr>
          <p:nvPr/>
        </p:nvSpPr>
        <p:spPr bwMode="auto">
          <a:xfrm>
            <a:off x="331788" y="4213225"/>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4.000,--</a:t>
            </a:r>
          </a:p>
        </p:txBody>
      </p:sp>
      <p:sp>
        <p:nvSpPr>
          <p:cNvPr id="39947" name="Line 27"/>
          <p:cNvSpPr>
            <a:spLocks noChangeShapeType="1"/>
          </p:cNvSpPr>
          <p:nvPr/>
        </p:nvSpPr>
        <p:spPr bwMode="auto">
          <a:xfrm>
            <a:off x="357188" y="4151313"/>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8" name="Line 28"/>
          <p:cNvSpPr>
            <a:spLocks noChangeShapeType="1"/>
          </p:cNvSpPr>
          <p:nvPr/>
        </p:nvSpPr>
        <p:spPr bwMode="auto">
          <a:xfrm>
            <a:off x="3140075" y="414178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9" name="Rectangle 29"/>
          <p:cNvSpPr>
            <a:spLocks noChangeArrowheads="1"/>
          </p:cNvSpPr>
          <p:nvPr/>
        </p:nvSpPr>
        <p:spPr bwMode="auto">
          <a:xfrm>
            <a:off x="254000" y="3925888"/>
            <a:ext cx="19621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Geschäftsaus.</a:t>
            </a:r>
          </a:p>
        </p:txBody>
      </p:sp>
      <p:sp>
        <p:nvSpPr>
          <p:cNvPr id="39950" name="Rectangle 30"/>
          <p:cNvSpPr>
            <a:spLocks noChangeArrowheads="1"/>
          </p:cNvSpPr>
          <p:nvPr/>
        </p:nvSpPr>
        <p:spPr bwMode="auto">
          <a:xfrm>
            <a:off x="2039938" y="3860800"/>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1" name="Line 31"/>
          <p:cNvSpPr>
            <a:spLocks noChangeShapeType="1"/>
          </p:cNvSpPr>
          <p:nvPr/>
        </p:nvSpPr>
        <p:spPr bwMode="auto">
          <a:xfrm>
            <a:off x="1892300" y="414178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2" name="Rectangle 32"/>
          <p:cNvSpPr>
            <a:spLocks noChangeArrowheads="1"/>
          </p:cNvSpPr>
          <p:nvPr/>
        </p:nvSpPr>
        <p:spPr bwMode="auto">
          <a:xfrm>
            <a:off x="331788" y="5292725"/>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5.000,--</a:t>
            </a:r>
          </a:p>
        </p:txBody>
      </p:sp>
      <p:sp>
        <p:nvSpPr>
          <p:cNvPr id="39953" name="Line 33"/>
          <p:cNvSpPr>
            <a:spLocks noChangeShapeType="1"/>
          </p:cNvSpPr>
          <p:nvPr/>
        </p:nvSpPr>
        <p:spPr bwMode="auto">
          <a:xfrm>
            <a:off x="357188" y="5230813"/>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4" name="Line 34"/>
          <p:cNvSpPr>
            <a:spLocks noChangeShapeType="1"/>
          </p:cNvSpPr>
          <p:nvPr/>
        </p:nvSpPr>
        <p:spPr bwMode="auto">
          <a:xfrm>
            <a:off x="3140075" y="522128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5" name="Rectangle 35"/>
          <p:cNvSpPr>
            <a:spLocks noChangeArrowheads="1"/>
          </p:cNvSpPr>
          <p:nvPr/>
        </p:nvSpPr>
        <p:spPr bwMode="auto">
          <a:xfrm>
            <a:off x="254000" y="5005388"/>
            <a:ext cx="1209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Bank</a:t>
            </a:r>
          </a:p>
        </p:txBody>
      </p:sp>
      <p:sp>
        <p:nvSpPr>
          <p:cNvPr id="39956" name="Rectangle 36"/>
          <p:cNvSpPr>
            <a:spLocks noChangeArrowheads="1"/>
          </p:cNvSpPr>
          <p:nvPr/>
        </p:nvSpPr>
        <p:spPr bwMode="auto">
          <a:xfrm>
            <a:off x="1971675" y="493395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7" name="Line 37"/>
          <p:cNvSpPr>
            <a:spLocks noChangeShapeType="1"/>
          </p:cNvSpPr>
          <p:nvPr/>
        </p:nvSpPr>
        <p:spPr bwMode="auto">
          <a:xfrm>
            <a:off x="1892300" y="522128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8" name="Rectangle 38"/>
          <p:cNvSpPr>
            <a:spLocks noChangeArrowheads="1"/>
          </p:cNvSpPr>
          <p:nvPr/>
        </p:nvSpPr>
        <p:spPr bwMode="auto">
          <a:xfrm>
            <a:off x="4587875" y="4219575"/>
            <a:ext cx="39004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15.000,--</a:t>
            </a:r>
          </a:p>
        </p:txBody>
      </p:sp>
      <p:sp>
        <p:nvSpPr>
          <p:cNvPr id="39959" name="Line 39"/>
          <p:cNvSpPr>
            <a:spLocks noChangeShapeType="1"/>
          </p:cNvSpPr>
          <p:nvPr/>
        </p:nvSpPr>
        <p:spPr bwMode="auto">
          <a:xfrm>
            <a:off x="4613275" y="41576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0" name="Line 40"/>
          <p:cNvSpPr>
            <a:spLocks noChangeShapeType="1"/>
          </p:cNvSpPr>
          <p:nvPr/>
        </p:nvSpPr>
        <p:spPr bwMode="auto">
          <a:xfrm>
            <a:off x="7396163" y="414813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1" name="Rectangle 41"/>
          <p:cNvSpPr>
            <a:spLocks noChangeArrowheads="1"/>
          </p:cNvSpPr>
          <p:nvPr/>
        </p:nvSpPr>
        <p:spPr bwMode="auto">
          <a:xfrm>
            <a:off x="4510088" y="3932238"/>
            <a:ext cx="1812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Eigenkapital</a:t>
            </a:r>
          </a:p>
        </p:txBody>
      </p:sp>
      <p:sp>
        <p:nvSpPr>
          <p:cNvPr id="39962" name="Rectangle 42"/>
          <p:cNvSpPr>
            <a:spLocks noChangeArrowheads="1"/>
          </p:cNvSpPr>
          <p:nvPr/>
        </p:nvSpPr>
        <p:spPr bwMode="auto">
          <a:xfrm>
            <a:off x="6227763" y="3860800"/>
            <a:ext cx="18684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63" name="Line 43"/>
          <p:cNvSpPr>
            <a:spLocks noChangeShapeType="1"/>
          </p:cNvSpPr>
          <p:nvPr/>
        </p:nvSpPr>
        <p:spPr bwMode="auto">
          <a:xfrm>
            <a:off x="6148388" y="41481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graphicFrame>
        <p:nvGraphicFramePr>
          <p:cNvPr id="39964" name="Object 3"/>
          <p:cNvGraphicFramePr>
            <a:graphicFrameLocks/>
          </p:cNvGraphicFramePr>
          <p:nvPr/>
        </p:nvGraphicFramePr>
        <p:xfrm>
          <a:off x="1220788" y="1192213"/>
          <a:ext cx="954087" cy="360362"/>
        </p:xfrm>
        <a:graphic>
          <a:graphicData uri="http://schemas.openxmlformats.org/presentationml/2006/ole">
            <mc:AlternateContent xmlns:mc="http://schemas.openxmlformats.org/markup-compatibility/2006">
              <mc:Choice xmlns:v="urn:schemas-microsoft-com:vml" Requires="v">
                <p:oleObj spid="_x0000_s39984"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1220788" y="1192213"/>
                        <a:ext cx="954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5" name="Text Box 4"/>
          <p:cNvSpPr txBox="1">
            <a:spLocks noChangeArrowheads="1"/>
          </p:cNvSpPr>
          <p:nvPr/>
        </p:nvSpPr>
        <p:spPr bwMode="auto">
          <a:xfrm>
            <a:off x="223838" y="884238"/>
            <a:ext cx="2497137" cy="2309812"/>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400"/>
              <a:t>1.Schritt:</a:t>
            </a:r>
          </a:p>
          <a:p>
            <a:pPr eaLnBrk="1" hangingPunct="1">
              <a:spcBef>
                <a:spcPct val="50000"/>
              </a:spcBef>
            </a:pPr>
            <a:endParaRPr lang="de-AT" altLang="de-DE" sz="2400"/>
          </a:p>
          <a:p>
            <a:pPr eaLnBrk="1" hangingPunct="1">
              <a:spcBef>
                <a:spcPct val="50000"/>
              </a:spcBef>
            </a:pPr>
            <a:r>
              <a:rPr lang="de-AT" altLang="de-DE" sz="2400"/>
              <a:t>Zerlegung der Bilanz über das</a:t>
            </a:r>
            <a:r>
              <a:rPr lang="de-DE" altLang="de-DE" sz="2400"/>
              <a:t> EBK</a:t>
            </a:r>
            <a:endParaRPr lang="de-AT" altLang="de-DE" sz="2400"/>
          </a:p>
        </p:txBody>
      </p:sp>
      <p:sp>
        <p:nvSpPr>
          <p:cNvPr id="39966"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sp>
        <p:nvSpPr>
          <p:cNvPr id="39967" name="Rectangle 32"/>
          <p:cNvSpPr>
            <a:spLocks noChangeArrowheads="1"/>
          </p:cNvSpPr>
          <p:nvPr/>
        </p:nvSpPr>
        <p:spPr bwMode="auto">
          <a:xfrm>
            <a:off x="330200" y="6264275"/>
            <a:ext cx="25669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6.000,--</a:t>
            </a:r>
          </a:p>
        </p:txBody>
      </p:sp>
      <p:sp>
        <p:nvSpPr>
          <p:cNvPr id="39968" name="Line 33"/>
          <p:cNvSpPr>
            <a:spLocks noChangeShapeType="1"/>
          </p:cNvSpPr>
          <p:nvPr/>
        </p:nvSpPr>
        <p:spPr bwMode="auto">
          <a:xfrm>
            <a:off x="355600" y="62023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9" name="Line 34"/>
          <p:cNvSpPr>
            <a:spLocks noChangeShapeType="1"/>
          </p:cNvSpPr>
          <p:nvPr/>
        </p:nvSpPr>
        <p:spPr bwMode="auto">
          <a:xfrm>
            <a:off x="3138488" y="619283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70" name="Rectangle 35"/>
          <p:cNvSpPr>
            <a:spLocks noChangeArrowheads="1"/>
          </p:cNvSpPr>
          <p:nvPr/>
        </p:nvSpPr>
        <p:spPr bwMode="auto">
          <a:xfrm>
            <a:off x="252413" y="5976938"/>
            <a:ext cx="12731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Kassa</a:t>
            </a:r>
          </a:p>
        </p:txBody>
      </p:sp>
      <p:sp>
        <p:nvSpPr>
          <p:cNvPr id="39971" name="Rectangle 36"/>
          <p:cNvSpPr>
            <a:spLocks noChangeArrowheads="1"/>
          </p:cNvSpPr>
          <p:nvPr/>
        </p:nvSpPr>
        <p:spPr bwMode="auto">
          <a:xfrm>
            <a:off x="1970088" y="5905500"/>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72" name="Line 37"/>
          <p:cNvSpPr>
            <a:spLocks noChangeShapeType="1"/>
          </p:cNvSpPr>
          <p:nvPr/>
        </p:nvSpPr>
        <p:spPr bwMode="auto">
          <a:xfrm>
            <a:off x="1890713" y="61928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Tree>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5792788"/>
            <a:ext cx="538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23" name="Text Box 11"/>
          <p:cNvSpPr txBox="1">
            <a:spLocks noChangeArrowheads="1"/>
          </p:cNvSpPr>
          <p:nvPr/>
        </p:nvSpPr>
        <p:spPr bwMode="auto">
          <a:xfrm>
            <a:off x="26988" y="130175"/>
            <a:ext cx="247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Danke, Herr </a:t>
            </a:r>
            <a:r>
              <a:rPr lang="de-DE" altLang="de-DE" dirty="0" err="1"/>
              <a:t>Pacioli</a:t>
            </a:r>
            <a:r>
              <a:rPr lang="de-DE" altLang="de-DE" dirty="0"/>
              <a:t>!</a:t>
            </a:r>
          </a:p>
        </p:txBody>
      </p:sp>
      <p:pic>
        <p:nvPicPr>
          <p:cNvPr id="5124" name="Picture 15" descr="Bild:Luca Pacioli (Gemälde).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425" y="792163"/>
            <a:ext cx="57896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895350" y="4851400"/>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5.000,--</a:t>
            </a:r>
          </a:p>
        </p:txBody>
      </p:sp>
      <p:sp>
        <p:nvSpPr>
          <p:cNvPr id="40963" name="Line 7"/>
          <p:cNvSpPr>
            <a:spLocks noChangeShapeType="1"/>
          </p:cNvSpPr>
          <p:nvPr/>
        </p:nvSpPr>
        <p:spPr bwMode="auto">
          <a:xfrm>
            <a:off x="922338" y="47894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64" name="Line 8"/>
          <p:cNvSpPr>
            <a:spLocks noChangeShapeType="1"/>
          </p:cNvSpPr>
          <p:nvPr/>
        </p:nvSpPr>
        <p:spPr bwMode="auto">
          <a:xfrm>
            <a:off x="3705225" y="47799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65" name="Rectangle 9"/>
          <p:cNvSpPr>
            <a:spLocks noChangeArrowheads="1"/>
          </p:cNvSpPr>
          <p:nvPr/>
        </p:nvSpPr>
        <p:spPr bwMode="auto">
          <a:xfrm>
            <a:off x="819150" y="4564063"/>
            <a:ext cx="1209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Bank</a:t>
            </a:r>
          </a:p>
        </p:txBody>
      </p:sp>
      <p:sp>
        <p:nvSpPr>
          <p:cNvPr id="40966" name="Rectangle 10"/>
          <p:cNvSpPr>
            <a:spLocks noChangeArrowheads="1"/>
          </p:cNvSpPr>
          <p:nvPr/>
        </p:nvSpPr>
        <p:spPr bwMode="auto">
          <a:xfrm>
            <a:off x="2535238" y="4492625"/>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67" name="Line 11"/>
          <p:cNvSpPr>
            <a:spLocks noChangeShapeType="1"/>
          </p:cNvSpPr>
          <p:nvPr/>
        </p:nvSpPr>
        <p:spPr bwMode="auto">
          <a:xfrm>
            <a:off x="2455863" y="47799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68" name="Rectangle 12"/>
          <p:cNvSpPr>
            <a:spLocks noChangeArrowheads="1"/>
          </p:cNvSpPr>
          <p:nvPr/>
        </p:nvSpPr>
        <p:spPr bwMode="auto">
          <a:xfrm>
            <a:off x="895350" y="5930900"/>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6.000,--</a:t>
            </a:r>
          </a:p>
        </p:txBody>
      </p:sp>
      <p:sp>
        <p:nvSpPr>
          <p:cNvPr id="40969" name="Line 13"/>
          <p:cNvSpPr>
            <a:spLocks noChangeShapeType="1"/>
          </p:cNvSpPr>
          <p:nvPr/>
        </p:nvSpPr>
        <p:spPr bwMode="auto">
          <a:xfrm>
            <a:off x="922338" y="58689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0" name="Line 14"/>
          <p:cNvSpPr>
            <a:spLocks noChangeShapeType="1"/>
          </p:cNvSpPr>
          <p:nvPr/>
        </p:nvSpPr>
        <p:spPr bwMode="auto">
          <a:xfrm>
            <a:off x="3705225" y="58594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1" name="Rectangle 15"/>
          <p:cNvSpPr>
            <a:spLocks noChangeArrowheads="1"/>
          </p:cNvSpPr>
          <p:nvPr/>
        </p:nvSpPr>
        <p:spPr bwMode="auto">
          <a:xfrm>
            <a:off x="819150" y="5643563"/>
            <a:ext cx="19621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Geschäftsaus.</a:t>
            </a:r>
          </a:p>
        </p:txBody>
      </p:sp>
      <p:sp>
        <p:nvSpPr>
          <p:cNvPr id="40972" name="Rectangle 16"/>
          <p:cNvSpPr>
            <a:spLocks noChangeArrowheads="1"/>
          </p:cNvSpPr>
          <p:nvPr/>
        </p:nvSpPr>
        <p:spPr bwMode="auto">
          <a:xfrm>
            <a:off x="2535238" y="5572125"/>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73" name="Line 17"/>
          <p:cNvSpPr>
            <a:spLocks noChangeShapeType="1"/>
          </p:cNvSpPr>
          <p:nvPr/>
        </p:nvSpPr>
        <p:spPr bwMode="auto">
          <a:xfrm>
            <a:off x="2455863" y="58594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4" name="Rectangle 18"/>
          <p:cNvSpPr>
            <a:spLocks noChangeArrowheads="1"/>
          </p:cNvSpPr>
          <p:nvPr/>
        </p:nvSpPr>
        <p:spPr bwMode="auto">
          <a:xfrm>
            <a:off x="5343525" y="4851400"/>
            <a:ext cx="39004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7.000,--</a:t>
            </a:r>
          </a:p>
        </p:txBody>
      </p:sp>
      <p:sp>
        <p:nvSpPr>
          <p:cNvPr id="40975" name="Line 19"/>
          <p:cNvSpPr>
            <a:spLocks noChangeShapeType="1"/>
          </p:cNvSpPr>
          <p:nvPr/>
        </p:nvSpPr>
        <p:spPr bwMode="auto">
          <a:xfrm>
            <a:off x="5213350" y="47894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6" name="Line 20"/>
          <p:cNvSpPr>
            <a:spLocks noChangeShapeType="1"/>
          </p:cNvSpPr>
          <p:nvPr/>
        </p:nvSpPr>
        <p:spPr bwMode="auto">
          <a:xfrm>
            <a:off x="7994650" y="47799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7" name="Rectangle 21"/>
          <p:cNvSpPr>
            <a:spLocks noChangeArrowheads="1"/>
          </p:cNvSpPr>
          <p:nvPr/>
        </p:nvSpPr>
        <p:spPr bwMode="auto">
          <a:xfrm>
            <a:off x="5110163" y="4564063"/>
            <a:ext cx="9890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LV</a:t>
            </a:r>
          </a:p>
        </p:txBody>
      </p:sp>
      <p:sp>
        <p:nvSpPr>
          <p:cNvPr id="40978" name="Rectangle 22"/>
          <p:cNvSpPr>
            <a:spLocks noChangeArrowheads="1"/>
          </p:cNvSpPr>
          <p:nvPr/>
        </p:nvSpPr>
        <p:spPr bwMode="auto">
          <a:xfrm>
            <a:off x="6826250" y="4492625"/>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79" name="Line 23"/>
          <p:cNvSpPr>
            <a:spLocks noChangeShapeType="1"/>
          </p:cNvSpPr>
          <p:nvPr/>
        </p:nvSpPr>
        <p:spPr bwMode="auto">
          <a:xfrm>
            <a:off x="6746875" y="47799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0" name="Rectangle 24"/>
          <p:cNvSpPr>
            <a:spLocks noChangeArrowheads="1"/>
          </p:cNvSpPr>
          <p:nvPr/>
        </p:nvSpPr>
        <p:spPr bwMode="auto">
          <a:xfrm>
            <a:off x="5343525" y="5932488"/>
            <a:ext cx="3978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4.000,--</a:t>
            </a:r>
          </a:p>
        </p:txBody>
      </p:sp>
      <p:sp>
        <p:nvSpPr>
          <p:cNvPr id="40981" name="Line 25"/>
          <p:cNvSpPr>
            <a:spLocks noChangeShapeType="1"/>
          </p:cNvSpPr>
          <p:nvPr/>
        </p:nvSpPr>
        <p:spPr bwMode="auto">
          <a:xfrm>
            <a:off x="5213350" y="58689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2" name="Line 26"/>
          <p:cNvSpPr>
            <a:spLocks noChangeShapeType="1"/>
          </p:cNvSpPr>
          <p:nvPr/>
        </p:nvSpPr>
        <p:spPr bwMode="auto">
          <a:xfrm>
            <a:off x="7994650" y="58594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3" name="Rectangle 27"/>
          <p:cNvSpPr>
            <a:spLocks noChangeArrowheads="1"/>
          </p:cNvSpPr>
          <p:nvPr/>
        </p:nvSpPr>
        <p:spPr bwMode="auto">
          <a:xfrm>
            <a:off x="5110163" y="5643563"/>
            <a:ext cx="13636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Kapital</a:t>
            </a:r>
          </a:p>
        </p:txBody>
      </p:sp>
      <p:sp>
        <p:nvSpPr>
          <p:cNvPr id="40984" name="Rectangle 28"/>
          <p:cNvSpPr>
            <a:spLocks noChangeArrowheads="1"/>
          </p:cNvSpPr>
          <p:nvPr/>
        </p:nvSpPr>
        <p:spPr bwMode="auto">
          <a:xfrm>
            <a:off x="6826250" y="5572125"/>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85" name="Line 29"/>
          <p:cNvSpPr>
            <a:spLocks noChangeShapeType="1"/>
          </p:cNvSpPr>
          <p:nvPr/>
        </p:nvSpPr>
        <p:spPr bwMode="auto">
          <a:xfrm>
            <a:off x="6746875" y="58594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6" name="Text Box 30"/>
          <p:cNvSpPr txBox="1">
            <a:spLocks noChangeArrowheads="1"/>
          </p:cNvSpPr>
          <p:nvPr/>
        </p:nvSpPr>
        <p:spPr bwMode="auto">
          <a:xfrm>
            <a:off x="223838" y="1971675"/>
            <a:ext cx="928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solidFill>
                  <a:srgbClr val="FF0000"/>
                </a:solidFill>
              </a:rPr>
              <a:t>Beispiel: Geschäftsfall: Kauf einer Computerkasse (GA) durch Banküberweisung € 600,--</a:t>
            </a:r>
            <a:endParaRPr lang="de-DE" altLang="de-DE" sz="1400" i="1">
              <a:solidFill>
                <a:srgbClr val="FF0000"/>
              </a:solidFill>
            </a:endParaRPr>
          </a:p>
        </p:txBody>
      </p:sp>
      <p:sp>
        <p:nvSpPr>
          <p:cNvPr id="40987" name="Text Box 31"/>
          <p:cNvSpPr txBox="1">
            <a:spLocks noChangeArrowheads="1"/>
          </p:cNvSpPr>
          <p:nvPr/>
        </p:nvSpPr>
        <p:spPr bwMode="auto">
          <a:xfrm>
            <a:off x="741363" y="2708275"/>
            <a:ext cx="6864350" cy="3365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solidFill>
                  <a:srgbClr val="FF0000"/>
                </a:solidFill>
              </a:rPr>
              <a:t>Buchungssatz:</a:t>
            </a:r>
            <a:r>
              <a:rPr lang="de-AT" altLang="de-DE" sz="1600"/>
              <a:t>  Geschäftsausstattung an Bank € 600,--</a:t>
            </a:r>
            <a:endParaRPr lang="de-DE" altLang="de-DE" sz="1600"/>
          </a:p>
        </p:txBody>
      </p:sp>
      <p:sp>
        <p:nvSpPr>
          <p:cNvPr id="40988" name="Text Box 32"/>
          <p:cNvSpPr txBox="1">
            <a:spLocks noChangeArrowheads="1"/>
          </p:cNvSpPr>
          <p:nvPr/>
        </p:nvSpPr>
        <p:spPr bwMode="auto">
          <a:xfrm>
            <a:off x="741363" y="2347913"/>
            <a:ext cx="7954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t>	          </a:t>
            </a:r>
            <a:r>
              <a:rPr lang="de-AT" altLang="de-DE" sz="1000"/>
              <a:t>1. Konto</a:t>
            </a:r>
            <a:r>
              <a:rPr lang="de-AT" altLang="de-DE" sz="1200"/>
              <a:t>                                      </a:t>
            </a:r>
            <a:r>
              <a:rPr lang="de-AT" altLang="de-DE" sz="1000"/>
              <a:t>2. Konto</a:t>
            </a:r>
            <a:endParaRPr lang="de-DE" altLang="de-DE" sz="1000"/>
          </a:p>
        </p:txBody>
      </p:sp>
      <p:sp>
        <p:nvSpPr>
          <p:cNvPr id="40989" name="Rectangle 33"/>
          <p:cNvSpPr>
            <a:spLocks noChangeArrowheads="1"/>
          </p:cNvSpPr>
          <p:nvPr/>
        </p:nvSpPr>
        <p:spPr bwMode="auto">
          <a:xfrm>
            <a:off x="898525" y="5067300"/>
            <a:ext cx="36703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solidFill>
                  <a:srgbClr val="FF0000"/>
                </a:solidFill>
              </a:rPr>
              <a:t>Geschäftsaus.		                600,--</a:t>
            </a:r>
          </a:p>
        </p:txBody>
      </p:sp>
      <p:sp>
        <p:nvSpPr>
          <p:cNvPr id="40990" name="Rectangle 34"/>
          <p:cNvSpPr>
            <a:spLocks noChangeArrowheads="1"/>
          </p:cNvSpPr>
          <p:nvPr/>
        </p:nvSpPr>
        <p:spPr bwMode="auto">
          <a:xfrm>
            <a:off x="898525" y="6148388"/>
            <a:ext cx="3009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solidFill>
                  <a:srgbClr val="FF0000"/>
                </a:solidFill>
              </a:rPr>
              <a:t>Bank	                              600,--</a:t>
            </a:r>
          </a:p>
        </p:txBody>
      </p:sp>
      <p:graphicFrame>
        <p:nvGraphicFramePr>
          <p:cNvPr id="40991" name="Object 3"/>
          <p:cNvGraphicFramePr>
            <a:graphicFrameLocks/>
          </p:cNvGraphicFramePr>
          <p:nvPr/>
        </p:nvGraphicFramePr>
        <p:xfrm>
          <a:off x="1220788" y="1347788"/>
          <a:ext cx="954087" cy="360362"/>
        </p:xfrm>
        <a:graphic>
          <a:graphicData uri="http://schemas.openxmlformats.org/presentationml/2006/ole">
            <mc:AlternateContent xmlns:mc="http://schemas.openxmlformats.org/markup-compatibility/2006">
              <mc:Choice xmlns:v="urn:schemas-microsoft-com:vml" Requires="v">
                <p:oleObj spid="_x0000_s41020"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1220788" y="1347788"/>
                        <a:ext cx="954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2" name="Text Box 4"/>
          <p:cNvSpPr txBox="1">
            <a:spLocks noChangeArrowheads="1"/>
          </p:cNvSpPr>
          <p:nvPr/>
        </p:nvSpPr>
        <p:spPr bwMode="auto">
          <a:xfrm>
            <a:off x="223838" y="1003300"/>
            <a:ext cx="7281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000"/>
              <a:t>2.Schritt: Aufstellung der Buchungssätze</a:t>
            </a:r>
          </a:p>
        </p:txBody>
      </p:sp>
      <p:graphicFrame>
        <p:nvGraphicFramePr>
          <p:cNvPr id="40993" name="Object 39"/>
          <p:cNvGraphicFramePr>
            <a:graphicFrameLocks/>
          </p:cNvGraphicFramePr>
          <p:nvPr/>
        </p:nvGraphicFramePr>
        <p:xfrm>
          <a:off x="1255713" y="3970338"/>
          <a:ext cx="954087" cy="360362"/>
        </p:xfrm>
        <a:graphic>
          <a:graphicData uri="http://schemas.openxmlformats.org/presentationml/2006/ole">
            <mc:AlternateContent xmlns:mc="http://schemas.openxmlformats.org/markup-compatibility/2006">
              <mc:Choice xmlns:v="urn:schemas-microsoft-com:vml" Requires="v">
                <p:oleObj spid="_x0000_s41021" name="GALLERY" r:id="rId6" imgW="7267553" imgH="390589" progId="GALLERYClipart">
                  <p:embed/>
                </p:oleObj>
              </mc:Choice>
              <mc:Fallback>
                <p:oleObj name="GALLERY" r:id="rId6" imgW="7267553" imgH="390589" progId="GALLERYClipart">
                  <p:embed/>
                  <p:pic>
                    <p:nvPicPr>
                      <p:cNvPr id="0" name="Object 39"/>
                      <p:cNvPicPr>
                        <a:picLocks noChangeArrowheads="1"/>
                      </p:cNvPicPr>
                      <p:nvPr/>
                    </p:nvPicPr>
                    <p:blipFill>
                      <a:blip r:embed="rId7">
                        <a:extLst>
                          <a:ext uri="{28A0092B-C50C-407E-A947-70E740481C1C}">
                            <a14:useLocalDpi xmlns:a14="http://schemas.microsoft.com/office/drawing/2010/main" val="0"/>
                          </a:ext>
                        </a:extLst>
                      </a:blip>
                      <a:srcRect l="26997" t="50795" r="64261"/>
                      <a:stretch>
                        <a:fillRect/>
                      </a:stretch>
                    </p:blipFill>
                    <p:spPr bwMode="auto">
                      <a:xfrm>
                        <a:off x="1255713" y="3970338"/>
                        <a:ext cx="954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4" name="Text Box 4"/>
          <p:cNvSpPr txBox="1">
            <a:spLocks noChangeArrowheads="1"/>
          </p:cNvSpPr>
          <p:nvPr/>
        </p:nvSpPr>
        <p:spPr bwMode="auto">
          <a:xfrm>
            <a:off x="257175" y="3625850"/>
            <a:ext cx="930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000"/>
              <a:t>3.Schritt: Eintragung der Buchungssätze in die Konten</a:t>
            </a:r>
          </a:p>
        </p:txBody>
      </p:sp>
      <p:sp>
        <p:nvSpPr>
          <p:cNvPr id="40995"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sp>
        <p:nvSpPr>
          <p:cNvPr id="40996" name="Rechteck 1"/>
          <p:cNvSpPr>
            <a:spLocks noChangeArrowheads="1"/>
          </p:cNvSpPr>
          <p:nvPr/>
        </p:nvSpPr>
        <p:spPr bwMode="auto">
          <a:xfrm>
            <a:off x="223838" y="1003300"/>
            <a:ext cx="9064625" cy="766763"/>
          </a:xfrm>
          <a:prstGeom prst="rect">
            <a:avLst/>
          </a:prstGeom>
          <a:noFill/>
          <a:ln w="127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0997" name="Rechteck 36"/>
          <p:cNvSpPr>
            <a:spLocks noChangeArrowheads="1"/>
          </p:cNvSpPr>
          <p:nvPr/>
        </p:nvSpPr>
        <p:spPr bwMode="auto">
          <a:xfrm>
            <a:off x="263525" y="3598863"/>
            <a:ext cx="9066213" cy="766762"/>
          </a:xfrm>
          <a:prstGeom prst="rect">
            <a:avLst/>
          </a:prstGeom>
          <a:noFill/>
          <a:ln w="127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Tree>
  </p:cSld>
  <p:clrMapOvr>
    <a:masterClrMapping/>
  </p:clrMapOvr>
  <p:transition spd="med"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987925" y="5237163"/>
            <a:ext cx="4445000" cy="1584325"/>
          </a:xfrm>
          <a:prstGeom prst="rect">
            <a:avLst/>
          </a:prstGeom>
          <a:solidFill>
            <a:srgbClr val="FFFFFF"/>
          </a:solidFill>
          <a:ln w="9525" algn="ctr">
            <a:solidFill>
              <a:srgbClr val="969696"/>
            </a:solidFill>
            <a:miter lim="800000"/>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1987" name="Rectangle 7"/>
          <p:cNvSpPr>
            <a:spLocks noChangeArrowheads="1"/>
          </p:cNvSpPr>
          <p:nvPr/>
        </p:nvSpPr>
        <p:spPr bwMode="auto">
          <a:xfrm>
            <a:off x="863600" y="3292475"/>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5.000,--</a:t>
            </a:r>
          </a:p>
        </p:txBody>
      </p:sp>
      <p:sp>
        <p:nvSpPr>
          <p:cNvPr id="41988" name="Line 8"/>
          <p:cNvSpPr>
            <a:spLocks noChangeShapeType="1"/>
          </p:cNvSpPr>
          <p:nvPr/>
        </p:nvSpPr>
        <p:spPr bwMode="auto">
          <a:xfrm>
            <a:off x="800100" y="32305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89" name="Line 9"/>
          <p:cNvSpPr>
            <a:spLocks noChangeShapeType="1"/>
          </p:cNvSpPr>
          <p:nvPr/>
        </p:nvSpPr>
        <p:spPr bwMode="auto">
          <a:xfrm>
            <a:off x="3582988" y="3221038"/>
            <a:ext cx="0" cy="1152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0" name="Rectangle 10"/>
          <p:cNvSpPr>
            <a:spLocks noChangeArrowheads="1"/>
          </p:cNvSpPr>
          <p:nvPr/>
        </p:nvSpPr>
        <p:spPr bwMode="auto">
          <a:xfrm>
            <a:off x="696913" y="3005138"/>
            <a:ext cx="1209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Bank</a:t>
            </a:r>
          </a:p>
        </p:txBody>
      </p:sp>
      <p:sp>
        <p:nvSpPr>
          <p:cNvPr id="41991" name="Rectangle 11"/>
          <p:cNvSpPr>
            <a:spLocks noChangeArrowheads="1"/>
          </p:cNvSpPr>
          <p:nvPr/>
        </p:nvSpPr>
        <p:spPr bwMode="auto">
          <a:xfrm>
            <a:off x="2413000" y="293370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1992" name="Line 12"/>
          <p:cNvSpPr>
            <a:spLocks noChangeShapeType="1"/>
          </p:cNvSpPr>
          <p:nvPr/>
        </p:nvSpPr>
        <p:spPr bwMode="auto">
          <a:xfrm>
            <a:off x="2333625" y="3221038"/>
            <a:ext cx="0" cy="11525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3" name="Rectangle 13"/>
          <p:cNvSpPr>
            <a:spLocks noChangeArrowheads="1"/>
          </p:cNvSpPr>
          <p:nvPr/>
        </p:nvSpPr>
        <p:spPr bwMode="auto">
          <a:xfrm>
            <a:off x="774700" y="4805363"/>
            <a:ext cx="25685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6.000,--</a:t>
            </a:r>
          </a:p>
        </p:txBody>
      </p:sp>
      <p:sp>
        <p:nvSpPr>
          <p:cNvPr id="41994" name="Line 14"/>
          <p:cNvSpPr>
            <a:spLocks noChangeShapeType="1"/>
          </p:cNvSpPr>
          <p:nvPr/>
        </p:nvSpPr>
        <p:spPr bwMode="auto">
          <a:xfrm>
            <a:off x="800100" y="4743450"/>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5" name="Line 15"/>
          <p:cNvSpPr>
            <a:spLocks noChangeShapeType="1"/>
          </p:cNvSpPr>
          <p:nvPr/>
        </p:nvSpPr>
        <p:spPr bwMode="auto">
          <a:xfrm>
            <a:off x="3582988" y="4733925"/>
            <a:ext cx="0" cy="12239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6" name="Rectangle 16"/>
          <p:cNvSpPr>
            <a:spLocks noChangeArrowheads="1"/>
          </p:cNvSpPr>
          <p:nvPr/>
        </p:nvSpPr>
        <p:spPr bwMode="auto">
          <a:xfrm>
            <a:off x="696913" y="4518025"/>
            <a:ext cx="19621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Geschäftsaus.</a:t>
            </a:r>
          </a:p>
        </p:txBody>
      </p:sp>
      <p:sp>
        <p:nvSpPr>
          <p:cNvPr id="41997" name="Rectangle 17"/>
          <p:cNvSpPr>
            <a:spLocks noChangeArrowheads="1"/>
          </p:cNvSpPr>
          <p:nvPr/>
        </p:nvSpPr>
        <p:spPr bwMode="auto">
          <a:xfrm>
            <a:off x="2413000" y="4446588"/>
            <a:ext cx="18684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1998" name="Line 18"/>
          <p:cNvSpPr>
            <a:spLocks noChangeShapeType="1"/>
          </p:cNvSpPr>
          <p:nvPr/>
        </p:nvSpPr>
        <p:spPr bwMode="auto">
          <a:xfrm>
            <a:off x="2333625" y="4733925"/>
            <a:ext cx="0" cy="1150938"/>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9" name="Rectangle 19"/>
          <p:cNvSpPr>
            <a:spLocks noChangeArrowheads="1"/>
          </p:cNvSpPr>
          <p:nvPr/>
        </p:nvSpPr>
        <p:spPr bwMode="auto">
          <a:xfrm>
            <a:off x="5065713" y="3292475"/>
            <a:ext cx="39004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7.000,--</a:t>
            </a:r>
          </a:p>
        </p:txBody>
      </p:sp>
      <p:sp>
        <p:nvSpPr>
          <p:cNvPr id="42000" name="Line 20"/>
          <p:cNvSpPr>
            <a:spLocks noChangeShapeType="1"/>
          </p:cNvSpPr>
          <p:nvPr/>
        </p:nvSpPr>
        <p:spPr bwMode="auto">
          <a:xfrm>
            <a:off x="5091113" y="3230563"/>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1" name="Line 21"/>
          <p:cNvSpPr>
            <a:spLocks noChangeShapeType="1"/>
          </p:cNvSpPr>
          <p:nvPr/>
        </p:nvSpPr>
        <p:spPr bwMode="auto">
          <a:xfrm>
            <a:off x="7874000" y="3219450"/>
            <a:ext cx="0" cy="5778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2" name="Rectangle 22"/>
          <p:cNvSpPr>
            <a:spLocks noChangeArrowheads="1"/>
          </p:cNvSpPr>
          <p:nvPr/>
        </p:nvSpPr>
        <p:spPr bwMode="auto">
          <a:xfrm>
            <a:off x="4987925" y="3005138"/>
            <a:ext cx="9890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LV</a:t>
            </a:r>
          </a:p>
        </p:txBody>
      </p:sp>
      <p:sp>
        <p:nvSpPr>
          <p:cNvPr id="42003" name="Rectangle 23"/>
          <p:cNvSpPr>
            <a:spLocks noChangeArrowheads="1"/>
          </p:cNvSpPr>
          <p:nvPr/>
        </p:nvSpPr>
        <p:spPr bwMode="auto">
          <a:xfrm>
            <a:off x="6702425" y="293370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2004" name="Line 24"/>
          <p:cNvSpPr>
            <a:spLocks noChangeShapeType="1"/>
          </p:cNvSpPr>
          <p:nvPr/>
        </p:nvSpPr>
        <p:spPr bwMode="auto">
          <a:xfrm>
            <a:off x="6624638" y="32210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5" name="Rectangle 25"/>
          <p:cNvSpPr>
            <a:spLocks noChangeArrowheads="1"/>
          </p:cNvSpPr>
          <p:nvPr/>
        </p:nvSpPr>
        <p:spPr bwMode="auto">
          <a:xfrm>
            <a:off x="5064125" y="4371975"/>
            <a:ext cx="39766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4.000,--</a:t>
            </a:r>
          </a:p>
        </p:txBody>
      </p:sp>
      <p:sp>
        <p:nvSpPr>
          <p:cNvPr id="42006" name="Line 26"/>
          <p:cNvSpPr>
            <a:spLocks noChangeShapeType="1"/>
          </p:cNvSpPr>
          <p:nvPr/>
        </p:nvSpPr>
        <p:spPr bwMode="auto">
          <a:xfrm>
            <a:off x="5089525" y="43100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7" name="Line 27"/>
          <p:cNvSpPr>
            <a:spLocks noChangeShapeType="1"/>
          </p:cNvSpPr>
          <p:nvPr/>
        </p:nvSpPr>
        <p:spPr bwMode="auto">
          <a:xfrm>
            <a:off x="7872413" y="430053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8" name="Rectangle 28"/>
          <p:cNvSpPr>
            <a:spLocks noChangeArrowheads="1"/>
          </p:cNvSpPr>
          <p:nvPr/>
        </p:nvSpPr>
        <p:spPr bwMode="auto">
          <a:xfrm>
            <a:off x="4986338" y="4084638"/>
            <a:ext cx="13636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Kapital</a:t>
            </a:r>
          </a:p>
        </p:txBody>
      </p:sp>
      <p:sp>
        <p:nvSpPr>
          <p:cNvPr id="42009" name="Rectangle 29"/>
          <p:cNvSpPr>
            <a:spLocks noChangeArrowheads="1"/>
          </p:cNvSpPr>
          <p:nvPr/>
        </p:nvSpPr>
        <p:spPr bwMode="auto">
          <a:xfrm>
            <a:off x="6702425" y="401320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2010" name="Line 30"/>
          <p:cNvSpPr>
            <a:spLocks noChangeShapeType="1"/>
          </p:cNvSpPr>
          <p:nvPr/>
        </p:nvSpPr>
        <p:spPr bwMode="auto">
          <a:xfrm>
            <a:off x="6623050" y="43005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11" name="Rectangle 31"/>
          <p:cNvSpPr>
            <a:spLocks noChangeArrowheads="1"/>
          </p:cNvSpPr>
          <p:nvPr/>
        </p:nvSpPr>
        <p:spPr bwMode="auto">
          <a:xfrm>
            <a:off x="908050" y="3509963"/>
            <a:ext cx="35067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Geschäftsaus.		             600,--</a:t>
            </a:r>
          </a:p>
        </p:txBody>
      </p:sp>
      <p:sp>
        <p:nvSpPr>
          <p:cNvPr id="42012" name="Rectangle 32"/>
          <p:cNvSpPr>
            <a:spLocks noChangeArrowheads="1"/>
          </p:cNvSpPr>
          <p:nvPr/>
        </p:nvSpPr>
        <p:spPr bwMode="auto">
          <a:xfrm>
            <a:off x="776288" y="5022850"/>
            <a:ext cx="30099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Bank	                              600,--</a:t>
            </a:r>
          </a:p>
        </p:txBody>
      </p:sp>
      <p:sp>
        <p:nvSpPr>
          <p:cNvPr id="42013" name="Rectangle 33"/>
          <p:cNvSpPr>
            <a:spLocks noChangeArrowheads="1"/>
          </p:cNvSpPr>
          <p:nvPr/>
        </p:nvSpPr>
        <p:spPr bwMode="auto">
          <a:xfrm>
            <a:off x="863600" y="3725863"/>
            <a:ext cx="39004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4.400,--</a:t>
            </a:r>
            <a:r>
              <a:rPr lang="de-DE" altLang="de-DE" sz="1200">
                <a:solidFill>
                  <a:schemeClr val="bg2"/>
                </a:solidFill>
              </a:rPr>
              <a:t>	         </a:t>
            </a:r>
          </a:p>
        </p:txBody>
      </p:sp>
      <p:sp>
        <p:nvSpPr>
          <p:cNvPr id="42014" name="Line 34"/>
          <p:cNvSpPr>
            <a:spLocks noChangeShapeType="1"/>
          </p:cNvSpPr>
          <p:nvPr/>
        </p:nvSpPr>
        <p:spPr bwMode="auto">
          <a:xfrm>
            <a:off x="774700" y="4013200"/>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15" name="Rectangle 35"/>
          <p:cNvSpPr>
            <a:spLocks noChangeArrowheads="1"/>
          </p:cNvSpPr>
          <p:nvPr/>
        </p:nvSpPr>
        <p:spPr bwMode="auto">
          <a:xfrm>
            <a:off x="863600" y="4084638"/>
            <a:ext cx="40560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		      5.000,--            5.000.--</a:t>
            </a:r>
          </a:p>
        </p:txBody>
      </p:sp>
      <p:sp>
        <p:nvSpPr>
          <p:cNvPr id="42016" name="Line 36"/>
          <p:cNvSpPr>
            <a:spLocks noChangeShapeType="1"/>
          </p:cNvSpPr>
          <p:nvPr/>
        </p:nvSpPr>
        <p:spPr bwMode="auto">
          <a:xfrm>
            <a:off x="2333625" y="4373563"/>
            <a:ext cx="23415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17" name="Rectangle 37"/>
          <p:cNvSpPr>
            <a:spLocks noChangeArrowheads="1"/>
          </p:cNvSpPr>
          <p:nvPr/>
        </p:nvSpPr>
        <p:spPr bwMode="auto">
          <a:xfrm>
            <a:off x="5065713" y="3509963"/>
            <a:ext cx="39004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7.000,--	</a:t>
            </a:r>
            <a:r>
              <a:rPr lang="de-DE" altLang="de-DE" sz="1200">
                <a:solidFill>
                  <a:schemeClr val="bg2"/>
                </a:solidFill>
              </a:rPr>
              <a:t>         </a:t>
            </a:r>
          </a:p>
        </p:txBody>
      </p:sp>
      <p:sp>
        <p:nvSpPr>
          <p:cNvPr id="42018" name="Line 38"/>
          <p:cNvSpPr>
            <a:spLocks noChangeShapeType="1"/>
          </p:cNvSpPr>
          <p:nvPr/>
        </p:nvSpPr>
        <p:spPr bwMode="auto">
          <a:xfrm>
            <a:off x="6624638" y="3797300"/>
            <a:ext cx="2341562"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19" name="Rectangle 39"/>
          <p:cNvSpPr>
            <a:spLocks noChangeArrowheads="1"/>
          </p:cNvSpPr>
          <p:nvPr/>
        </p:nvSpPr>
        <p:spPr bwMode="auto">
          <a:xfrm>
            <a:off x="5064125" y="4587875"/>
            <a:ext cx="39004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4.000,--	</a:t>
            </a:r>
            <a:r>
              <a:rPr lang="de-DE" altLang="de-DE" sz="1200">
                <a:solidFill>
                  <a:schemeClr val="bg2"/>
                </a:solidFill>
              </a:rPr>
              <a:t>         </a:t>
            </a:r>
          </a:p>
        </p:txBody>
      </p:sp>
      <p:sp>
        <p:nvSpPr>
          <p:cNvPr id="42020" name="Line 40"/>
          <p:cNvSpPr>
            <a:spLocks noChangeShapeType="1"/>
          </p:cNvSpPr>
          <p:nvPr/>
        </p:nvSpPr>
        <p:spPr bwMode="auto">
          <a:xfrm>
            <a:off x="6623050" y="4876800"/>
            <a:ext cx="23415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21" name="Line 41"/>
          <p:cNvSpPr>
            <a:spLocks noChangeShapeType="1"/>
          </p:cNvSpPr>
          <p:nvPr/>
        </p:nvSpPr>
        <p:spPr bwMode="auto">
          <a:xfrm>
            <a:off x="854075" y="55260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22" name="Rectangle 42"/>
          <p:cNvSpPr>
            <a:spLocks noChangeArrowheads="1"/>
          </p:cNvSpPr>
          <p:nvPr/>
        </p:nvSpPr>
        <p:spPr bwMode="auto">
          <a:xfrm>
            <a:off x="790575" y="5276850"/>
            <a:ext cx="390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6.600,--</a:t>
            </a:r>
            <a:r>
              <a:rPr lang="de-DE" altLang="de-DE" sz="1200">
                <a:solidFill>
                  <a:schemeClr val="bg2"/>
                </a:solidFill>
              </a:rPr>
              <a:t>	         </a:t>
            </a:r>
          </a:p>
        </p:txBody>
      </p:sp>
      <p:sp>
        <p:nvSpPr>
          <p:cNvPr id="42023" name="Rectangle 43"/>
          <p:cNvSpPr>
            <a:spLocks noChangeArrowheads="1"/>
          </p:cNvSpPr>
          <p:nvPr/>
        </p:nvSpPr>
        <p:spPr bwMode="auto">
          <a:xfrm>
            <a:off x="874713" y="5597525"/>
            <a:ext cx="39004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solidFill>
                  <a:schemeClr val="bg2"/>
                </a:solidFill>
              </a:rPr>
              <a:t>		      </a:t>
            </a:r>
            <a:r>
              <a:rPr lang="de-DE" altLang="de-DE" sz="1200"/>
              <a:t>6.600,--               6.600,--</a:t>
            </a:r>
            <a:r>
              <a:rPr lang="de-DE" altLang="de-DE" sz="1200">
                <a:solidFill>
                  <a:schemeClr val="bg2"/>
                </a:solidFill>
              </a:rPr>
              <a:t>	         </a:t>
            </a:r>
          </a:p>
        </p:txBody>
      </p:sp>
      <p:sp>
        <p:nvSpPr>
          <p:cNvPr id="42024" name="Line 44"/>
          <p:cNvSpPr>
            <a:spLocks noChangeShapeType="1"/>
          </p:cNvSpPr>
          <p:nvPr/>
        </p:nvSpPr>
        <p:spPr bwMode="auto">
          <a:xfrm>
            <a:off x="2333625" y="5884863"/>
            <a:ext cx="23415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25" name="Rectangle 45"/>
          <p:cNvSpPr>
            <a:spLocks noChangeArrowheads="1"/>
          </p:cNvSpPr>
          <p:nvPr/>
        </p:nvSpPr>
        <p:spPr bwMode="auto">
          <a:xfrm>
            <a:off x="5318125" y="5588000"/>
            <a:ext cx="406241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Bank		         4.400,--</a:t>
            </a:r>
          </a:p>
          <a:p>
            <a:r>
              <a:rPr lang="de-DE" altLang="de-DE" sz="1200"/>
              <a:t>Geschäftsaus.               6.600,--</a:t>
            </a:r>
            <a:endParaRPr lang="de-DE" altLang="de-DE" sz="1200" u="sng"/>
          </a:p>
          <a:p>
            <a:r>
              <a:rPr lang="de-DE" altLang="de-DE" sz="1200"/>
              <a:t>Lieferverbindlichkeit	               7.000,--</a:t>
            </a:r>
          </a:p>
          <a:p>
            <a:r>
              <a:rPr lang="de-DE" altLang="de-DE" sz="1200"/>
              <a:t>Kapital 		   	               4.000,--</a:t>
            </a:r>
            <a:endParaRPr lang="de-DE" altLang="de-DE" sz="1200" u="sng"/>
          </a:p>
          <a:p>
            <a:r>
              <a:rPr lang="de-DE" altLang="de-DE" sz="1200"/>
              <a:t>		       11.000,--           11.000,--</a:t>
            </a:r>
          </a:p>
        </p:txBody>
      </p:sp>
      <p:sp>
        <p:nvSpPr>
          <p:cNvPr id="42026" name="Line 46"/>
          <p:cNvSpPr>
            <a:spLocks noChangeShapeType="1"/>
          </p:cNvSpPr>
          <p:nvPr/>
        </p:nvSpPr>
        <p:spPr bwMode="auto">
          <a:xfrm>
            <a:off x="5122863" y="5551488"/>
            <a:ext cx="41243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27" name="Rectangle 47"/>
          <p:cNvSpPr>
            <a:spLocks noChangeArrowheads="1"/>
          </p:cNvSpPr>
          <p:nvPr/>
        </p:nvSpPr>
        <p:spPr bwMode="auto">
          <a:xfrm>
            <a:off x="4987925" y="5308600"/>
            <a:ext cx="22336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b="1"/>
              <a:t>Schlussbilanzkonto SBK</a:t>
            </a:r>
          </a:p>
        </p:txBody>
      </p:sp>
      <p:sp>
        <p:nvSpPr>
          <p:cNvPr id="42028" name="Rectangle 48"/>
          <p:cNvSpPr>
            <a:spLocks noChangeArrowheads="1"/>
          </p:cNvSpPr>
          <p:nvPr/>
        </p:nvSpPr>
        <p:spPr bwMode="auto">
          <a:xfrm>
            <a:off x="7053263" y="5267325"/>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2029" name="Line 49"/>
          <p:cNvSpPr>
            <a:spLocks noChangeShapeType="1"/>
          </p:cNvSpPr>
          <p:nvPr/>
        </p:nvSpPr>
        <p:spPr bwMode="auto">
          <a:xfrm>
            <a:off x="7086600" y="5557838"/>
            <a:ext cx="4763" cy="104775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0" name="Line 50"/>
          <p:cNvSpPr>
            <a:spLocks noChangeShapeType="1"/>
          </p:cNvSpPr>
          <p:nvPr/>
        </p:nvSpPr>
        <p:spPr bwMode="auto">
          <a:xfrm>
            <a:off x="7094538" y="6605588"/>
            <a:ext cx="2173287" cy="1587"/>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1" name="Line 51"/>
          <p:cNvSpPr>
            <a:spLocks noChangeShapeType="1"/>
          </p:cNvSpPr>
          <p:nvPr/>
        </p:nvSpPr>
        <p:spPr bwMode="auto">
          <a:xfrm>
            <a:off x="8162925" y="5545138"/>
            <a:ext cx="0" cy="1060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2" name="Line 52"/>
          <p:cNvSpPr>
            <a:spLocks noChangeShapeType="1"/>
          </p:cNvSpPr>
          <p:nvPr/>
        </p:nvSpPr>
        <p:spPr bwMode="auto">
          <a:xfrm>
            <a:off x="7094538" y="6342063"/>
            <a:ext cx="218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3" name="Text Box 53"/>
          <p:cNvSpPr txBox="1">
            <a:spLocks noChangeArrowheads="1"/>
          </p:cNvSpPr>
          <p:nvPr/>
        </p:nvSpPr>
        <p:spPr bwMode="auto">
          <a:xfrm>
            <a:off x="223838" y="1484313"/>
            <a:ext cx="75088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357188" algn="l"/>
              </a:tabLst>
              <a:defRPr>
                <a:solidFill>
                  <a:schemeClr val="tx1"/>
                </a:solidFill>
                <a:latin typeface="Verdana" pitchFamily="34" charset="0"/>
              </a:defRPr>
            </a:lvl1pPr>
            <a:lvl2pPr marL="742950" indent="-285750">
              <a:tabLst>
                <a:tab pos="357188" algn="l"/>
              </a:tabLst>
              <a:defRPr>
                <a:solidFill>
                  <a:schemeClr val="tx1"/>
                </a:solidFill>
                <a:latin typeface="Verdana" pitchFamily="34" charset="0"/>
              </a:defRPr>
            </a:lvl2pPr>
            <a:lvl3pPr marL="1143000" indent="-228600">
              <a:tabLst>
                <a:tab pos="357188" algn="l"/>
              </a:tabLst>
              <a:defRPr>
                <a:solidFill>
                  <a:schemeClr val="tx1"/>
                </a:solidFill>
                <a:latin typeface="Verdana" pitchFamily="34" charset="0"/>
              </a:defRPr>
            </a:lvl3pPr>
            <a:lvl4pPr marL="1600200" indent="-228600">
              <a:tabLst>
                <a:tab pos="357188" algn="l"/>
              </a:tabLst>
              <a:defRPr>
                <a:solidFill>
                  <a:schemeClr val="tx1"/>
                </a:solidFill>
                <a:latin typeface="Verdana" pitchFamily="34" charset="0"/>
              </a:defRPr>
            </a:lvl4pPr>
            <a:lvl5pPr marL="2057400" indent="-228600">
              <a:tabLst>
                <a:tab pos="357188" algn="l"/>
              </a:tabLst>
              <a:defRPr>
                <a:solidFill>
                  <a:schemeClr val="tx1"/>
                </a:solidFill>
                <a:latin typeface="Verdana" pitchFamily="34" charset="0"/>
              </a:defRPr>
            </a:lvl5pPr>
            <a:lvl6pPr marL="2514600" indent="-228600" eaLnBrk="0" fontAlgn="base" hangingPunct="0">
              <a:spcBef>
                <a:spcPct val="0"/>
              </a:spcBef>
              <a:spcAft>
                <a:spcPct val="0"/>
              </a:spcAft>
              <a:tabLst>
                <a:tab pos="357188" algn="l"/>
              </a:tabLst>
              <a:defRPr>
                <a:solidFill>
                  <a:schemeClr val="tx1"/>
                </a:solidFill>
                <a:latin typeface="Verdana" pitchFamily="34" charset="0"/>
              </a:defRPr>
            </a:lvl6pPr>
            <a:lvl7pPr marL="2971800" indent="-228600" eaLnBrk="0" fontAlgn="base" hangingPunct="0">
              <a:spcBef>
                <a:spcPct val="0"/>
              </a:spcBef>
              <a:spcAft>
                <a:spcPct val="0"/>
              </a:spcAft>
              <a:tabLst>
                <a:tab pos="357188" algn="l"/>
              </a:tabLst>
              <a:defRPr>
                <a:solidFill>
                  <a:schemeClr val="tx1"/>
                </a:solidFill>
                <a:latin typeface="Verdana" pitchFamily="34" charset="0"/>
              </a:defRPr>
            </a:lvl7pPr>
            <a:lvl8pPr marL="3429000" indent="-228600" eaLnBrk="0" fontAlgn="base" hangingPunct="0">
              <a:spcBef>
                <a:spcPct val="0"/>
              </a:spcBef>
              <a:spcAft>
                <a:spcPct val="0"/>
              </a:spcAft>
              <a:tabLst>
                <a:tab pos="357188" algn="l"/>
              </a:tabLst>
              <a:defRPr>
                <a:solidFill>
                  <a:schemeClr val="tx1"/>
                </a:solidFill>
                <a:latin typeface="Verdana" pitchFamily="34" charset="0"/>
              </a:defRPr>
            </a:lvl8pPr>
            <a:lvl9pPr marL="3886200" indent="-228600" eaLnBrk="0" fontAlgn="base" hangingPunct="0">
              <a:spcBef>
                <a:spcPct val="0"/>
              </a:spcBef>
              <a:spcAft>
                <a:spcPct val="0"/>
              </a:spcAft>
              <a:tabLst>
                <a:tab pos="357188" algn="l"/>
              </a:tabLst>
              <a:defRPr>
                <a:solidFill>
                  <a:schemeClr val="tx1"/>
                </a:solidFill>
                <a:latin typeface="Verdana" pitchFamily="34" charset="0"/>
              </a:defRPr>
            </a:lvl9pPr>
          </a:lstStyle>
          <a:p>
            <a:pPr eaLnBrk="1" hangingPunct="1">
              <a:spcBef>
                <a:spcPct val="50000"/>
              </a:spcBef>
            </a:pPr>
            <a:r>
              <a:rPr lang="de-AT" altLang="de-DE" sz="1000"/>
              <a:t>Reihenfolge:</a:t>
            </a:r>
          </a:p>
          <a:p>
            <a:pPr eaLnBrk="1" hangingPunct="1">
              <a:spcBef>
                <a:spcPct val="50000"/>
              </a:spcBef>
              <a:buFontTx/>
              <a:buChar char="•"/>
            </a:pPr>
            <a:r>
              <a:rPr lang="de-AT" altLang="de-DE" sz="1000"/>
              <a:t>Ermittlung des Saldos</a:t>
            </a:r>
          </a:p>
          <a:p>
            <a:pPr eaLnBrk="1" hangingPunct="1">
              <a:spcBef>
                <a:spcPct val="50000"/>
              </a:spcBef>
              <a:buFontTx/>
              <a:buChar char="•"/>
            </a:pPr>
            <a:r>
              <a:rPr lang="de-AT" altLang="de-DE" sz="1000"/>
              <a:t>Eintragung des Saldo auf die betragsmäßig kleinere Seite</a:t>
            </a:r>
          </a:p>
          <a:p>
            <a:pPr eaLnBrk="1" hangingPunct="1">
              <a:spcBef>
                <a:spcPct val="50000"/>
              </a:spcBef>
              <a:buFontTx/>
              <a:buChar char="•"/>
            </a:pPr>
            <a:r>
              <a:rPr lang="de-AT" altLang="de-DE" sz="1000"/>
              <a:t>Konto ist somit ausgeglichen</a:t>
            </a:r>
          </a:p>
          <a:p>
            <a:pPr eaLnBrk="1" hangingPunct="1">
              <a:spcBef>
                <a:spcPct val="50000"/>
              </a:spcBef>
              <a:buFontTx/>
              <a:buChar char="•"/>
            </a:pPr>
            <a:r>
              <a:rPr lang="de-AT" altLang="de-DE" sz="1000"/>
              <a:t>Aktive und passive Bestandskonten werden mit dem Schlussbilanzkonto ausgeglichen</a:t>
            </a:r>
            <a:endParaRPr lang="de-DE" altLang="de-DE" sz="1000"/>
          </a:p>
        </p:txBody>
      </p:sp>
      <p:graphicFrame>
        <p:nvGraphicFramePr>
          <p:cNvPr id="42034" name="Object 3"/>
          <p:cNvGraphicFramePr>
            <a:graphicFrameLocks/>
          </p:cNvGraphicFramePr>
          <p:nvPr/>
        </p:nvGraphicFramePr>
        <p:xfrm>
          <a:off x="5246688" y="952500"/>
          <a:ext cx="952500" cy="360363"/>
        </p:xfrm>
        <a:graphic>
          <a:graphicData uri="http://schemas.openxmlformats.org/presentationml/2006/ole">
            <mc:AlternateContent xmlns:mc="http://schemas.openxmlformats.org/markup-compatibility/2006">
              <mc:Choice xmlns:v="urn:schemas-microsoft-com:vml" Requires="v">
                <p:oleObj spid="_x0000_s42049"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5246688" y="952500"/>
                        <a:ext cx="9525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35" name="Text Box 4"/>
          <p:cNvSpPr txBox="1">
            <a:spLocks noChangeArrowheads="1"/>
          </p:cNvSpPr>
          <p:nvPr/>
        </p:nvSpPr>
        <p:spPr bwMode="auto">
          <a:xfrm>
            <a:off x="223838" y="850900"/>
            <a:ext cx="951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400"/>
              <a:t>4.Schritt: Abschluss der Konten</a:t>
            </a:r>
            <a:endParaRPr lang="de-DE" altLang="de-DE" sz="2400"/>
          </a:p>
        </p:txBody>
      </p:sp>
      <p:sp>
        <p:nvSpPr>
          <p:cNvPr id="42036"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sp>
        <p:nvSpPr>
          <p:cNvPr id="42037" name="Rechteck 52"/>
          <p:cNvSpPr>
            <a:spLocks noChangeArrowheads="1"/>
          </p:cNvSpPr>
          <p:nvPr/>
        </p:nvSpPr>
        <p:spPr bwMode="auto">
          <a:xfrm>
            <a:off x="223838" y="879475"/>
            <a:ext cx="9064625" cy="461963"/>
          </a:xfrm>
          <a:prstGeom prst="rect">
            <a:avLst/>
          </a:prstGeom>
          <a:noFill/>
          <a:ln w="127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Tree>
  </p:cSld>
  <p:clrMapOvr>
    <a:masterClrMapping/>
  </p:clrMapOvr>
  <p:transition spd="med"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 y="122238"/>
            <a:ext cx="598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Herleitung von Buchungssätzen mit Erfolgskonten</a:t>
            </a:r>
            <a:endParaRPr lang="de-DE" altLang="de-DE"/>
          </a:p>
        </p:txBody>
      </p:sp>
      <p:sp>
        <p:nvSpPr>
          <p:cNvPr id="48131" name="Rectangle 3"/>
          <p:cNvSpPr>
            <a:spLocks noChangeArrowheads="1"/>
          </p:cNvSpPr>
          <p:nvPr/>
        </p:nvSpPr>
        <p:spPr bwMode="auto">
          <a:xfrm>
            <a:off x="1285875" y="2732088"/>
            <a:ext cx="15811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3800">
                <a:solidFill>
                  <a:schemeClr val="accent1"/>
                </a:solidFill>
                <a:latin typeface="Arial" charset="0"/>
              </a:rPr>
              <a:t>		</a:t>
            </a:r>
            <a:endParaRPr lang="de-DE" altLang="de-DE" sz="2800">
              <a:solidFill>
                <a:schemeClr val="accent1"/>
              </a:solidFill>
              <a:latin typeface="Arial" charset="0"/>
            </a:endParaRPr>
          </a:p>
        </p:txBody>
      </p:sp>
      <p:graphicFrame>
        <p:nvGraphicFramePr>
          <p:cNvPr id="48132" name="Object 4"/>
          <p:cNvGraphicFramePr>
            <a:graphicFrameLocks/>
          </p:cNvGraphicFramePr>
          <p:nvPr/>
        </p:nvGraphicFramePr>
        <p:xfrm>
          <a:off x="2106613" y="1216025"/>
          <a:ext cx="5799137" cy="1042988"/>
        </p:xfrm>
        <a:graphic>
          <a:graphicData uri="http://schemas.openxmlformats.org/presentationml/2006/ole">
            <mc:AlternateContent xmlns:mc="http://schemas.openxmlformats.org/markup-compatibility/2006">
              <mc:Choice xmlns:v="urn:schemas-microsoft-com:vml" Requires="v">
                <p:oleObj spid="_x0000_s48166" name="GALLERY" r:id="rId4" imgW="7267553" imgH="390589" progId="GALLERYClipart">
                  <p:embed/>
                </p:oleObj>
              </mc:Choice>
              <mc:Fallback>
                <p:oleObj name="GALLERY" r:id="rId4" imgW="7267553" imgH="390589" progId="GALLERYClipart">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r="64261"/>
                      <a:stretch>
                        <a:fillRect/>
                      </a:stretch>
                    </p:blipFill>
                    <p:spPr bwMode="auto">
                      <a:xfrm>
                        <a:off x="2106613" y="1216025"/>
                        <a:ext cx="579913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3" name="Rectangle 5"/>
          <p:cNvSpPr>
            <a:spLocks noChangeArrowheads="1"/>
          </p:cNvSpPr>
          <p:nvPr/>
        </p:nvSpPr>
        <p:spPr bwMode="auto">
          <a:xfrm>
            <a:off x="4710113" y="1789113"/>
            <a:ext cx="15192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latin typeface="Arial" charset="0"/>
              </a:rPr>
              <a:t>richtigen</a:t>
            </a:r>
          </a:p>
        </p:txBody>
      </p:sp>
      <p:sp>
        <p:nvSpPr>
          <p:cNvPr id="48134" name="Rectangle 6"/>
          <p:cNvSpPr>
            <a:spLocks noChangeArrowheads="1"/>
          </p:cNvSpPr>
          <p:nvPr/>
        </p:nvSpPr>
        <p:spPr bwMode="auto">
          <a:xfrm>
            <a:off x="3449638" y="1225550"/>
            <a:ext cx="9302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rPr>
              <a:t>zum</a:t>
            </a:r>
          </a:p>
        </p:txBody>
      </p:sp>
      <p:sp>
        <p:nvSpPr>
          <p:cNvPr id="48135" name="Rectangle 7"/>
          <p:cNvSpPr>
            <a:spLocks noChangeArrowheads="1"/>
          </p:cNvSpPr>
          <p:nvPr/>
        </p:nvSpPr>
        <p:spPr bwMode="auto">
          <a:xfrm>
            <a:off x="5780088"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3</a:t>
            </a:r>
          </a:p>
        </p:txBody>
      </p:sp>
      <p:sp>
        <p:nvSpPr>
          <p:cNvPr id="48136" name="Rectangle 8"/>
          <p:cNvSpPr>
            <a:spLocks noChangeArrowheads="1"/>
          </p:cNvSpPr>
          <p:nvPr/>
        </p:nvSpPr>
        <p:spPr bwMode="auto">
          <a:xfrm>
            <a:off x="7961313"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4</a:t>
            </a:r>
          </a:p>
        </p:txBody>
      </p:sp>
      <p:sp>
        <p:nvSpPr>
          <p:cNvPr id="48137" name="Rectangle 9"/>
          <p:cNvSpPr>
            <a:spLocks noChangeArrowheads="1"/>
          </p:cNvSpPr>
          <p:nvPr/>
        </p:nvSpPr>
        <p:spPr bwMode="auto">
          <a:xfrm>
            <a:off x="3522663"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2</a:t>
            </a:r>
          </a:p>
        </p:txBody>
      </p:sp>
      <p:sp>
        <p:nvSpPr>
          <p:cNvPr id="48138" name="Rectangle 10"/>
          <p:cNvSpPr>
            <a:spLocks noChangeArrowheads="1"/>
          </p:cNvSpPr>
          <p:nvPr/>
        </p:nvSpPr>
        <p:spPr bwMode="auto">
          <a:xfrm>
            <a:off x="1236663"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1</a:t>
            </a:r>
          </a:p>
        </p:txBody>
      </p:sp>
      <p:sp>
        <p:nvSpPr>
          <p:cNvPr id="48139" name="Rectangle 11"/>
          <p:cNvSpPr>
            <a:spLocks noChangeArrowheads="1"/>
          </p:cNvSpPr>
          <p:nvPr/>
        </p:nvSpPr>
        <p:spPr bwMode="auto">
          <a:xfrm>
            <a:off x="842963" y="2784475"/>
            <a:ext cx="8759825" cy="23923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8140" name="Line 12"/>
          <p:cNvSpPr>
            <a:spLocks noChangeShapeType="1"/>
          </p:cNvSpPr>
          <p:nvPr/>
        </p:nvSpPr>
        <p:spPr bwMode="auto">
          <a:xfrm>
            <a:off x="836613" y="3302000"/>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1" name="Line 13"/>
          <p:cNvSpPr>
            <a:spLocks noChangeShapeType="1"/>
          </p:cNvSpPr>
          <p:nvPr/>
        </p:nvSpPr>
        <p:spPr bwMode="auto">
          <a:xfrm>
            <a:off x="836613" y="3930650"/>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2" name="Line 14"/>
          <p:cNvSpPr>
            <a:spLocks noChangeShapeType="1"/>
          </p:cNvSpPr>
          <p:nvPr/>
        </p:nvSpPr>
        <p:spPr bwMode="auto">
          <a:xfrm>
            <a:off x="831850" y="4559300"/>
            <a:ext cx="87709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3" name="Line 15"/>
          <p:cNvSpPr>
            <a:spLocks noChangeShapeType="1"/>
          </p:cNvSpPr>
          <p:nvPr/>
        </p:nvSpPr>
        <p:spPr bwMode="auto">
          <a:xfrm>
            <a:off x="2928938" y="2800350"/>
            <a:ext cx="0" cy="24050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4" name="Line 16"/>
          <p:cNvSpPr>
            <a:spLocks noChangeShapeType="1"/>
          </p:cNvSpPr>
          <p:nvPr/>
        </p:nvSpPr>
        <p:spPr bwMode="auto">
          <a:xfrm>
            <a:off x="5256213" y="2794000"/>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5" name="Line 17"/>
          <p:cNvSpPr>
            <a:spLocks noChangeShapeType="1"/>
          </p:cNvSpPr>
          <p:nvPr/>
        </p:nvSpPr>
        <p:spPr bwMode="auto">
          <a:xfrm>
            <a:off x="7385050" y="2778125"/>
            <a:ext cx="0" cy="24050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6" name="Rectangle 18"/>
          <p:cNvSpPr>
            <a:spLocks noChangeArrowheads="1"/>
          </p:cNvSpPr>
          <p:nvPr/>
        </p:nvSpPr>
        <p:spPr bwMode="auto">
          <a:xfrm>
            <a:off x="1136650" y="2760663"/>
            <a:ext cx="15097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Welche Konten</a:t>
            </a:r>
          </a:p>
          <a:p>
            <a:pPr algn="ctr"/>
            <a:r>
              <a:rPr lang="de-DE" altLang="de-DE" sz="1400">
                <a:solidFill>
                  <a:schemeClr val="accent1"/>
                </a:solidFill>
              </a:rPr>
              <a:t>sind beteiligt?</a:t>
            </a:r>
          </a:p>
        </p:txBody>
      </p:sp>
      <p:sp>
        <p:nvSpPr>
          <p:cNvPr id="48147" name="Rectangle 19"/>
          <p:cNvSpPr>
            <a:spLocks noChangeArrowheads="1"/>
          </p:cNvSpPr>
          <p:nvPr/>
        </p:nvSpPr>
        <p:spPr bwMode="auto">
          <a:xfrm>
            <a:off x="3003550" y="2762250"/>
            <a:ext cx="21828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Aktives/passives BK</a:t>
            </a:r>
          </a:p>
          <a:p>
            <a:pPr algn="ctr"/>
            <a:r>
              <a:rPr lang="de-AT" altLang="de-DE" sz="1400" b="1">
                <a:solidFill>
                  <a:schemeClr val="accent1"/>
                </a:solidFill>
              </a:rPr>
              <a:t>Aufwand/Ertrag?</a:t>
            </a:r>
            <a:endParaRPr lang="de-DE" altLang="de-DE" sz="1400" b="1">
              <a:solidFill>
                <a:schemeClr val="accent1"/>
              </a:solidFill>
            </a:endParaRPr>
          </a:p>
        </p:txBody>
      </p:sp>
      <p:sp>
        <p:nvSpPr>
          <p:cNvPr id="48148" name="Rectangle 20"/>
          <p:cNvSpPr>
            <a:spLocks noChangeArrowheads="1"/>
          </p:cNvSpPr>
          <p:nvPr/>
        </p:nvSpPr>
        <p:spPr bwMode="auto">
          <a:xfrm>
            <a:off x="5505450" y="2760663"/>
            <a:ext cx="1744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Vermehrung oder</a:t>
            </a:r>
          </a:p>
          <a:p>
            <a:pPr algn="ctr"/>
            <a:r>
              <a:rPr lang="de-DE" altLang="de-DE" sz="1400">
                <a:solidFill>
                  <a:schemeClr val="accent1"/>
                </a:solidFill>
              </a:rPr>
              <a:t>Verminderung</a:t>
            </a:r>
          </a:p>
        </p:txBody>
      </p:sp>
      <p:sp>
        <p:nvSpPr>
          <p:cNvPr id="48149" name="Rectangle 21"/>
          <p:cNvSpPr>
            <a:spLocks noChangeArrowheads="1"/>
          </p:cNvSpPr>
          <p:nvPr/>
        </p:nvSpPr>
        <p:spPr bwMode="auto">
          <a:xfrm>
            <a:off x="7604125" y="2889250"/>
            <a:ext cx="16922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Soll oder Haben?</a:t>
            </a:r>
          </a:p>
        </p:txBody>
      </p:sp>
      <p:sp>
        <p:nvSpPr>
          <p:cNvPr id="48150" name="Rectangle 22"/>
          <p:cNvSpPr>
            <a:spLocks noChangeArrowheads="1"/>
          </p:cNvSpPr>
          <p:nvPr/>
        </p:nvSpPr>
        <p:spPr bwMode="auto">
          <a:xfrm>
            <a:off x="2697163" y="5457825"/>
            <a:ext cx="167163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solidFill>
                  <a:schemeClr val="accent1"/>
                </a:solidFill>
              </a:rPr>
              <a:t>Buchungssatz:</a:t>
            </a:r>
          </a:p>
        </p:txBody>
      </p:sp>
      <p:sp>
        <p:nvSpPr>
          <p:cNvPr id="48151" name="Rectangle 23"/>
          <p:cNvSpPr>
            <a:spLocks noChangeArrowheads="1"/>
          </p:cNvSpPr>
          <p:nvPr/>
        </p:nvSpPr>
        <p:spPr bwMode="auto">
          <a:xfrm>
            <a:off x="5246688" y="5302250"/>
            <a:ext cx="4364037" cy="619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a:solidFill>
                  <a:schemeClr val="accent1"/>
                </a:solidFill>
              </a:rPr>
              <a:t>an</a:t>
            </a:r>
          </a:p>
        </p:txBody>
      </p:sp>
      <p:sp>
        <p:nvSpPr>
          <p:cNvPr id="48152" name="Rectangle 24"/>
          <p:cNvSpPr>
            <a:spLocks noChangeArrowheads="1"/>
          </p:cNvSpPr>
          <p:nvPr/>
        </p:nvSpPr>
        <p:spPr bwMode="auto">
          <a:xfrm>
            <a:off x="1885950" y="1763713"/>
            <a:ext cx="157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rPr>
              <a:t>Schritte</a:t>
            </a:r>
            <a:endParaRPr lang="de-AT" altLang="de-DE" sz="2800">
              <a:solidFill>
                <a:schemeClr val="accent1"/>
              </a:solidFill>
            </a:endParaRPr>
          </a:p>
        </p:txBody>
      </p:sp>
      <p:sp>
        <p:nvSpPr>
          <p:cNvPr id="48153" name="Rectangle 25"/>
          <p:cNvSpPr>
            <a:spLocks noChangeArrowheads="1"/>
          </p:cNvSpPr>
          <p:nvPr/>
        </p:nvSpPr>
        <p:spPr bwMode="auto">
          <a:xfrm>
            <a:off x="6219825" y="1281113"/>
            <a:ext cx="24082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latin typeface="Arial" charset="0"/>
              </a:rPr>
              <a:t>Buchungssatz</a:t>
            </a:r>
          </a:p>
        </p:txBody>
      </p:sp>
      <p:sp>
        <p:nvSpPr>
          <p:cNvPr id="48154" name="Rectangle 26"/>
          <p:cNvSpPr>
            <a:spLocks noChangeArrowheads="1"/>
          </p:cNvSpPr>
          <p:nvPr/>
        </p:nvSpPr>
        <p:spPr bwMode="auto">
          <a:xfrm>
            <a:off x="895350" y="981075"/>
            <a:ext cx="7937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8800">
                <a:solidFill>
                  <a:schemeClr val="accent1"/>
                </a:solidFill>
                <a:latin typeface="Arial" charset="0"/>
              </a:rPr>
              <a:t>4</a:t>
            </a:r>
          </a:p>
        </p:txBody>
      </p:sp>
    </p:spTree>
  </p:cSld>
  <p:clrMapOvr>
    <a:masterClrMapping/>
  </p:clrMapOvr>
  <p:transition spd="med"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60338" y="144463"/>
            <a:ext cx="5127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Beispiel zu Herleitung von Buchungssätzen</a:t>
            </a:r>
            <a:endParaRPr lang="de-DE" altLang="de-DE"/>
          </a:p>
        </p:txBody>
      </p:sp>
      <p:sp>
        <p:nvSpPr>
          <p:cNvPr id="49155" name="Rectangle 3"/>
          <p:cNvSpPr>
            <a:spLocks noChangeArrowheads="1"/>
          </p:cNvSpPr>
          <p:nvPr/>
        </p:nvSpPr>
        <p:spPr bwMode="auto">
          <a:xfrm>
            <a:off x="868363" y="2292350"/>
            <a:ext cx="15811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3800">
                <a:latin typeface="Arial" charset="0"/>
              </a:rPr>
              <a:t>		</a:t>
            </a:r>
            <a:endParaRPr lang="de-DE" altLang="de-DE" sz="2800">
              <a:latin typeface="Arial" charset="0"/>
            </a:endParaRPr>
          </a:p>
        </p:txBody>
      </p:sp>
      <p:sp>
        <p:nvSpPr>
          <p:cNvPr id="49156" name="Rectangle 4"/>
          <p:cNvSpPr>
            <a:spLocks noChangeArrowheads="1"/>
          </p:cNvSpPr>
          <p:nvPr/>
        </p:nvSpPr>
        <p:spPr bwMode="auto">
          <a:xfrm>
            <a:off x="5362575" y="2852738"/>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3</a:t>
            </a:r>
          </a:p>
        </p:txBody>
      </p:sp>
      <p:sp>
        <p:nvSpPr>
          <p:cNvPr id="49157" name="Rectangle 5"/>
          <p:cNvSpPr>
            <a:spLocks noChangeArrowheads="1"/>
          </p:cNvSpPr>
          <p:nvPr/>
        </p:nvSpPr>
        <p:spPr bwMode="auto">
          <a:xfrm>
            <a:off x="7543800" y="2852738"/>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4</a:t>
            </a:r>
          </a:p>
        </p:txBody>
      </p:sp>
      <p:sp>
        <p:nvSpPr>
          <p:cNvPr id="49158" name="Rectangle 6"/>
          <p:cNvSpPr>
            <a:spLocks noChangeArrowheads="1"/>
          </p:cNvSpPr>
          <p:nvPr/>
        </p:nvSpPr>
        <p:spPr bwMode="auto">
          <a:xfrm>
            <a:off x="3103563" y="2852738"/>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2</a:t>
            </a:r>
          </a:p>
        </p:txBody>
      </p:sp>
      <p:sp>
        <p:nvSpPr>
          <p:cNvPr id="49159" name="Rectangle 7"/>
          <p:cNvSpPr>
            <a:spLocks noChangeArrowheads="1"/>
          </p:cNvSpPr>
          <p:nvPr/>
        </p:nvSpPr>
        <p:spPr bwMode="auto">
          <a:xfrm>
            <a:off x="819150" y="2852738"/>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1</a:t>
            </a:r>
          </a:p>
        </p:txBody>
      </p:sp>
      <p:sp>
        <p:nvSpPr>
          <p:cNvPr id="49160" name="Rectangle 8"/>
          <p:cNvSpPr>
            <a:spLocks noChangeArrowheads="1"/>
          </p:cNvSpPr>
          <p:nvPr/>
        </p:nvSpPr>
        <p:spPr bwMode="auto">
          <a:xfrm>
            <a:off x="425450" y="2344738"/>
            <a:ext cx="8759825" cy="23923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9161" name="Line 9"/>
          <p:cNvSpPr>
            <a:spLocks noChangeShapeType="1"/>
          </p:cNvSpPr>
          <p:nvPr/>
        </p:nvSpPr>
        <p:spPr bwMode="auto">
          <a:xfrm>
            <a:off x="417513" y="2862263"/>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2" name="Line 10"/>
          <p:cNvSpPr>
            <a:spLocks noChangeShapeType="1"/>
          </p:cNvSpPr>
          <p:nvPr/>
        </p:nvSpPr>
        <p:spPr bwMode="auto">
          <a:xfrm>
            <a:off x="417513" y="3490913"/>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3" name="Line 11"/>
          <p:cNvSpPr>
            <a:spLocks noChangeShapeType="1"/>
          </p:cNvSpPr>
          <p:nvPr/>
        </p:nvSpPr>
        <p:spPr bwMode="auto">
          <a:xfrm>
            <a:off x="414338" y="4119563"/>
            <a:ext cx="877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4" name="Line 12"/>
          <p:cNvSpPr>
            <a:spLocks noChangeShapeType="1"/>
          </p:cNvSpPr>
          <p:nvPr/>
        </p:nvSpPr>
        <p:spPr bwMode="auto">
          <a:xfrm>
            <a:off x="2511425" y="2360613"/>
            <a:ext cx="0" cy="2405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5" name="Line 13"/>
          <p:cNvSpPr>
            <a:spLocks noChangeShapeType="1"/>
          </p:cNvSpPr>
          <p:nvPr/>
        </p:nvSpPr>
        <p:spPr bwMode="auto">
          <a:xfrm>
            <a:off x="4837113" y="2354263"/>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6" name="Line 14"/>
          <p:cNvSpPr>
            <a:spLocks noChangeShapeType="1"/>
          </p:cNvSpPr>
          <p:nvPr/>
        </p:nvSpPr>
        <p:spPr bwMode="auto">
          <a:xfrm>
            <a:off x="6967538" y="2338388"/>
            <a:ext cx="0" cy="2405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7" name="Rectangle 15"/>
          <p:cNvSpPr>
            <a:spLocks noChangeArrowheads="1"/>
          </p:cNvSpPr>
          <p:nvPr/>
        </p:nvSpPr>
        <p:spPr bwMode="auto">
          <a:xfrm>
            <a:off x="719138" y="2320925"/>
            <a:ext cx="15097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Welche Konten</a:t>
            </a:r>
          </a:p>
          <a:p>
            <a:pPr algn="ctr"/>
            <a:r>
              <a:rPr lang="de-DE" altLang="de-DE" sz="1400"/>
              <a:t>sind beteiligt?</a:t>
            </a:r>
          </a:p>
        </p:txBody>
      </p:sp>
      <p:sp>
        <p:nvSpPr>
          <p:cNvPr id="49168" name="Rectangle 16"/>
          <p:cNvSpPr>
            <a:spLocks noChangeArrowheads="1"/>
          </p:cNvSpPr>
          <p:nvPr/>
        </p:nvSpPr>
        <p:spPr bwMode="auto">
          <a:xfrm>
            <a:off x="5087938" y="2320925"/>
            <a:ext cx="1744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Vermehrung oder</a:t>
            </a:r>
          </a:p>
          <a:p>
            <a:pPr algn="ctr"/>
            <a:r>
              <a:rPr lang="de-DE" altLang="de-DE" sz="1400"/>
              <a:t>Verminderung</a:t>
            </a:r>
          </a:p>
        </p:txBody>
      </p:sp>
      <p:sp>
        <p:nvSpPr>
          <p:cNvPr id="49169" name="Rectangle 17"/>
          <p:cNvSpPr>
            <a:spLocks noChangeArrowheads="1"/>
          </p:cNvSpPr>
          <p:nvPr/>
        </p:nvSpPr>
        <p:spPr bwMode="auto">
          <a:xfrm>
            <a:off x="7186613" y="2449513"/>
            <a:ext cx="16922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Soll oder Haben?</a:t>
            </a:r>
          </a:p>
        </p:txBody>
      </p:sp>
      <p:sp>
        <p:nvSpPr>
          <p:cNvPr id="49170" name="Rectangle 18"/>
          <p:cNvSpPr>
            <a:spLocks noChangeArrowheads="1"/>
          </p:cNvSpPr>
          <p:nvPr/>
        </p:nvSpPr>
        <p:spPr bwMode="auto">
          <a:xfrm>
            <a:off x="2278063" y="5018088"/>
            <a:ext cx="167163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t>Buchungssatz:</a:t>
            </a:r>
          </a:p>
        </p:txBody>
      </p:sp>
      <p:sp>
        <p:nvSpPr>
          <p:cNvPr id="49171" name="Rectangle 19"/>
          <p:cNvSpPr>
            <a:spLocks noChangeArrowheads="1"/>
          </p:cNvSpPr>
          <p:nvPr/>
        </p:nvSpPr>
        <p:spPr bwMode="auto">
          <a:xfrm>
            <a:off x="4406900" y="4862513"/>
            <a:ext cx="4784725" cy="619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b="1"/>
              <a:t>Mietaufwand an Kassa  € 7.000,--</a:t>
            </a:r>
          </a:p>
        </p:txBody>
      </p:sp>
      <p:sp>
        <p:nvSpPr>
          <p:cNvPr id="49172" name="Text Box 20"/>
          <p:cNvSpPr txBox="1">
            <a:spLocks noChangeArrowheads="1"/>
          </p:cNvSpPr>
          <p:nvPr/>
        </p:nvSpPr>
        <p:spPr bwMode="auto">
          <a:xfrm>
            <a:off x="446088" y="1565275"/>
            <a:ext cx="8502650" cy="376238"/>
          </a:xfrm>
          <a:prstGeom prst="rect">
            <a:avLst/>
          </a:prstGeom>
          <a:noFill/>
          <a:ln w="9525" algn="ctr">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b="1"/>
              <a:t>Geschäftsfall: Wir bezahlen die Miete von € 7.000,-- bar</a:t>
            </a:r>
            <a:endParaRPr lang="de-DE" altLang="de-DE" b="1"/>
          </a:p>
        </p:txBody>
      </p:sp>
      <p:sp>
        <p:nvSpPr>
          <p:cNvPr id="49173" name="Text Box 21"/>
          <p:cNvSpPr txBox="1">
            <a:spLocks noChangeArrowheads="1"/>
          </p:cNvSpPr>
          <p:nvPr/>
        </p:nvSpPr>
        <p:spPr bwMode="auto">
          <a:xfrm>
            <a:off x="774700" y="2997200"/>
            <a:ext cx="8345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t>Kassa		      aktives BK           Verminderung	  Haben</a:t>
            </a:r>
            <a:endParaRPr lang="de-DE" altLang="de-DE" sz="1600"/>
          </a:p>
        </p:txBody>
      </p:sp>
      <p:sp>
        <p:nvSpPr>
          <p:cNvPr id="49174" name="Text Box 22"/>
          <p:cNvSpPr txBox="1">
            <a:spLocks noChangeArrowheads="1"/>
          </p:cNvSpPr>
          <p:nvPr/>
        </p:nvSpPr>
        <p:spPr bwMode="auto">
          <a:xfrm>
            <a:off x="641350" y="3644900"/>
            <a:ext cx="850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t>Mietaufwand               Aufwand              Vermehrung	   Soll</a:t>
            </a:r>
            <a:endParaRPr lang="de-DE" altLang="de-DE" sz="1600"/>
          </a:p>
        </p:txBody>
      </p:sp>
      <p:sp>
        <p:nvSpPr>
          <p:cNvPr id="49175" name="Rectangle 23"/>
          <p:cNvSpPr>
            <a:spLocks noChangeArrowheads="1"/>
          </p:cNvSpPr>
          <p:nvPr/>
        </p:nvSpPr>
        <p:spPr bwMode="auto">
          <a:xfrm>
            <a:off x="2613025" y="2349500"/>
            <a:ext cx="21828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Aktives/passives BK</a:t>
            </a:r>
          </a:p>
          <a:p>
            <a:pPr algn="ctr"/>
            <a:r>
              <a:rPr lang="de-AT" altLang="de-DE" sz="1400"/>
              <a:t>Aufwand/Ertrag?</a:t>
            </a:r>
            <a:endParaRPr lang="de-DE" altLang="de-DE" sz="1400"/>
          </a:p>
        </p:txBody>
      </p:sp>
    </p:spTree>
  </p:cSld>
  <p:clrMapOvr>
    <a:masterClrMapping/>
  </p:clrMapOvr>
  <p:transition spd="med"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0178" name="Rectangle 6"/>
          <p:cNvSpPr>
            <a:spLocks noChangeArrowheads="1"/>
          </p:cNvSpPr>
          <p:nvPr/>
        </p:nvSpPr>
        <p:spPr bwMode="auto">
          <a:xfrm>
            <a:off x="4470400" y="1239838"/>
            <a:ext cx="6842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Soll</a:t>
            </a:r>
          </a:p>
        </p:txBody>
      </p:sp>
      <p:sp>
        <p:nvSpPr>
          <p:cNvPr id="50179" name="Rectangle 7"/>
          <p:cNvSpPr>
            <a:spLocks noChangeArrowheads="1"/>
          </p:cNvSpPr>
          <p:nvPr/>
        </p:nvSpPr>
        <p:spPr bwMode="auto">
          <a:xfrm>
            <a:off x="6011863" y="1225550"/>
            <a:ext cx="1066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Haben</a:t>
            </a:r>
          </a:p>
        </p:txBody>
      </p:sp>
      <p:sp>
        <p:nvSpPr>
          <p:cNvPr id="50180" name="Line 8"/>
          <p:cNvSpPr>
            <a:spLocks noChangeShapeType="1"/>
          </p:cNvSpPr>
          <p:nvPr/>
        </p:nvSpPr>
        <p:spPr bwMode="auto">
          <a:xfrm>
            <a:off x="2498725" y="1585913"/>
            <a:ext cx="4476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1" name="Line 9"/>
          <p:cNvSpPr>
            <a:spLocks noChangeShapeType="1"/>
          </p:cNvSpPr>
          <p:nvPr/>
        </p:nvSpPr>
        <p:spPr bwMode="auto">
          <a:xfrm>
            <a:off x="4357688" y="1585913"/>
            <a:ext cx="0" cy="10001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2" name="Line 10"/>
          <p:cNvSpPr>
            <a:spLocks noChangeShapeType="1"/>
          </p:cNvSpPr>
          <p:nvPr/>
        </p:nvSpPr>
        <p:spPr bwMode="auto">
          <a:xfrm>
            <a:off x="5699125" y="1598613"/>
            <a:ext cx="0" cy="1000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3" name="Rectangle 11"/>
          <p:cNvSpPr>
            <a:spLocks noChangeArrowheads="1"/>
          </p:cNvSpPr>
          <p:nvPr/>
        </p:nvSpPr>
        <p:spPr bwMode="auto">
          <a:xfrm>
            <a:off x="2366963" y="1244600"/>
            <a:ext cx="152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000">
                <a:solidFill>
                  <a:schemeClr val="accent1"/>
                </a:solidFill>
              </a:rPr>
              <a:t>HW-Vorrat</a:t>
            </a:r>
          </a:p>
        </p:txBody>
      </p:sp>
      <p:sp>
        <p:nvSpPr>
          <p:cNvPr id="50184" name="Rectangle 12"/>
          <p:cNvSpPr>
            <a:spLocks noChangeArrowheads="1"/>
          </p:cNvSpPr>
          <p:nvPr/>
        </p:nvSpPr>
        <p:spPr bwMode="auto">
          <a:xfrm>
            <a:off x="4344988" y="3497263"/>
            <a:ext cx="684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Soll</a:t>
            </a:r>
          </a:p>
        </p:txBody>
      </p:sp>
      <p:sp>
        <p:nvSpPr>
          <p:cNvPr id="50185" name="Rectangle 13"/>
          <p:cNvSpPr>
            <a:spLocks noChangeArrowheads="1"/>
          </p:cNvSpPr>
          <p:nvPr/>
        </p:nvSpPr>
        <p:spPr bwMode="auto">
          <a:xfrm>
            <a:off x="5886450" y="3482975"/>
            <a:ext cx="1066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Haben</a:t>
            </a:r>
          </a:p>
        </p:txBody>
      </p:sp>
      <p:sp>
        <p:nvSpPr>
          <p:cNvPr id="50186" name="Line 14"/>
          <p:cNvSpPr>
            <a:spLocks noChangeShapeType="1"/>
          </p:cNvSpPr>
          <p:nvPr/>
        </p:nvSpPr>
        <p:spPr bwMode="auto">
          <a:xfrm>
            <a:off x="2373313" y="3843338"/>
            <a:ext cx="4476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7" name="Line 15"/>
          <p:cNvSpPr>
            <a:spLocks noChangeShapeType="1"/>
          </p:cNvSpPr>
          <p:nvPr/>
        </p:nvSpPr>
        <p:spPr bwMode="auto">
          <a:xfrm>
            <a:off x="4232275" y="3843338"/>
            <a:ext cx="0" cy="10001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8" name="Line 16"/>
          <p:cNvSpPr>
            <a:spLocks noChangeShapeType="1"/>
          </p:cNvSpPr>
          <p:nvPr/>
        </p:nvSpPr>
        <p:spPr bwMode="auto">
          <a:xfrm>
            <a:off x="5573713" y="3856038"/>
            <a:ext cx="0" cy="1000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9" name="Rectangle 17"/>
          <p:cNvSpPr>
            <a:spLocks noChangeArrowheads="1"/>
          </p:cNvSpPr>
          <p:nvPr/>
        </p:nvSpPr>
        <p:spPr bwMode="auto">
          <a:xfrm>
            <a:off x="2241550" y="3524250"/>
            <a:ext cx="6159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solidFill>
                  <a:schemeClr val="accent1"/>
                </a:solidFill>
              </a:rPr>
              <a:t>SBK</a:t>
            </a:r>
            <a:endParaRPr lang="de-DE" altLang="de-DE" sz="2000">
              <a:solidFill>
                <a:schemeClr val="accent1"/>
              </a:solidFill>
            </a:endParaRPr>
          </a:p>
        </p:txBody>
      </p:sp>
      <p:sp>
        <p:nvSpPr>
          <p:cNvPr id="50190" name="Text Box 18"/>
          <p:cNvSpPr txBox="1">
            <a:spLocks noChangeArrowheads="1"/>
          </p:cNvSpPr>
          <p:nvPr/>
        </p:nvSpPr>
        <p:spPr bwMode="auto">
          <a:xfrm>
            <a:off x="638175" y="5054600"/>
            <a:ext cx="8124825" cy="1465263"/>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Tx/>
              <a:buChar char="-"/>
            </a:pPr>
            <a:r>
              <a:rPr lang="de-DE" altLang="de-DE"/>
              <a:t> Ermittlung des Saldos</a:t>
            </a:r>
          </a:p>
          <a:p>
            <a:pPr>
              <a:buFontTx/>
              <a:buChar char="-"/>
            </a:pPr>
            <a:r>
              <a:rPr lang="de-DE" altLang="de-DE"/>
              <a:t> Eintragung des Saldos auf der betragsmäßig kleineren Seite</a:t>
            </a:r>
          </a:p>
          <a:p>
            <a:pPr>
              <a:buFontTx/>
              <a:buChar char="-"/>
            </a:pPr>
            <a:r>
              <a:rPr lang="de-DE" altLang="de-DE"/>
              <a:t> Konto ist ausgeglichen</a:t>
            </a:r>
          </a:p>
          <a:p>
            <a:pPr>
              <a:buFontTx/>
              <a:buChar char="-"/>
            </a:pPr>
            <a:r>
              <a:rPr lang="de-DE" altLang="de-DE"/>
              <a:t> Aktive und passive Bestandskonten werden mit SBK abgeschlossen</a:t>
            </a:r>
          </a:p>
          <a:p>
            <a:pPr>
              <a:buFontTx/>
              <a:buChar char="-"/>
            </a:pPr>
            <a:r>
              <a:rPr lang="de-DE" altLang="de-DE"/>
              <a:t> Erfolgskonten mit GuV</a:t>
            </a:r>
          </a:p>
        </p:txBody>
      </p:sp>
      <p:sp>
        <p:nvSpPr>
          <p:cNvPr id="50191" name="Text Box 26"/>
          <p:cNvSpPr txBox="1">
            <a:spLocks noChangeArrowheads="1"/>
          </p:cNvSpPr>
          <p:nvPr/>
        </p:nvSpPr>
        <p:spPr bwMode="auto">
          <a:xfrm>
            <a:off x="4479925" y="1733550"/>
            <a:ext cx="128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10.000,--</a:t>
            </a:r>
            <a:endParaRPr lang="de-AT" altLang="de-DE"/>
          </a:p>
        </p:txBody>
      </p:sp>
      <p:sp>
        <p:nvSpPr>
          <p:cNvPr id="50192" name="Text Box 28"/>
          <p:cNvSpPr txBox="1">
            <a:spLocks noChangeArrowheads="1"/>
          </p:cNvSpPr>
          <p:nvPr/>
        </p:nvSpPr>
        <p:spPr bwMode="auto">
          <a:xfrm>
            <a:off x="2419350" y="1673225"/>
            <a:ext cx="757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Bank</a:t>
            </a:r>
          </a:p>
          <a:p>
            <a:r>
              <a:rPr lang="de-DE" altLang="de-DE"/>
              <a:t>SBK</a:t>
            </a:r>
            <a:endParaRPr lang="de-AT" altLang="de-DE"/>
          </a:p>
        </p:txBody>
      </p:sp>
      <p:sp>
        <p:nvSpPr>
          <p:cNvPr id="50193" name="Text Box 29"/>
          <p:cNvSpPr txBox="1">
            <a:spLocks noChangeArrowheads="1"/>
          </p:cNvSpPr>
          <p:nvPr/>
        </p:nvSpPr>
        <p:spPr bwMode="auto">
          <a:xfrm>
            <a:off x="2374900" y="4040188"/>
            <a:ext cx="1398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HW-Vorrat</a:t>
            </a:r>
            <a:endParaRPr lang="de-AT" altLang="de-DE"/>
          </a:p>
        </p:txBody>
      </p:sp>
      <p:sp>
        <p:nvSpPr>
          <p:cNvPr id="50194" name="Text Box 30"/>
          <p:cNvSpPr txBox="1">
            <a:spLocks noChangeArrowheads="1"/>
          </p:cNvSpPr>
          <p:nvPr/>
        </p:nvSpPr>
        <p:spPr bwMode="auto">
          <a:xfrm>
            <a:off x="5762625" y="1935163"/>
            <a:ext cx="128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10.000,--</a:t>
            </a:r>
            <a:endParaRPr lang="de-AT" altLang="de-DE"/>
          </a:p>
        </p:txBody>
      </p:sp>
      <p:sp>
        <p:nvSpPr>
          <p:cNvPr id="50195" name="Text Box 31"/>
          <p:cNvSpPr txBox="1">
            <a:spLocks noChangeArrowheads="1"/>
          </p:cNvSpPr>
          <p:nvPr/>
        </p:nvSpPr>
        <p:spPr bwMode="auto">
          <a:xfrm>
            <a:off x="4375150" y="4052888"/>
            <a:ext cx="128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10.000,--</a:t>
            </a:r>
            <a:endParaRPr lang="de-AT" altLang="de-DE"/>
          </a:p>
        </p:txBody>
      </p:sp>
      <p:sp>
        <p:nvSpPr>
          <p:cNvPr id="50196" name="Line 32"/>
          <p:cNvSpPr>
            <a:spLocks noChangeShapeType="1"/>
          </p:cNvSpPr>
          <p:nvPr/>
        </p:nvSpPr>
        <p:spPr bwMode="auto">
          <a:xfrm flipH="1">
            <a:off x="5106988" y="2268538"/>
            <a:ext cx="1020762" cy="172085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AT"/>
          </a:p>
        </p:txBody>
      </p:sp>
      <p:sp>
        <p:nvSpPr>
          <p:cNvPr id="50197" name="AutoShape 33"/>
          <p:cNvSpPr>
            <a:spLocks noChangeArrowheads="1"/>
          </p:cNvSpPr>
          <p:nvPr/>
        </p:nvSpPr>
        <p:spPr bwMode="auto">
          <a:xfrm>
            <a:off x="0" y="2732088"/>
            <a:ext cx="2708275" cy="1649412"/>
          </a:xfrm>
          <a:prstGeom prst="irregularSeal2">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sz="1400" b="1"/>
              <a:t>SBK</a:t>
            </a:r>
            <a:r>
              <a:rPr lang="de-DE" altLang="de-DE" sz="1400"/>
              <a:t> =</a:t>
            </a:r>
          </a:p>
          <a:p>
            <a:pPr algn="ctr"/>
            <a:r>
              <a:rPr lang="de-DE" altLang="de-DE" sz="1400"/>
              <a:t>Schlussbilanzkonto</a:t>
            </a:r>
            <a:endParaRPr lang="de-AT" altLang="de-DE" sz="1400"/>
          </a:p>
        </p:txBody>
      </p:sp>
      <p:sp>
        <p:nvSpPr>
          <p:cNvPr id="50198" name="Rectangle 34"/>
          <p:cNvSpPr>
            <a:spLocks noChangeArrowheads="1"/>
          </p:cNvSpPr>
          <p:nvPr/>
        </p:nvSpPr>
        <p:spPr bwMode="auto">
          <a:xfrm>
            <a:off x="111125" y="133350"/>
            <a:ext cx="2862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Abschluss eines Kontos</a:t>
            </a:r>
          </a:p>
        </p:txBody>
      </p:sp>
      <p:sp>
        <p:nvSpPr>
          <p:cNvPr id="50199"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7" name="Grafik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1202" name="Line 6"/>
          <p:cNvSpPr>
            <a:spLocks noChangeShapeType="1"/>
          </p:cNvSpPr>
          <p:nvPr/>
        </p:nvSpPr>
        <p:spPr bwMode="auto">
          <a:xfrm>
            <a:off x="1846263" y="1824038"/>
            <a:ext cx="55911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03" name="Line 7"/>
          <p:cNvSpPr>
            <a:spLocks noChangeShapeType="1"/>
          </p:cNvSpPr>
          <p:nvPr/>
        </p:nvSpPr>
        <p:spPr bwMode="auto">
          <a:xfrm>
            <a:off x="4830763" y="1843088"/>
            <a:ext cx="0" cy="1562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04" name="Rectangle 8"/>
          <p:cNvSpPr>
            <a:spLocks noChangeArrowheads="1"/>
          </p:cNvSpPr>
          <p:nvPr/>
        </p:nvSpPr>
        <p:spPr bwMode="auto">
          <a:xfrm>
            <a:off x="4322763" y="1454150"/>
            <a:ext cx="1006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200"/>
              <a:t>Bilanz</a:t>
            </a:r>
          </a:p>
        </p:txBody>
      </p:sp>
      <p:sp>
        <p:nvSpPr>
          <p:cNvPr id="51205" name="Rectangle 9"/>
          <p:cNvSpPr>
            <a:spLocks noChangeArrowheads="1"/>
          </p:cNvSpPr>
          <p:nvPr/>
        </p:nvSpPr>
        <p:spPr bwMode="auto">
          <a:xfrm>
            <a:off x="1774825" y="1525588"/>
            <a:ext cx="592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a:t>Soll</a:t>
            </a:r>
          </a:p>
        </p:txBody>
      </p:sp>
      <p:sp>
        <p:nvSpPr>
          <p:cNvPr id="51206" name="Rectangle 10"/>
          <p:cNvSpPr>
            <a:spLocks noChangeArrowheads="1"/>
          </p:cNvSpPr>
          <p:nvPr/>
        </p:nvSpPr>
        <p:spPr bwMode="auto">
          <a:xfrm>
            <a:off x="6629400" y="1522413"/>
            <a:ext cx="9032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a:t>Haben</a:t>
            </a:r>
          </a:p>
        </p:txBody>
      </p:sp>
      <p:sp>
        <p:nvSpPr>
          <p:cNvPr id="51207" name="Rectangle 11"/>
          <p:cNvSpPr>
            <a:spLocks noChangeArrowheads="1"/>
          </p:cNvSpPr>
          <p:nvPr/>
        </p:nvSpPr>
        <p:spPr bwMode="auto">
          <a:xfrm>
            <a:off x="1933575" y="1946275"/>
            <a:ext cx="29416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Bankguthaben	80.000,--</a:t>
            </a:r>
          </a:p>
          <a:p>
            <a:r>
              <a:rPr lang="de-DE" altLang="de-DE" sz="1700"/>
              <a:t>Kassa (Bargeld)10.000,--</a:t>
            </a:r>
          </a:p>
          <a:p>
            <a:r>
              <a:rPr lang="de-DE" altLang="de-DE" sz="1700"/>
              <a:t>		90.000,--</a:t>
            </a:r>
          </a:p>
        </p:txBody>
      </p:sp>
      <p:sp>
        <p:nvSpPr>
          <p:cNvPr id="51208" name="Line 12"/>
          <p:cNvSpPr>
            <a:spLocks noChangeShapeType="1"/>
          </p:cNvSpPr>
          <p:nvPr/>
        </p:nvSpPr>
        <p:spPr bwMode="auto">
          <a:xfrm>
            <a:off x="3630613" y="2519363"/>
            <a:ext cx="115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09" name="Line 13"/>
          <p:cNvSpPr>
            <a:spLocks noChangeShapeType="1"/>
          </p:cNvSpPr>
          <p:nvPr/>
        </p:nvSpPr>
        <p:spPr bwMode="auto">
          <a:xfrm>
            <a:off x="3636963" y="2816225"/>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10" name="Rectangle 14"/>
          <p:cNvSpPr>
            <a:spLocks noChangeArrowheads="1"/>
          </p:cNvSpPr>
          <p:nvPr/>
        </p:nvSpPr>
        <p:spPr bwMode="auto">
          <a:xfrm>
            <a:off x="4860925" y="1978025"/>
            <a:ext cx="28987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Kapital		90.000,--</a:t>
            </a:r>
          </a:p>
          <a:p>
            <a:endParaRPr lang="de-DE" altLang="de-DE" sz="1700"/>
          </a:p>
          <a:p>
            <a:r>
              <a:rPr lang="de-DE" altLang="de-DE" sz="1700"/>
              <a:t>		90.000,--</a:t>
            </a:r>
          </a:p>
        </p:txBody>
      </p:sp>
      <p:sp>
        <p:nvSpPr>
          <p:cNvPr id="51211" name="Line 15"/>
          <p:cNvSpPr>
            <a:spLocks noChangeShapeType="1"/>
          </p:cNvSpPr>
          <p:nvPr/>
        </p:nvSpPr>
        <p:spPr bwMode="auto">
          <a:xfrm>
            <a:off x="6475413" y="2532063"/>
            <a:ext cx="115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12" name="Line 16"/>
          <p:cNvSpPr>
            <a:spLocks noChangeShapeType="1"/>
          </p:cNvSpPr>
          <p:nvPr/>
        </p:nvSpPr>
        <p:spPr bwMode="auto">
          <a:xfrm>
            <a:off x="6470650" y="2852738"/>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13" name="Rectangle 17"/>
          <p:cNvSpPr>
            <a:spLocks noChangeArrowheads="1"/>
          </p:cNvSpPr>
          <p:nvPr/>
        </p:nvSpPr>
        <p:spPr bwMode="auto">
          <a:xfrm>
            <a:off x="2500313" y="814388"/>
            <a:ext cx="4935537" cy="369887"/>
          </a:xfrm>
          <a:prstGeom prst="rect">
            <a:avLst/>
          </a:prstGeom>
          <a:solidFill>
            <a:srgbClr val="CCFFCC"/>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Beispiel: Zahlung der Miete bar: 2.000,--</a:t>
            </a:r>
          </a:p>
        </p:txBody>
      </p:sp>
      <p:sp>
        <p:nvSpPr>
          <p:cNvPr id="51214" name="Rectangle 20"/>
          <p:cNvSpPr>
            <a:spLocks noChangeArrowheads="1"/>
          </p:cNvSpPr>
          <p:nvPr/>
        </p:nvSpPr>
        <p:spPr bwMode="auto">
          <a:xfrm>
            <a:off x="1847850" y="4095750"/>
            <a:ext cx="7848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Kassabestand vermindert sich um 2.000,-- (akt. BK - Habenbuchung) </a:t>
            </a:r>
          </a:p>
          <a:p>
            <a:r>
              <a:rPr lang="de-DE" altLang="de-DE" sz="1700"/>
              <a:t>Unternehmer wird um 2.000,-- ärmer.</a:t>
            </a:r>
          </a:p>
          <a:p>
            <a:r>
              <a:rPr lang="de-DE" altLang="de-DE" sz="1700"/>
              <a:t>Kapitalbestand nimmt um 2.000,-- ab (pass. BK - Sollbuchung)</a:t>
            </a:r>
          </a:p>
        </p:txBody>
      </p:sp>
      <p:sp>
        <p:nvSpPr>
          <p:cNvPr id="51215" name="Rectangle 24"/>
          <p:cNvSpPr>
            <a:spLocks noChangeArrowheads="1"/>
          </p:cNvSpPr>
          <p:nvPr/>
        </p:nvSpPr>
        <p:spPr bwMode="auto">
          <a:xfrm>
            <a:off x="3038475" y="5226050"/>
            <a:ext cx="3675063" cy="369888"/>
          </a:xfrm>
          <a:prstGeom prst="rect">
            <a:avLst/>
          </a:prstGeom>
          <a:solidFill>
            <a:srgbClr val="CCFFCC"/>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Kapital  an  Kassa	2.000,--</a:t>
            </a:r>
          </a:p>
        </p:txBody>
      </p:sp>
      <p:sp>
        <p:nvSpPr>
          <p:cNvPr id="34841" name="Rectangle 25"/>
          <p:cNvSpPr>
            <a:spLocks noChangeArrowheads="1"/>
          </p:cNvSpPr>
          <p:nvPr/>
        </p:nvSpPr>
        <p:spPr bwMode="auto">
          <a:xfrm>
            <a:off x="495300" y="5092700"/>
            <a:ext cx="1544638" cy="1465263"/>
          </a:xfrm>
          <a:prstGeom prst="rect">
            <a:avLst/>
          </a:prstGeom>
          <a:noFill/>
          <a:ln w="9525">
            <a:noFill/>
            <a:miter lim="800000"/>
            <a:headEnd/>
            <a:tailEnd/>
          </a:ln>
          <a:effectLst/>
        </p:spPr>
        <p:txBody>
          <a:bodyPr wrap="none" lIns="92075" tIns="46038" rIns="92075" bIns="46038">
            <a:spAutoFit/>
          </a:bodyPr>
          <a:lstStyle/>
          <a:p>
            <a:pPr defTabSz="846138">
              <a:defRPr/>
            </a:pPr>
            <a:r>
              <a:rPr lang="de-DE">
                <a:solidFill>
                  <a:srgbClr val="00AE00"/>
                </a:solidFill>
                <a:effectLst>
                  <a:outerShdw blurRad="38100" dist="38100" dir="2700000" algn="tl">
                    <a:srgbClr val="C0C0C0"/>
                  </a:outerShdw>
                </a:effectLst>
              </a:rPr>
              <a:t>Theoretisch</a:t>
            </a:r>
          </a:p>
          <a:p>
            <a:pPr defTabSz="846138">
              <a:defRPr/>
            </a:pPr>
            <a:r>
              <a:rPr lang="de-DE">
                <a:solidFill>
                  <a:srgbClr val="00AE00"/>
                </a:solidFill>
                <a:effectLst>
                  <a:outerShdw blurRad="38100" dist="38100" dir="2700000" algn="tl">
                    <a:srgbClr val="C0C0C0"/>
                  </a:outerShdw>
                </a:effectLst>
              </a:rPr>
              <a:t>aber falsch:</a:t>
            </a:r>
          </a:p>
          <a:p>
            <a:pPr defTabSz="846138">
              <a:defRPr/>
            </a:pPr>
            <a:endParaRPr lang="de-DE">
              <a:solidFill>
                <a:srgbClr val="00AE00"/>
              </a:solidFill>
              <a:effectLst>
                <a:outerShdw blurRad="38100" dist="38100" dir="2700000" algn="tl">
                  <a:srgbClr val="C0C0C0"/>
                </a:outerShdw>
              </a:effectLst>
            </a:endParaRPr>
          </a:p>
          <a:p>
            <a:pPr defTabSz="846138">
              <a:defRPr/>
            </a:pPr>
            <a:endParaRPr lang="de-DE">
              <a:solidFill>
                <a:srgbClr val="00AE00"/>
              </a:solidFill>
              <a:effectLst>
                <a:outerShdw blurRad="38100" dist="38100" dir="2700000" algn="tl">
                  <a:srgbClr val="C0C0C0"/>
                </a:outerShdw>
              </a:effectLst>
            </a:endParaRPr>
          </a:p>
          <a:p>
            <a:pPr defTabSz="846138">
              <a:defRPr/>
            </a:pPr>
            <a:r>
              <a:rPr lang="de-DE">
                <a:solidFill>
                  <a:srgbClr val="00AE00"/>
                </a:solidFill>
                <a:effectLst>
                  <a:outerShdw blurRad="38100" dist="38100" dir="2700000" algn="tl">
                    <a:srgbClr val="C0C0C0"/>
                  </a:outerShdw>
                </a:effectLst>
              </a:rPr>
              <a:t>Richtig:</a:t>
            </a:r>
          </a:p>
        </p:txBody>
      </p:sp>
      <p:sp>
        <p:nvSpPr>
          <p:cNvPr id="51217" name="Rectangle 26"/>
          <p:cNvSpPr>
            <a:spLocks noChangeArrowheads="1"/>
          </p:cNvSpPr>
          <p:nvPr/>
        </p:nvSpPr>
        <p:spPr bwMode="auto">
          <a:xfrm>
            <a:off x="7170738" y="5178425"/>
            <a:ext cx="234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000">
                <a:solidFill>
                  <a:srgbClr val="00AE00"/>
                </a:solidFill>
              </a:rPr>
              <a:t>Unübersichtlich!:</a:t>
            </a:r>
          </a:p>
        </p:txBody>
      </p:sp>
      <p:sp>
        <p:nvSpPr>
          <p:cNvPr id="51218" name="Rectangle 29"/>
          <p:cNvSpPr>
            <a:spLocks noChangeArrowheads="1"/>
          </p:cNvSpPr>
          <p:nvPr/>
        </p:nvSpPr>
        <p:spPr bwMode="auto">
          <a:xfrm>
            <a:off x="2108200" y="6143625"/>
            <a:ext cx="5684838" cy="460375"/>
          </a:xfrm>
          <a:prstGeom prst="rect">
            <a:avLst/>
          </a:prstGeom>
          <a:solidFill>
            <a:srgbClr val="CCFFCC"/>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400"/>
              <a:t>Mietaufwand  an  Kassa	2.000,--</a:t>
            </a:r>
          </a:p>
        </p:txBody>
      </p:sp>
      <p:sp>
        <p:nvSpPr>
          <p:cNvPr id="51219" name="AutoShape 31"/>
          <p:cNvSpPr>
            <a:spLocks noChangeArrowheads="1"/>
          </p:cNvSpPr>
          <p:nvPr/>
        </p:nvSpPr>
        <p:spPr bwMode="auto">
          <a:xfrm>
            <a:off x="6772275" y="5195888"/>
            <a:ext cx="401638" cy="401637"/>
          </a:xfrm>
          <a:prstGeom prst="rightArrow">
            <a:avLst>
              <a:gd name="adj1" fmla="val 75009"/>
              <a:gd name="adj2" fmla="val 50005"/>
            </a:avLst>
          </a:prstGeom>
          <a:gradFill rotWithShape="0">
            <a:gsLst>
              <a:gs pos="0">
                <a:schemeClr val="bg1"/>
              </a:gs>
              <a:gs pos="100000">
                <a:srgbClr val="00AE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51220" name="Rectangle 35"/>
          <p:cNvSpPr>
            <a:spLocks noChangeArrowheads="1"/>
          </p:cNvSpPr>
          <p:nvPr/>
        </p:nvSpPr>
        <p:spPr bwMode="auto">
          <a:xfrm>
            <a:off x="111125" y="133350"/>
            <a:ext cx="392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Aufwandskonten</a:t>
            </a:r>
          </a:p>
        </p:txBody>
      </p:sp>
      <p:cxnSp>
        <p:nvCxnSpPr>
          <p:cNvPr id="51221" name="AutoShape 39"/>
          <p:cNvCxnSpPr>
            <a:cxnSpLocks noChangeShapeType="1"/>
            <a:stCxn id="51207" idx="1"/>
            <a:endCxn id="51214" idx="1"/>
          </p:cNvCxnSpPr>
          <p:nvPr/>
        </p:nvCxnSpPr>
        <p:spPr bwMode="auto">
          <a:xfrm rot="10800000" flipV="1">
            <a:off x="1847850" y="2378075"/>
            <a:ext cx="85725" cy="2149475"/>
          </a:xfrm>
          <a:prstGeom prst="bentConnector3">
            <a:avLst>
              <a:gd name="adj1" fmla="val 366667"/>
            </a:avLst>
          </a:prstGeom>
          <a:noFill/>
          <a:ln w="2857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1222"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5"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2226" name="Line 6"/>
          <p:cNvSpPr>
            <a:spLocks noChangeShapeType="1"/>
          </p:cNvSpPr>
          <p:nvPr/>
        </p:nvSpPr>
        <p:spPr bwMode="auto">
          <a:xfrm>
            <a:off x="1866900" y="1865313"/>
            <a:ext cx="59721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27" name="Line 7"/>
          <p:cNvSpPr>
            <a:spLocks noChangeShapeType="1"/>
          </p:cNvSpPr>
          <p:nvPr/>
        </p:nvSpPr>
        <p:spPr bwMode="auto">
          <a:xfrm>
            <a:off x="4851400" y="1884363"/>
            <a:ext cx="0" cy="1562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28" name="Rectangle 8"/>
          <p:cNvSpPr>
            <a:spLocks noChangeArrowheads="1"/>
          </p:cNvSpPr>
          <p:nvPr/>
        </p:nvSpPr>
        <p:spPr bwMode="auto">
          <a:xfrm>
            <a:off x="4410075" y="1495425"/>
            <a:ext cx="1006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200"/>
              <a:t>Bilanz</a:t>
            </a:r>
          </a:p>
        </p:txBody>
      </p:sp>
      <p:sp>
        <p:nvSpPr>
          <p:cNvPr id="52229" name="Rectangle 9"/>
          <p:cNvSpPr>
            <a:spLocks noChangeArrowheads="1"/>
          </p:cNvSpPr>
          <p:nvPr/>
        </p:nvSpPr>
        <p:spPr bwMode="auto">
          <a:xfrm>
            <a:off x="1795463" y="1566863"/>
            <a:ext cx="5921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a:t>Soll</a:t>
            </a:r>
          </a:p>
        </p:txBody>
      </p:sp>
      <p:sp>
        <p:nvSpPr>
          <p:cNvPr id="52230" name="Rectangle 10"/>
          <p:cNvSpPr>
            <a:spLocks noChangeArrowheads="1"/>
          </p:cNvSpPr>
          <p:nvPr/>
        </p:nvSpPr>
        <p:spPr bwMode="auto">
          <a:xfrm>
            <a:off x="6946900" y="1563688"/>
            <a:ext cx="9032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a:t>Haben</a:t>
            </a:r>
          </a:p>
        </p:txBody>
      </p:sp>
      <p:sp>
        <p:nvSpPr>
          <p:cNvPr id="52231" name="Rectangle 11"/>
          <p:cNvSpPr>
            <a:spLocks noChangeArrowheads="1"/>
          </p:cNvSpPr>
          <p:nvPr/>
        </p:nvSpPr>
        <p:spPr bwMode="auto">
          <a:xfrm>
            <a:off x="2009775" y="1976438"/>
            <a:ext cx="29416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Bankguthaben	80.000,--</a:t>
            </a:r>
          </a:p>
          <a:p>
            <a:r>
              <a:rPr lang="de-DE" altLang="de-DE" sz="1700"/>
              <a:t>Kassa (Bargeld)10.000,--</a:t>
            </a:r>
          </a:p>
          <a:p>
            <a:r>
              <a:rPr lang="de-DE" altLang="de-DE" sz="1700"/>
              <a:t>		90.000,--</a:t>
            </a:r>
          </a:p>
        </p:txBody>
      </p:sp>
      <p:sp>
        <p:nvSpPr>
          <p:cNvPr id="52232" name="Line 12"/>
          <p:cNvSpPr>
            <a:spLocks noChangeShapeType="1"/>
          </p:cNvSpPr>
          <p:nvPr/>
        </p:nvSpPr>
        <p:spPr bwMode="auto">
          <a:xfrm>
            <a:off x="3651250" y="2560638"/>
            <a:ext cx="11509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3" name="Line 13"/>
          <p:cNvSpPr>
            <a:spLocks noChangeShapeType="1"/>
          </p:cNvSpPr>
          <p:nvPr/>
        </p:nvSpPr>
        <p:spPr bwMode="auto">
          <a:xfrm>
            <a:off x="3657600" y="2857500"/>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4" name="Rectangle 14"/>
          <p:cNvSpPr>
            <a:spLocks noChangeArrowheads="1"/>
          </p:cNvSpPr>
          <p:nvPr/>
        </p:nvSpPr>
        <p:spPr bwMode="auto">
          <a:xfrm>
            <a:off x="5170488" y="2041525"/>
            <a:ext cx="28987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Eigenkapital	90.000,--</a:t>
            </a:r>
          </a:p>
          <a:p>
            <a:endParaRPr lang="de-DE" altLang="de-DE" sz="1700"/>
          </a:p>
          <a:p>
            <a:r>
              <a:rPr lang="de-DE" altLang="de-DE" sz="1700"/>
              <a:t>		90.000,--</a:t>
            </a:r>
          </a:p>
        </p:txBody>
      </p:sp>
      <p:sp>
        <p:nvSpPr>
          <p:cNvPr id="52235" name="Line 15"/>
          <p:cNvSpPr>
            <a:spLocks noChangeShapeType="1"/>
          </p:cNvSpPr>
          <p:nvPr/>
        </p:nvSpPr>
        <p:spPr bwMode="auto">
          <a:xfrm>
            <a:off x="6662738" y="2573338"/>
            <a:ext cx="115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6" name="Line 16"/>
          <p:cNvSpPr>
            <a:spLocks noChangeShapeType="1"/>
          </p:cNvSpPr>
          <p:nvPr/>
        </p:nvSpPr>
        <p:spPr bwMode="auto">
          <a:xfrm>
            <a:off x="6669088" y="2894013"/>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7" name="Rectangle 17"/>
          <p:cNvSpPr>
            <a:spLocks noChangeArrowheads="1"/>
          </p:cNvSpPr>
          <p:nvPr/>
        </p:nvSpPr>
        <p:spPr bwMode="auto">
          <a:xfrm>
            <a:off x="1506538" y="890588"/>
            <a:ext cx="6902450" cy="369887"/>
          </a:xfrm>
          <a:prstGeom prst="rect">
            <a:avLst/>
          </a:prstGeom>
          <a:solidFill>
            <a:srgbClr val="CCECFF"/>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Beispiel: Erhalt von Provision auf das Bankkonto: 1.000,--</a:t>
            </a:r>
          </a:p>
        </p:txBody>
      </p:sp>
      <p:sp>
        <p:nvSpPr>
          <p:cNvPr id="52238" name="Rectangle 20"/>
          <p:cNvSpPr>
            <a:spLocks noChangeArrowheads="1"/>
          </p:cNvSpPr>
          <p:nvPr/>
        </p:nvSpPr>
        <p:spPr bwMode="auto">
          <a:xfrm>
            <a:off x="1868488" y="4137025"/>
            <a:ext cx="77295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Der Bankbestand vermehrt sich um 1.000,-- (akt. BK - Sollbuchung) </a:t>
            </a:r>
          </a:p>
          <a:p>
            <a:r>
              <a:rPr lang="de-DE" altLang="de-DE" sz="1700"/>
              <a:t>Unternehmer wird um 1.000,-- reicher.</a:t>
            </a:r>
          </a:p>
          <a:p>
            <a:r>
              <a:rPr lang="de-DE" altLang="de-DE" sz="1700"/>
              <a:t>Kapitalbestand nimmt um 1.000,-- zu (pass. BK - Habenbuchung)</a:t>
            </a:r>
          </a:p>
        </p:txBody>
      </p:sp>
      <p:sp>
        <p:nvSpPr>
          <p:cNvPr id="52239" name="Rectangle 24"/>
          <p:cNvSpPr>
            <a:spLocks noChangeArrowheads="1"/>
          </p:cNvSpPr>
          <p:nvPr/>
        </p:nvSpPr>
        <p:spPr bwMode="auto">
          <a:xfrm>
            <a:off x="3059113" y="5267325"/>
            <a:ext cx="3675062" cy="369888"/>
          </a:xfrm>
          <a:prstGeom prst="rect">
            <a:avLst/>
          </a:prstGeom>
          <a:solidFill>
            <a:srgbClr val="CCECFF"/>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Bank  an  Kapital	1.000,--</a:t>
            </a:r>
          </a:p>
        </p:txBody>
      </p:sp>
      <p:sp>
        <p:nvSpPr>
          <p:cNvPr id="36889" name="Rectangle 25"/>
          <p:cNvSpPr>
            <a:spLocks noChangeArrowheads="1"/>
          </p:cNvSpPr>
          <p:nvPr/>
        </p:nvSpPr>
        <p:spPr bwMode="auto">
          <a:xfrm>
            <a:off x="596900" y="5095875"/>
            <a:ext cx="1681163" cy="1525588"/>
          </a:xfrm>
          <a:prstGeom prst="rect">
            <a:avLst/>
          </a:prstGeom>
          <a:noFill/>
          <a:ln w="9525">
            <a:noFill/>
            <a:miter lim="800000"/>
            <a:headEnd/>
            <a:tailEnd/>
          </a:ln>
          <a:effectLst/>
        </p:spPr>
        <p:txBody>
          <a:bodyPr wrap="none" lIns="92075" tIns="46038" rIns="92075" bIns="46038">
            <a:spAutoFit/>
          </a:bodyPr>
          <a:lstStyle/>
          <a:p>
            <a:pPr defTabSz="846138">
              <a:defRPr/>
            </a:pPr>
            <a:r>
              <a:rPr lang="de-DE" sz="2000">
                <a:solidFill>
                  <a:schemeClr val="accent1"/>
                </a:solidFill>
                <a:effectLst>
                  <a:outerShdw blurRad="38100" dist="38100" dir="2700000" algn="tl">
                    <a:srgbClr val="C0C0C0"/>
                  </a:outerShdw>
                </a:effectLst>
              </a:rPr>
              <a:t>Theoretisch</a:t>
            </a:r>
          </a:p>
          <a:p>
            <a:pPr defTabSz="846138">
              <a:defRPr/>
            </a:pPr>
            <a:r>
              <a:rPr lang="de-DE" sz="2000">
                <a:solidFill>
                  <a:schemeClr val="accent1"/>
                </a:solidFill>
                <a:effectLst>
                  <a:outerShdw blurRad="38100" dist="38100" dir="2700000" algn="tl">
                    <a:srgbClr val="C0C0C0"/>
                  </a:outerShdw>
                </a:effectLst>
              </a:rPr>
              <a:t>aber falsch</a:t>
            </a:r>
            <a:r>
              <a:rPr lang="de-DE">
                <a:solidFill>
                  <a:schemeClr val="accent1"/>
                </a:solidFill>
                <a:effectLst>
                  <a:outerShdw blurRad="38100" dist="38100" dir="2700000" algn="tl">
                    <a:srgbClr val="C0C0C0"/>
                  </a:outerShdw>
                </a:effectLst>
              </a:rPr>
              <a:t>:</a:t>
            </a:r>
          </a:p>
          <a:p>
            <a:pPr defTabSz="846138">
              <a:defRPr/>
            </a:pPr>
            <a:endParaRPr lang="de-DE">
              <a:solidFill>
                <a:schemeClr val="accent1"/>
              </a:solidFill>
              <a:effectLst>
                <a:outerShdw blurRad="38100" dist="38100" dir="2700000" algn="tl">
                  <a:srgbClr val="C0C0C0"/>
                </a:outerShdw>
              </a:effectLst>
            </a:endParaRPr>
          </a:p>
          <a:p>
            <a:pPr defTabSz="846138">
              <a:defRPr/>
            </a:pPr>
            <a:endParaRPr lang="de-DE">
              <a:solidFill>
                <a:schemeClr val="accent1"/>
              </a:solidFill>
              <a:effectLst>
                <a:outerShdw blurRad="38100" dist="38100" dir="2700000" algn="tl">
                  <a:srgbClr val="C0C0C0"/>
                </a:outerShdw>
              </a:effectLst>
            </a:endParaRPr>
          </a:p>
          <a:p>
            <a:pPr defTabSz="846138">
              <a:defRPr/>
            </a:pPr>
            <a:r>
              <a:rPr lang="de-DE">
                <a:solidFill>
                  <a:schemeClr val="accent1"/>
                </a:solidFill>
                <a:effectLst>
                  <a:outerShdw blurRad="38100" dist="38100" dir="2700000" algn="tl">
                    <a:srgbClr val="C0C0C0"/>
                  </a:outerShdw>
                </a:effectLst>
              </a:rPr>
              <a:t>richtig:</a:t>
            </a:r>
          </a:p>
        </p:txBody>
      </p:sp>
      <p:sp>
        <p:nvSpPr>
          <p:cNvPr id="52241" name="Rectangle 28"/>
          <p:cNvSpPr>
            <a:spLocks noChangeArrowheads="1"/>
          </p:cNvSpPr>
          <p:nvPr/>
        </p:nvSpPr>
        <p:spPr bwMode="auto">
          <a:xfrm>
            <a:off x="1708150" y="6146800"/>
            <a:ext cx="6530975" cy="460375"/>
          </a:xfrm>
          <a:prstGeom prst="rect">
            <a:avLst/>
          </a:prstGeom>
          <a:solidFill>
            <a:srgbClr val="CCECFF"/>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400"/>
              <a:t>Bank  an  Provisionserträge	1.000,--</a:t>
            </a:r>
          </a:p>
        </p:txBody>
      </p:sp>
      <p:sp>
        <p:nvSpPr>
          <p:cNvPr id="36894" name="Rectangle 30"/>
          <p:cNvSpPr>
            <a:spLocks noChangeArrowheads="1"/>
          </p:cNvSpPr>
          <p:nvPr/>
        </p:nvSpPr>
        <p:spPr bwMode="auto">
          <a:xfrm>
            <a:off x="7191375" y="5268913"/>
            <a:ext cx="2233613" cy="396875"/>
          </a:xfrm>
          <a:prstGeom prst="rect">
            <a:avLst/>
          </a:prstGeom>
          <a:noFill/>
          <a:ln w="9525">
            <a:noFill/>
            <a:miter lim="800000"/>
            <a:headEnd/>
            <a:tailEnd/>
          </a:ln>
          <a:effectLst/>
        </p:spPr>
        <p:txBody>
          <a:bodyPr wrap="none" lIns="92075" tIns="46038" rIns="92075" bIns="46038">
            <a:spAutoFit/>
          </a:bodyPr>
          <a:lstStyle/>
          <a:p>
            <a:pPr defTabSz="846138">
              <a:defRPr/>
            </a:pPr>
            <a:r>
              <a:rPr lang="de-DE" sz="2000">
                <a:solidFill>
                  <a:schemeClr val="accent1"/>
                </a:solidFill>
                <a:effectLst>
                  <a:outerShdw blurRad="38100" dist="38100" dir="2700000" algn="tl">
                    <a:srgbClr val="C0C0C0"/>
                  </a:outerShdw>
                </a:effectLst>
              </a:rPr>
              <a:t>Unübersichtlich!</a:t>
            </a:r>
          </a:p>
        </p:txBody>
      </p:sp>
      <p:sp>
        <p:nvSpPr>
          <p:cNvPr id="52243" name="AutoShape 31"/>
          <p:cNvSpPr>
            <a:spLocks noChangeArrowheads="1"/>
          </p:cNvSpPr>
          <p:nvPr/>
        </p:nvSpPr>
        <p:spPr bwMode="auto">
          <a:xfrm>
            <a:off x="6792913" y="5237163"/>
            <a:ext cx="401637" cy="401637"/>
          </a:xfrm>
          <a:prstGeom prst="rightArrow">
            <a:avLst>
              <a:gd name="adj1" fmla="val 75009"/>
              <a:gd name="adj2" fmla="val 50005"/>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52244" name="Rectangle 35"/>
          <p:cNvSpPr>
            <a:spLocks noChangeArrowheads="1"/>
          </p:cNvSpPr>
          <p:nvPr/>
        </p:nvSpPr>
        <p:spPr bwMode="auto">
          <a:xfrm>
            <a:off x="111125" y="133350"/>
            <a:ext cx="2868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Erträge</a:t>
            </a:r>
          </a:p>
        </p:txBody>
      </p:sp>
      <p:sp>
        <p:nvSpPr>
          <p:cNvPr id="5224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3250" name="Rectangle 20"/>
          <p:cNvSpPr>
            <a:spLocks noChangeArrowheads="1"/>
          </p:cNvSpPr>
          <p:nvPr/>
        </p:nvSpPr>
        <p:spPr bwMode="auto">
          <a:xfrm>
            <a:off x="111125" y="13335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Erfolgskonten</a:t>
            </a:r>
          </a:p>
        </p:txBody>
      </p:sp>
      <p:sp>
        <p:nvSpPr>
          <p:cNvPr id="53251" name="Rectangle 24"/>
          <p:cNvSpPr>
            <a:spLocks noChangeArrowheads="1"/>
          </p:cNvSpPr>
          <p:nvPr/>
        </p:nvSpPr>
        <p:spPr bwMode="auto">
          <a:xfrm>
            <a:off x="3246438" y="903288"/>
            <a:ext cx="3395662" cy="5222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Erfolgskonten</a:t>
            </a:r>
          </a:p>
        </p:txBody>
      </p:sp>
      <p:sp>
        <p:nvSpPr>
          <p:cNvPr id="53252" name="Rectangle 25"/>
          <p:cNvSpPr>
            <a:spLocks noChangeArrowheads="1"/>
          </p:cNvSpPr>
          <p:nvPr/>
        </p:nvSpPr>
        <p:spPr bwMode="auto">
          <a:xfrm>
            <a:off x="577850" y="1924050"/>
            <a:ext cx="3395663" cy="522288"/>
          </a:xfrm>
          <a:prstGeom prst="rect">
            <a:avLst/>
          </a:prstGeom>
          <a:solidFill>
            <a:srgbClr val="CCFFCC"/>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Aufwände</a:t>
            </a:r>
          </a:p>
        </p:txBody>
      </p:sp>
      <p:sp>
        <p:nvSpPr>
          <p:cNvPr id="53253" name="Rectangle 26"/>
          <p:cNvSpPr>
            <a:spLocks noChangeArrowheads="1"/>
          </p:cNvSpPr>
          <p:nvPr/>
        </p:nvSpPr>
        <p:spPr bwMode="auto">
          <a:xfrm>
            <a:off x="5745163" y="1924050"/>
            <a:ext cx="3395662" cy="522288"/>
          </a:xfrm>
          <a:prstGeom prst="rect">
            <a:avLst/>
          </a:prstGeom>
          <a:solidFill>
            <a:srgbClr val="FFFF99"/>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Erträge</a:t>
            </a:r>
          </a:p>
        </p:txBody>
      </p:sp>
      <p:sp>
        <p:nvSpPr>
          <p:cNvPr id="53254" name="Text Box 27"/>
          <p:cNvSpPr txBox="1">
            <a:spLocks noChangeArrowheads="1"/>
          </p:cNvSpPr>
          <p:nvPr/>
        </p:nvSpPr>
        <p:spPr bwMode="auto">
          <a:xfrm>
            <a:off x="541338" y="2517775"/>
            <a:ext cx="349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…werden im </a:t>
            </a:r>
            <a:r>
              <a:rPr lang="de-DE" altLang="de-DE" b="1"/>
              <a:t>SOLL</a:t>
            </a:r>
            <a:r>
              <a:rPr lang="de-DE" altLang="de-DE"/>
              <a:t> verbucht!</a:t>
            </a:r>
          </a:p>
        </p:txBody>
      </p:sp>
      <p:sp>
        <p:nvSpPr>
          <p:cNvPr id="53255" name="Text Box 28"/>
          <p:cNvSpPr txBox="1">
            <a:spLocks noChangeArrowheads="1"/>
          </p:cNvSpPr>
          <p:nvPr/>
        </p:nvSpPr>
        <p:spPr bwMode="auto">
          <a:xfrm>
            <a:off x="5695950" y="2524125"/>
            <a:ext cx="373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…werden im </a:t>
            </a:r>
            <a:r>
              <a:rPr lang="de-DE" altLang="de-DE" b="1"/>
              <a:t>HABEN</a:t>
            </a:r>
            <a:r>
              <a:rPr lang="de-DE" altLang="de-DE"/>
              <a:t> verbucht!</a:t>
            </a:r>
          </a:p>
        </p:txBody>
      </p:sp>
      <p:sp>
        <p:nvSpPr>
          <p:cNvPr id="53256" name="Text Box 29"/>
          <p:cNvSpPr txBox="1">
            <a:spLocks noChangeArrowheads="1"/>
          </p:cNvSpPr>
          <p:nvPr/>
        </p:nvSpPr>
        <p:spPr bwMode="auto">
          <a:xfrm>
            <a:off x="573088" y="3098800"/>
            <a:ext cx="3492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Tx/>
              <a:buChar char="-"/>
            </a:pPr>
            <a:r>
              <a:rPr lang="de-DE" altLang="de-DE"/>
              <a:t>Mietaufwand</a:t>
            </a:r>
          </a:p>
          <a:p>
            <a:pPr>
              <a:buFontTx/>
              <a:buChar char="-"/>
            </a:pPr>
            <a:r>
              <a:rPr lang="de-DE" altLang="de-DE"/>
              <a:t>Zinsenaufwand</a:t>
            </a:r>
          </a:p>
          <a:p>
            <a:pPr>
              <a:buFontTx/>
              <a:buChar char="-"/>
            </a:pPr>
            <a:r>
              <a:rPr lang="de-DE" altLang="de-DE"/>
              <a:t>Heizölverbrauch</a:t>
            </a:r>
          </a:p>
          <a:p>
            <a:pPr>
              <a:buFontTx/>
              <a:buChar char="-"/>
            </a:pPr>
            <a:r>
              <a:rPr lang="de-DE" altLang="de-DE"/>
              <a:t>Gehälter</a:t>
            </a:r>
          </a:p>
          <a:p>
            <a:pPr>
              <a:buFontTx/>
              <a:buChar char="-"/>
            </a:pPr>
            <a:r>
              <a:rPr lang="de-DE" altLang="de-DE"/>
              <a:t>Telefongebühren</a:t>
            </a:r>
          </a:p>
          <a:p>
            <a:pPr>
              <a:buFontTx/>
              <a:buChar char="-"/>
            </a:pPr>
            <a:r>
              <a:rPr lang="de-DE" altLang="de-DE"/>
              <a:t>Instandhaltung durch Dritte</a:t>
            </a:r>
            <a:br>
              <a:rPr lang="de-DE" altLang="de-DE"/>
            </a:br>
            <a:r>
              <a:rPr lang="de-DE" altLang="de-DE"/>
              <a:t> (Reparaturen)</a:t>
            </a:r>
          </a:p>
          <a:p>
            <a:r>
              <a:rPr lang="de-DE" altLang="de-DE"/>
              <a:t>…</a:t>
            </a:r>
          </a:p>
        </p:txBody>
      </p:sp>
      <p:sp>
        <p:nvSpPr>
          <p:cNvPr id="53257" name="Text Box 30"/>
          <p:cNvSpPr txBox="1">
            <a:spLocks noChangeArrowheads="1"/>
          </p:cNvSpPr>
          <p:nvPr/>
        </p:nvSpPr>
        <p:spPr bwMode="auto">
          <a:xfrm>
            <a:off x="5657850" y="3090863"/>
            <a:ext cx="25939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Tx/>
              <a:buChar char="-"/>
            </a:pPr>
            <a:r>
              <a:rPr lang="de-DE" altLang="de-DE"/>
              <a:t>Zinsenerträge</a:t>
            </a:r>
          </a:p>
          <a:p>
            <a:pPr>
              <a:buFontTx/>
              <a:buChar char="-"/>
            </a:pPr>
            <a:r>
              <a:rPr lang="de-DE" altLang="de-DE"/>
              <a:t>Mieterträge</a:t>
            </a:r>
          </a:p>
          <a:p>
            <a:pPr>
              <a:buFontTx/>
              <a:buChar char="-"/>
            </a:pPr>
            <a:r>
              <a:rPr lang="de-DE" altLang="de-DE"/>
              <a:t>Provisionserträge</a:t>
            </a:r>
          </a:p>
          <a:p>
            <a:pPr>
              <a:buFontTx/>
              <a:buChar char="-"/>
            </a:pPr>
            <a:r>
              <a:rPr lang="de-DE" altLang="de-DE"/>
              <a:t>Handelswarenerlöse</a:t>
            </a:r>
          </a:p>
          <a:p>
            <a:r>
              <a:rPr lang="de-DE" altLang="de-DE"/>
              <a:t>…</a:t>
            </a:r>
          </a:p>
        </p:txBody>
      </p:sp>
      <p:pic>
        <p:nvPicPr>
          <p:cNvPr id="53258" name="Picture 36" descr="Kos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4637088"/>
            <a:ext cx="22796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Line 37"/>
          <p:cNvSpPr>
            <a:spLocks noChangeShapeType="1"/>
          </p:cNvSpPr>
          <p:nvPr/>
        </p:nvSpPr>
        <p:spPr bwMode="auto">
          <a:xfrm>
            <a:off x="273050" y="1685925"/>
            <a:ext cx="923925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53260" name="Line 38"/>
          <p:cNvSpPr>
            <a:spLocks noChangeShapeType="1"/>
          </p:cNvSpPr>
          <p:nvPr/>
        </p:nvSpPr>
        <p:spPr bwMode="auto">
          <a:xfrm>
            <a:off x="4833938" y="1674813"/>
            <a:ext cx="0" cy="467836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53261" name="Rectangle 39"/>
          <p:cNvSpPr>
            <a:spLocks noChangeArrowheads="1"/>
          </p:cNvSpPr>
          <p:nvPr/>
        </p:nvSpPr>
        <p:spPr bwMode="auto">
          <a:xfrm>
            <a:off x="185738" y="1362075"/>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b="1"/>
              <a:t>SOLL</a:t>
            </a:r>
            <a:endParaRPr lang="de-AT" altLang="de-DE" b="1"/>
          </a:p>
        </p:txBody>
      </p:sp>
      <p:sp>
        <p:nvSpPr>
          <p:cNvPr id="53262" name="Rectangle 40"/>
          <p:cNvSpPr>
            <a:spLocks noChangeArrowheads="1"/>
          </p:cNvSpPr>
          <p:nvPr/>
        </p:nvSpPr>
        <p:spPr bwMode="auto">
          <a:xfrm>
            <a:off x="8591550" y="137953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b="1"/>
              <a:t>Haben</a:t>
            </a:r>
            <a:endParaRPr lang="de-AT" altLang="de-DE" b="1"/>
          </a:p>
        </p:txBody>
      </p:sp>
      <p:sp>
        <p:nvSpPr>
          <p:cNvPr id="5326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7"/>
          <p:cNvSpPr>
            <a:spLocks noChangeShapeType="1"/>
          </p:cNvSpPr>
          <p:nvPr/>
        </p:nvSpPr>
        <p:spPr bwMode="auto">
          <a:xfrm>
            <a:off x="954088" y="1301750"/>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75" name="Line 8"/>
          <p:cNvSpPr>
            <a:spLocks noChangeShapeType="1"/>
          </p:cNvSpPr>
          <p:nvPr/>
        </p:nvSpPr>
        <p:spPr bwMode="auto">
          <a:xfrm>
            <a:off x="3814763" y="13017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76" name="Rectangle 9"/>
          <p:cNvSpPr>
            <a:spLocks noChangeArrowheads="1"/>
          </p:cNvSpPr>
          <p:nvPr/>
        </p:nvSpPr>
        <p:spPr bwMode="auto">
          <a:xfrm>
            <a:off x="855663" y="1028700"/>
            <a:ext cx="162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Werbeaufwand</a:t>
            </a:r>
          </a:p>
        </p:txBody>
      </p:sp>
      <p:sp>
        <p:nvSpPr>
          <p:cNvPr id="3077" name="Rectangle 10"/>
          <p:cNvSpPr>
            <a:spLocks noChangeArrowheads="1"/>
          </p:cNvSpPr>
          <p:nvPr/>
        </p:nvSpPr>
        <p:spPr bwMode="auto">
          <a:xfrm>
            <a:off x="2781300" y="1008063"/>
            <a:ext cx="1849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78" name="Line 11"/>
          <p:cNvSpPr>
            <a:spLocks noChangeShapeType="1"/>
          </p:cNvSpPr>
          <p:nvPr/>
        </p:nvSpPr>
        <p:spPr bwMode="auto">
          <a:xfrm>
            <a:off x="958850" y="2584450"/>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79" name="Line 12"/>
          <p:cNvSpPr>
            <a:spLocks noChangeShapeType="1"/>
          </p:cNvSpPr>
          <p:nvPr/>
        </p:nvSpPr>
        <p:spPr bwMode="auto">
          <a:xfrm>
            <a:off x="3819525" y="2584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0" name="Rectangle 13"/>
          <p:cNvSpPr>
            <a:spLocks noChangeArrowheads="1"/>
          </p:cNvSpPr>
          <p:nvPr/>
        </p:nvSpPr>
        <p:spPr bwMode="auto">
          <a:xfrm>
            <a:off x="860425" y="2284413"/>
            <a:ext cx="1416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Mietaufwand</a:t>
            </a:r>
          </a:p>
        </p:txBody>
      </p:sp>
      <p:sp>
        <p:nvSpPr>
          <p:cNvPr id="3081" name="Rectangle 14"/>
          <p:cNvSpPr>
            <a:spLocks noChangeArrowheads="1"/>
          </p:cNvSpPr>
          <p:nvPr/>
        </p:nvSpPr>
        <p:spPr bwMode="auto">
          <a:xfrm>
            <a:off x="2786063" y="2263775"/>
            <a:ext cx="1849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82" name="Line 15"/>
          <p:cNvSpPr>
            <a:spLocks noChangeShapeType="1"/>
          </p:cNvSpPr>
          <p:nvPr/>
        </p:nvSpPr>
        <p:spPr bwMode="auto">
          <a:xfrm>
            <a:off x="5181600" y="1301750"/>
            <a:ext cx="381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3" name="Line 16"/>
          <p:cNvSpPr>
            <a:spLocks noChangeShapeType="1"/>
          </p:cNvSpPr>
          <p:nvPr/>
        </p:nvSpPr>
        <p:spPr bwMode="auto">
          <a:xfrm>
            <a:off x="8037513" y="13017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4" name="Rectangle 17"/>
          <p:cNvSpPr>
            <a:spLocks noChangeArrowheads="1"/>
          </p:cNvSpPr>
          <p:nvPr/>
        </p:nvSpPr>
        <p:spPr bwMode="auto">
          <a:xfrm>
            <a:off x="5081588" y="10287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Provisionserträge</a:t>
            </a:r>
          </a:p>
        </p:txBody>
      </p:sp>
      <p:sp>
        <p:nvSpPr>
          <p:cNvPr id="3085" name="Rectangle 18"/>
          <p:cNvSpPr>
            <a:spLocks noChangeArrowheads="1"/>
          </p:cNvSpPr>
          <p:nvPr/>
        </p:nvSpPr>
        <p:spPr bwMode="auto">
          <a:xfrm>
            <a:off x="7008813" y="1008063"/>
            <a:ext cx="1849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86" name="Line 19"/>
          <p:cNvSpPr>
            <a:spLocks noChangeShapeType="1"/>
          </p:cNvSpPr>
          <p:nvPr/>
        </p:nvSpPr>
        <p:spPr bwMode="auto">
          <a:xfrm>
            <a:off x="7034213" y="1308100"/>
            <a:ext cx="0" cy="8128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7" name="Line 20"/>
          <p:cNvSpPr>
            <a:spLocks noChangeShapeType="1"/>
          </p:cNvSpPr>
          <p:nvPr/>
        </p:nvSpPr>
        <p:spPr bwMode="auto">
          <a:xfrm>
            <a:off x="5184775" y="2584450"/>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8" name="Line 21"/>
          <p:cNvSpPr>
            <a:spLocks noChangeShapeType="1"/>
          </p:cNvSpPr>
          <p:nvPr/>
        </p:nvSpPr>
        <p:spPr bwMode="auto">
          <a:xfrm>
            <a:off x="8045450" y="2584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9" name="Rectangle 22"/>
          <p:cNvSpPr>
            <a:spLocks noChangeArrowheads="1"/>
          </p:cNvSpPr>
          <p:nvPr/>
        </p:nvSpPr>
        <p:spPr bwMode="auto">
          <a:xfrm>
            <a:off x="5086350" y="2260600"/>
            <a:ext cx="1527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Zinsenerträge</a:t>
            </a:r>
          </a:p>
        </p:txBody>
      </p:sp>
      <p:sp>
        <p:nvSpPr>
          <p:cNvPr id="3090" name="Rectangle 23"/>
          <p:cNvSpPr>
            <a:spLocks noChangeArrowheads="1"/>
          </p:cNvSpPr>
          <p:nvPr/>
        </p:nvSpPr>
        <p:spPr bwMode="auto">
          <a:xfrm>
            <a:off x="7011988" y="2239963"/>
            <a:ext cx="1849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91" name="Line 24"/>
          <p:cNvSpPr>
            <a:spLocks noChangeShapeType="1"/>
          </p:cNvSpPr>
          <p:nvPr/>
        </p:nvSpPr>
        <p:spPr bwMode="auto">
          <a:xfrm>
            <a:off x="7038975" y="2590800"/>
            <a:ext cx="0" cy="85407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2" name="Line 25"/>
          <p:cNvSpPr>
            <a:spLocks noChangeShapeType="1"/>
          </p:cNvSpPr>
          <p:nvPr/>
        </p:nvSpPr>
        <p:spPr bwMode="auto">
          <a:xfrm>
            <a:off x="2809875" y="2597150"/>
            <a:ext cx="0" cy="85407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3" name="Line 26"/>
          <p:cNvSpPr>
            <a:spLocks noChangeShapeType="1"/>
          </p:cNvSpPr>
          <p:nvPr/>
        </p:nvSpPr>
        <p:spPr bwMode="auto">
          <a:xfrm>
            <a:off x="2805113" y="1314450"/>
            <a:ext cx="0" cy="8128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4" name="Rectangle 27"/>
          <p:cNvSpPr>
            <a:spLocks noChangeArrowheads="1"/>
          </p:cNvSpPr>
          <p:nvPr/>
        </p:nvSpPr>
        <p:spPr bwMode="auto">
          <a:xfrm>
            <a:off x="925513" y="1309688"/>
            <a:ext cx="2867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Kassa		        2.000,--</a:t>
            </a:r>
          </a:p>
          <a:p>
            <a:endParaRPr lang="de-DE" altLang="de-DE" sz="1600"/>
          </a:p>
        </p:txBody>
      </p:sp>
      <p:sp>
        <p:nvSpPr>
          <p:cNvPr id="3095" name="Line 28"/>
          <p:cNvSpPr>
            <a:spLocks noChangeShapeType="1"/>
          </p:cNvSpPr>
          <p:nvPr/>
        </p:nvSpPr>
        <p:spPr bwMode="auto">
          <a:xfrm>
            <a:off x="2824163" y="1836738"/>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6" name="Line 29"/>
          <p:cNvSpPr>
            <a:spLocks noChangeShapeType="1"/>
          </p:cNvSpPr>
          <p:nvPr/>
        </p:nvSpPr>
        <p:spPr bwMode="auto">
          <a:xfrm>
            <a:off x="2824163" y="2106613"/>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7" name="Rectangle 30"/>
          <p:cNvSpPr>
            <a:spLocks noChangeArrowheads="1"/>
          </p:cNvSpPr>
          <p:nvPr/>
        </p:nvSpPr>
        <p:spPr bwMode="auto">
          <a:xfrm>
            <a:off x="915988" y="2581275"/>
            <a:ext cx="2809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Bank		       3.500,--</a:t>
            </a:r>
          </a:p>
          <a:p>
            <a:endParaRPr lang="de-DE" altLang="de-DE" sz="1600"/>
          </a:p>
        </p:txBody>
      </p:sp>
      <p:sp>
        <p:nvSpPr>
          <p:cNvPr id="3098" name="Line 31"/>
          <p:cNvSpPr>
            <a:spLocks noChangeShapeType="1"/>
          </p:cNvSpPr>
          <p:nvPr/>
        </p:nvSpPr>
        <p:spPr bwMode="auto">
          <a:xfrm>
            <a:off x="2828925" y="3143250"/>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9" name="Line 32"/>
          <p:cNvSpPr>
            <a:spLocks noChangeShapeType="1"/>
          </p:cNvSpPr>
          <p:nvPr/>
        </p:nvSpPr>
        <p:spPr bwMode="auto">
          <a:xfrm>
            <a:off x="2828925" y="3413125"/>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0" name="Rectangle 33"/>
          <p:cNvSpPr>
            <a:spLocks noChangeArrowheads="1"/>
          </p:cNvSpPr>
          <p:nvPr/>
        </p:nvSpPr>
        <p:spPr bwMode="auto">
          <a:xfrm>
            <a:off x="5091113" y="1311275"/>
            <a:ext cx="3933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Bank		        		8.000,--</a:t>
            </a:r>
          </a:p>
          <a:p>
            <a:endParaRPr lang="de-DE" altLang="de-DE" sz="1600"/>
          </a:p>
        </p:txBody>
      </p:sp>
      <p:sp>
        <p:nvSpPr>
          <p:cNvPr id="3101" name="Line 34"/>
          <p:cNvSpPr>
            <a:spLocks noChangeShapeType="1"/>
          </p:cNvSpPr>
          <p:nvPr/>
        </p:nvSpPr>
        <p:spPr bwMode="auto">
          <a:xfrm>
            <a:off x="7072313" y="1822450"/>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2" name="Line 35"/>
          <p:cNvSpPr>
            <a:spLocks noChangeShapeType="1"/>
          </p:cNvSpPr>
          <p:nvPr/>
        </p:nvSpPr>
        <p:spPr bwMode="auto">
          <a:xfrm>
            <a:off x="7072313" y="2092325"/>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3" name="Rectangle 36"/>
          <p:cNvSpPr>
            <a:spLocks noChangeArrowheads="1"/>
          </p:cNvSpPr>
          <p:nvPr/>
        </p:nvSpPr>
        <p:spPr bwMode="auto">
          <a:xfrm>
            <a:off x="5113338" y="2619375"/>
            <a:ext cx="3913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Bank		        	           18.000,--</a:t>
            </a:r>
          </a:p>
          <a:p>
            <a:endParaRPr lang="de-DE" altLang="de-DE" sz="1600"/>
          </a:p>
        </p:txBody>
      </p:sp>
      <p:sp>
        <p:nvSpPr>
          <p:cNvPr id="3104" name="Line 37"/>
          <p:cNvSpPr>
            <a:spLocks noChangeShapeType="1"/>
          </p:cNvSpPr>
          <p:nvPr/>
        </p:nvSpPr>
        <p:spPr bwMode="auto">
          <a:xfrm>
            <a:off x="7096125" y="3130550"/>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5" name="Line 38"/>
          <p:cNvSpPr>
            <a:spLocks noChangeShapeType="1"/>
          </p:cNvSpPr>
          <p:nvPr/>
        </p:nvSpPr>
        <p:spPr bwMode="auto">
          <a:xfrm>
            <a:off x="7096125" y="3400425"/>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6" name="Line 39"/>
          <p:cNvSpPr>
            <a:spLocks noChangeShapeType="1"/>
          </p:cNvSpPr>
          <p:nvPr/>
        </p:nvSpPr>
        <p:spPr bwMode="auto">
          <a:xfrm>
            <a:off x="2463800" y="3889375"/>
            <a:ext cx="45926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7" name="Line 40"/>
          <p:cNvSpPr>
            <a:spLocks noChangeShapeType="1"/>
          </p:cNvSpPr>
          <p:nvPr/>
        </p:nvSpPr>
        <p:spPr bwMode="auto">
          <a:xfrm>
            <a:off x="5003800" y="3889375"/>
            <a:ext cx="0" cy="17875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8" name="Line 41"/>
          <p:cNvSpPr>
            <a:spLocks noChangeShapeType="1"/>
          </p:cNvSpPr>
          <p:nvPr/>
        </p:nvSpPr>
        <p:spPr bwMode="auto">
          <a:xfrm>
            <a:off x="6003925" y="3914775"/>
            <a:ext cx="0" cy="16779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9" name="Rectangle 42"/>
          <p:cNvSpPr>
            <a:spLocks noChangeArrowheads="1"/>
          </p:cNvSpPr>
          <p:nvPr/>
        </p:nvSpPr>
        <p:spPr bwMode="auto">
          <a:xfrm>
            <a:off x="2392363" y="3571875"/>
            <a:ext cx="375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2000" dirty="0"/>
              <a:t>Konto:		       </a:t>
            </a:r>
            <a:r>
              <a:rPr lang="de-DE" altLang="de-DE" sz="1400" dirty="0"/>
              <a:t>Soll	Haben</a:t>
            </a:r>
          </a:p>
        </p:txBody>
      </p:sp>
      <p:sp>
        <p:nvSpPr>
          <p:cNvPr id="3110" name="Line 43"/>
          <p:cNvSpPr>
            <a:spLocks noChangeShapeType="1"/>
          </p:cNvSpPr>
          <p:nvPr/>
        </p:nvSpPr>
        <p:spPr bwMode="auto">
          <a:xfrm flipH="1">
            <a:off x="525463" y="1741488"/>
            <a:ext cx="2682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1" name="Line 44"/>
          <p:cNvSpPr>
            <a:spLocks noChangeShapeType="1"/>
          </p:cNvSpPr>
          <p:nvPr/>
        </p:nvSpPr>
        <p:spPr bwMode="auto">
          <a:xfrm>
            <a:off x="508000" y="1741488"/>
            <a:ext cx="0" cy="26289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2" name="Line 45"/>
          <p:cNvSpPr>
            <a:spLocks noChangeShapeType="1"/>
          </p:cNvSpPr>
          <p:nvPr/>
        </p:nvSpPr>
        <p:spPr bwMode="auto">
          <a:xfrm>
            <a:off x="508000" y="4370388"/>
            <a:ext cx="1676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13" name="Line 46"/>
          <p:cNvSpPr>
            <a:spLocks noChangeShapeType="1"/>
          </p:cNvSpPr>
          <p:nvPr/>
        </p:nvSpPr>
        <p:spPr bwMode="auto">
          <a:xfrm flipH="1">
            <a:off x="641350" y="2941638"/>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4" name="Line 47"/>
          <p:cNvSpPr>
            <a:spLocks noChangeShapeType="1"/>
          </p:cNvSpPr>
          <p:nvPr/>
        </p:nvSpPr>
        <p:spPr bwMode="auto">
          <a:xfrm>
            <a:off x="622300" y="2941638"/>
            <a:ext cx="0" cy="1638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5" name="Line 48"/>
          <p:cNvSpPr>
            <a:spLocks noChangeShapeType="1"/>
          </p:cNvSpPr>
          <p:nvPr/>
        </p:nvSpPr>
        <p:spPr bwMode="auto">
          <a:xfrm>
            <a:off x="622300" y="4579938"/>
            <a:ext cx="15430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16" name="Line 49"/>
          <p:cNvSpPr>
            <a:spLocks noChangeShapeType="1"/>
          </p:cNvSpPr>
          <p:nvPr/>
        </p:nvSpPr>
        <p:spPr bwMode="auto">
          <a:xfrm>
            <a:off x="9082088" y="1646238"/>
            <a:ext cx="3222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7" name="Line 50"/>
          <p:cNvSpPr>
            <a:spLocks noChangeShapeType="1"/>
          </p:cNvSpPr>
          <p:nvPr/>
        </p:nvSpPr>
        <p:spPr bwMode="auto">
          <a:xfrm>
            <a:off x="9404350" y="1646238"/>
            <a:ext cx="0" cy="3200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8" name="Line 51"/>
          <p:cNvSpPr>
            <a:spLocks noChangeShapeType="1"/>
          </p:cNvSpPr>
          <p:nvPr/>
        </p:nvSpPr>
        <p:spPr bwMode="auto">
          <a:xfrm flipH="1">
            <a:off x="7080250" y="4846638"/>
            <a:ext cx="23241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19" name="Line 52"/>
          <p:cNvSpPr>
            <a:spLocks noChangeShapeType="1"/>
          </p:cNvSpPr>
          <p:nvPr/>
        </p:nvSpPr>
        <p:spPr bwMode="auto">
          <a:xfrm>
            <a:off x="9118600" y="2998788"/>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0" name="Line 53"/>
          <p:cNvSpPr>
            <a:spLocks noChangeShapeType="1"/>
          </p:cNvSpPr>
          <p:nvPr/>
        </p:nvSpPr>
        <p:spPr bwMode="auto">
          <a:xfrm>
            <a:off x="9271000" y="2998788"/>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1" name="Line 54"/>
          <p:cNvSpPr>
            <a:spLocks noChangeShapeType="1"/>
          </p:cNvSpPr>
          <p:nvPr/>
        </p:nvSpPr>
        <p:spPr bwMode="auto">
          <a:xfrm flipH="1">
            <a:off x="7137400" y="5132388"/>
            <a:ext cx="21336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22" name="Line 59"/>
          <p:cNvSpPr>
            <a:spLocks noChangeShapeType="1"/>
          </p:cNvSpPr>
          <p:nvPr/>
        </p:nvSpPr>
        <p:spPr bwMode="auto">
          <a:xfrm>
            <a:off x="4995863" y="5343525"/>
            <a:ext cx="2095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3" name="Line 60"/>
          <p:cNvSpPr>
            <a:spLocks noChangeShapeType="1"/>
          </p:cNvSpPr>
          <p:nvPr/>
        </p:nvSpPr>
        <p:spPr bwMode="auto">
          <a:xfrm>
            <a:off x="5024438" y="5632450"/>
            <a:ext cx="20955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4"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57" name="Rectangle 20"/>
          <p:cNvSpPr>
            <a:spLocks noChangeArrowheads="1"/>
          </p:cNvSpPr>
          <p:nvPr/>
        </p:nvSpPr>
        <p:spPr bwMode="auto">
          <a:xfrm>
            <a:off x="111125" y="133350"/>
            <a:ext cx="3493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smtClean="0"/>
              <a:t>Abschluss von Erfolgskonten</a:t>
            </a:r>
            <a:endParaRPr lang="de-DE" altLang="de-DE" dirty="0"/>
          </a:p>
        </p:txBody>
      </p:sp>
    </p:spTree>
    <p:extLst>
      <p:ext uri="{BB962C8B-B14F-4D97-AF65-F5344CB8AC3E}">
        <p14:creationId xmlns:p14="http://schemas.microsoft.com/office/powerpoint/2010/main" val="1093543482"/>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962025" y="3975100"/>
            <a:ext cx="3394075" cy="641350"/>
          </a:xfrm>
          <a:prstGeom prst="rect">
            <a:avLst/>
          </a:prstGeom>
          <a:solidFill>
            <a:srgbClr val="F39FD1"/>
          </a:solidFill>
          <a:ln>
            <a:noFill/>
          </a:ln>
          <a:effectLst>
            <a:outerShdw dist="107763" dir="2700000" algn="ctr" rotWithShape="0">
              <a:srgbClr val="D93192"/>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HW-Einsatz</a:t>
            </a:r>
          </a:p>
          <a:p>
            <a:r>
              <a:rPr lang="de-DE" altLang="de-DE"/>
              <a:t>   an	Lieferverbindlichkeiten</a:t>
            </a:r>
          </a:p>
        </p:txBody>
      </p:sp>
      <p:sp>
        <p:nvSpPr>
          <p:cNvPr id="4099" name="AutoShape 8"/>
          <p:cNvSpPr>
            <a:spLocks noChangeArrowheads="1"/>
          </p:cNvSpPr>
          <p:nvPr/>
        </p:nvSpPr>
        <p:spPr bwMode="auto">
          <a:xfrm>
            <a:off x="7912100" y="4751388"/>
            <a:ext cx="642938" cy="909637"/>
          </a:xfrm>
          <a:prstGeom prst="downArrow">
            <a:avLst>
              <a:gd name="adj1" fmla="val 75009"/>
              <a:gd name="adj2" fmla="val 70747"/>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4100" name="Rectangle 9"/>
          <p:cNvSpPr>
            <a:spLocks noChangeArrowheads="1"/>
          </p:cNvSpPr>
          <p:nvPr/>
        </p:nvSpPr>
        <p:spPr bwMode="auto">
          <a:xfrm>
            <a:off x="4660900" y="3748088"/>
            <a:ext cx="14255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solidFill>
                  <a:schemeClr val="accent1"/>
                </a:solidFill>
              </a:rPr>
              <a:t>theoretisch</a:t>
            </a:r>
          </a:p>
          <a:p>
            <a:pPr algn="ctr"/>
            <a:r>
              <a:rPr lang="de-DE" altLang="de-DE" sz="2000">
                <a:solidFill>
                  <a:schemeClr val="accent1"/>
                </a:solidFill>
              </a:rPr>
              <a:t>aber </a:t>
            </a:r>
          </a:p>
          <a:p>
            <a:pPr algn="ctr"/>
            <a:r>
              <a:rPr lang="de-DE" altLang="de-DE" sz="2800">
                <a:solidFill>
                  <a:schemeClr val="accent1"/>
                </a:solidFill>
              </a:rPr>
              <a:t>falsch!!</a:t>
            </a:r>
          </a:p>
        </p:txBody>
      </p:sp>
      <p:sp>
        <p:nvSpPr>
          <p:cNvPr id="4101" name="Rectangle 393"/>
          <p:cNvSpPr>
            <a:spLocks noChangeArrowheads="1"/>
          </p:cNvSpPr>
          <p:nvPr/>
        </p:nvSpPr>
        <p:spPr bwMode="auto">
          <a:xfrm>
            <a:off x="6421438" y="4014788"/>
            <a:ext cx="3275012" cy="641350"/>
          </a:xfrm>
          <a:prstGeom prst="rect">
            <a:avLst/>
          </a:prstGeom>
          <a:solidFill>
            <a:srgbClr val="99CCFF"/>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Kassa</a:t>
            </a:r>
          </a:p>
          <a:p>
            <a:r>
              <a:rPr lang="de-DE" altLang="de-DE"/>
              <a:t>	an      HW-Einsatz</a:t>
            </a:r>
          </a:p>
        </p:txBody>
      </p:sp>
      <p:sp>
        <p:nvSpPr>
          <p:cNvPr id="4102" name="Rectangle 394"/>
          <p:cNvSpPr>
            <a:spLocks noChangeArrowheads="1"/>
          </p:cNvSpPr>
          <p:nvPr/>
        </p:nvSpPr>
        <p:spPr bwMode="auto">
          <a:xfrm>
            <a:off x="6970713" y="5822950"/>
            <a:ext cx="2527300" cy="641350"/>
          </a:xfrm>
          <a:prstGeom prst="rect">
            <a:avLst/>
          </a:prstGeom>
          <a:solidFill>
            <a:srgbClr val="99CCFF"/>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Kassa</a:t>
            </a:r>
          </a:p>
          <a:p>
            <a:r>
              <a:rPr lang="de-DE" altLang="de-DE"/>
              <a:t>     an		HW-Erlöse</a:t>
            </a:r>
          </a:p>
        </p:txBody>
      </p:sp>
      <p:sp>
        <p:nvSpPr>
          <p:cNvPr id="4103" name="Rectangle 395"/>
          <p:cNvSpPr>
            <a:spLocks noChangeArrowheads="1"/>
          </p:cNvSpPr>
          <p:nvPr/>
        </p:nvSpPr>
        <p:spPr bwMode="auto">
          <a:xfrm>
            <a:off x="4800600" y="6046788"/>
            <a:ext cx="1204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chemeClr val="accent1"/>
                </a:solidFill>
              </a:rPr>
              <a:t>richtig</a:t>
            </a:r>
            <a:r>
              <a:rPr lang="de-DE" altLang="de-DE" sz="2000">
                <a:solidFill>
                  <a:schemeClr val="accent1"/>
                </a:solidFill>
              </a:rPr>
              <a:t>:</a:t>
            </a:r>
          </a:p>
        </p:txBody>
      </p:sp>
      <p:sp>
        <p:nvSpPr>
          <p:cNvPr id="43407" name="Rectangle 399"/>
          <p:cNvSpPr>
            <a:spLocks noChangeArrowheads="1"/>
          </p:cNvSpPr>
          <p:nvPr/>
        </p:nvSpPr>
        <p:spPr bwMode="auto">
          <a:xfrm>
            <a:off x="111125" y="133350"/>
            <a:ext cx="49006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von Warenein- &amp; -verkäufen</a:t>
            </a:r>
          </a:p>
        </p:txBody>
      </p:sp>
      <p:sp>
        <p:nvSpPr>
          <p:cNvPr id="4105" name="Line 403"/>
          <p:cNvSpPr>
            <a:spLocks noChangeShapeType="1"/>
          </p:cNvSpPr>
          <p:nvPr/>
        </p:nvSpPr>
        <p:spPr bwMode="auto">
          <a:xfrm>
            <a:off x="5146675" y="3036888"/>
            <a:ext cx="0" cy="619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06" name="Line 404"/>
          <p:cNvSpPr>
            <a:spLocks noChangeShapeType="1"/>
          </p:cNvSpPr>
          <p:nvPr/>
        </p:nvSpPr>
        <p:spPr bwMode="auto">
          <a:xfrm flipH="1">
            <a:off x="1012825" y="3656013"/>
            <a:ext cx="412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07" name="Line 405"/>
          <p:cNvSpPr>
            <a:spLocks noChangeShapeType="1"/>
          </p:cNvSpPr>
          <p:nvPr/>
        </p:nvSpPr>
        <p:spPr bwMode="auto">
          <a:xfrm flipV="1">
            <a:off x="1025525" y="3036888"/>
            <a:ext cx="0" cy="6191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4108" name="Line 406"/>
          <p:cNvSpPr>
            <a:spLocks noChangeShapeType="1"/>
          </p:cNvSpPr>
          <p:nvPr/>
        </p:nvSpPr>
        <p:spPr bwMode="auto">
          <a:xfrm>
            <a:off x="5140325" y="1084263"/>
            <a:ext cx="0" cy="881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09" name="Line 407"/>
          <p:cNvSpPr>
            <a:spLocks noChangeShapeType="1"/>
          </p:cNvSpPr>
          <p:nvPr/>
        </p:nvSpPr>
        <p:spPr bwMode="auto">
          <a:xfrm>
            <a:off x="8915400" y="1095375"/>
            <a:ext cx="0" cy="45243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4110" name="Line 408"/>
          <p:cNvSpPr>
            <a:spLocks noChangeShapeType="1"/>
          </p:cNvSpPr>
          <p:nvPr/>
        </p:nvSpPr>
        <p:spPr bwMode="auto">
          <a:xfrm>
            <a:off x="5135563" y="1093788"/>
            <a:ext cx="37623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11" name="AutoShape 409"/>
          <p:cNvSpPr>
            <a:spLocks noChangeArrowheads="1"/>
          </p:cNvSpPr>
          <p:nvPr/>
        </p:nvSpPr>
        <p:spPr bwMode="auto">
          <a:xfrm>
            <a:off x="2117725" y="26765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4112" name="AutoShape 410"/>
          <p:cNvSpPr>
            <a:spLocks noChangeArrowheads="1"/>
          </p:cNvSpPr>
          <p:nvPr/>
        </p:nvSpPr>
        <p:spPr bwMode="auto">
          <a:xfrm>
            <a:off x="6175375" y="26765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4113" name="Rectangle 411"/>
          <p:cNvSpPr>
            <a:spLocks noChangeArrowheads="1"/>
          </p:cNvSpPr>
          <p:nvPr/>
        </p:nvSpPr>
        <p:spPr bwMode="auto">
          <a:xfrm>
            <a:off x="2546350" y="23860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4114" name="Rectangle 412"/>
          <p:cNvSpPr>
            <a:spLocks noChangeArrowheads="1"/>
          </p:cNvSpPr>
          <p:nvPr/>
        </p:nvSpPr>
        <p:spPr bwMode="auto">
          <a:xfrm>
            <a:off x="6637338" y="23891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4115" name="Picture 413"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6017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6" name="Group 414"/>
          <p:cNvGrpSpPr>
            <a:grpSpLocks/>
          </p:cNvGrpSpPr>
          <p:nvPr/>
        </p:nvGrpSpPr>
        <p:grpSpPr bwMode="auto">
          <a:xfrm>
            <a:off x="4021138" y="1641475"/>
            <a:ext cx="2244725" cy="1389063"/>
            <a:chOff x="4021" y="668"/>
            <a:chExt cx="1414" cy="875"/>
          </a:xfrm>
        </p:grpSpPr>
        <p:pic>
          <p:nvPicPr>
            <p:cNvPr id="4122" name="Picture 415"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Text Box 416"/>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4117" name="Text Box 417"/>
          <p:cNvSpPr txBox="1">
            <a:spLocks noChangeArrowheads="1"/>
          </p:cNvSpPr>
          <p:nvPr/>
        </p:nvSpPr>
        <p:spPr bwMode="auto">
          <a:xfrm>
            <a:off x="350838" y="25225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4118" name="Picture 418"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6319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 Box 419"/>
          <p:cNvSpPr txBox="1">
            <a:spLocks noChangeArrowheads="1"/>
          </p:cNvSpPr>
          <p:nvPr/>
        </p:nvSpPr>
        <p:spPr bwMode="auto">
          <a:xfrm>
            <a:off x="8575675" y="30654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412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470039905"/>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
        <p:nvSpPr>
          <p:cNvPr id="6178" name="Text Box 34"/>
          <p:cNvSpPr txBox="1">
            <a:spLocks noChangeArrowheads="1"/>
          </p:cNvSpPr>
          <p:nvPr/>
        </p:nvSpPr>
        <p:spPr bwMode="auto">
          <a:xfrm>
            <a:off x="5703888" y="1206500"/>
            <a:ext cx="4056062" cy="1571625"/>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b="1"/>
              <a:t>Ausgangssituation:</a:t>
            </a:r>
          </a:p>
          <a:p>
            <a:r>
              <a:rPr lang="de-DE" altLang="de-DE" sz="1600"/>
              <a:t>Aufgrund Ihrer Fähigkeit, Geschäftschancen sehr rasch zu erkennen, beschließen Sie, einen Imbissstand direkt im Innenhof der Schule zu errichten.</a:t>
            </a:r>
            <a:endParaRPr lang="de-AT" altLang="de-DE" sz="1600"/>
          </a:p>
        </p:txBody>
      </p:sp>
      <p:sp>
        <p:nvSpPr>
          <p:cNvPr id="6189" name="Text Box 45"/>
          <p:cNvSpPr txBox="1">
            <a:spLocks noChangeArrowheads="1"/>
          </p:cNvSpPr>
          <p:nvPr/>
        </p:nvSpPr>
        <p:spPr bwMode="auto">
          <a:xfrm>
            <a:off x="74613" y="5589588"/>
            <a:ext cx="9544050" cy="779462"/>
          </a:xfrm>
          <a:prstGeom prst="rect">
            <a:avLst/>
          </a:prstGeom>
          <a:solidFill>
            <a:schemeClr val="accent2">
              <a:lumMod val="20000"/>
              <a:lumOff val="80000"/>
            </a:schemeClr>
          </a:solid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altLang="de-DE" b="1" i="1"/>
              <a:t>Warum benötigen Sie ein funktionierendes Rechnungswesen als </a:t>
            </a:r>
          </a:p>
          <a:p>
            <a:pPr algn="ctr">
              <a:spcBef>
                <a:spcPct val="50000"/>
              </a:spcBef>
            </a:pPr>
            <a:r>
              <a:rPr lang="de-DE" altLang="de-DE" b="1" i="1"/>
              <a:t>Grundlage für den Betrieb?</a:t>
            </a:r>
            <a:endParaRPr lang="de-AT" altLang="de-DE" b="1" i="1"/>
          </a:p>
        </p:txBody>
      </p:sp>
      <p:sp>
        <p:nvSpPr>
          <p:cNvPr id="6148" name="Text Box 56"/>
          <p:cNvSpPr txBox="1">
            <a:spLocks noChangeArrowheads="1"/>
          </p:cNvSpPr>
          <p:nvPr/>
        </p:nvSpPr>
        <p:spPr bwMode="auto">
          <a:xfrm>
            <a:off x="38100" y="139700"/>
            <a:ext cx="6208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Rechnungswesen als Grundlage der Betriebsführung</a:t>
            </a:r>
          </a:p>
        </p:txBody>
      </p:sp>
      <p:pic>
        <p:nvPicPr>
          <p:cNvPr id="61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950913"/>
            <a:ext cx="540067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190" name="Rectangle 46"/>
          <p:cNvSpPr>
            <a:spLocks noChangeArrowheads="1"/>
          </p:cNvSpPr>
          <p:nvPr/>
        </p:nvSpPr>
        <p:spPr bwMode="auto">
          <a:xfrm>
            <a:off x="3236913" y="4498975"/>
            <a:ext cx="4953000" cy="366713"/>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altLang="de-DE" b="1" i="1"/>
              <a:t>Was benötigen Sie?</a:t>
            </a:r>
            <a:endParaRPr lang="de-DE" altLang="de-DE" sz="1600" b="1" i="1"/>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8"/>
                                        </p:tgtEl>
                                        <p:attrNameLst>
                                          <p:attrName>style.visibility</p:attrName>
                                        </p:attrNameLst>
                                      </p:cBhvr>
                                      <p:to>
                                        <p:strVal val="visible"/>
                                      </p:to>
                                    </p:set>
                                    <p:anim calcmode="lin" valueType="num">
                                      <p:cBhvr additive="base">
                                        <p:cTn id="7" dur="500" fill="hold"/>
                                        <p:tgtEl>
                                          <p:spTgt spid="6178"/>
                                        </p:tgtEl>
                                        <p:attrNameLst>
                                          <p:attrName>ppt_x</p:attrName>
                                        </p:attrNameLst>
                                      </p:cBhvr>
                                      <p:tavLst>
                                        <p:tav tm="0">
                                          <p:val>
                                            <p:strVal val="#ppt_x"/>
                                          </p:val>
                                        </p:tav>
                                        <p:tav tm="100000">
                                          <p:val>
                                            <p:strVal val="#ppt_x"/>
                                          </p:val>
                                        </p:tav>
                                      </p:tavLst>
                                    </p:anim>
                                    <p:anim calcmode="lin" valueType="num">
                                      <p:cBhvr additive="base">
                                        <p:cTn id="8" dur="500" fill="hold"/>
                                        <p:tgtEl>
                                          <p:spTgt spid="6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90"/>
                                        </p:tgtEl>
                                        <p:attrNameLst>
                                          <p:attrName>style.visibility</p:attrName>
                                        </p:attrNameLst>
                                      </p:cBhvr>
                                      <p:to>
                                        <p:strVal val="visible"/>
                                      </p:to>
                                    </p:set>
                                    <p:anim calcmode="lin" valueType="num">
                                      <p:cBhvr additive="base">
                                        <p:cTn id="13" dur="500" fill="hold"/>
                                        <p:tgtEl>
                                          <p:spTgt spid="6190"/>
                                        </p:tgtEl>
                                        <p:attrNameLst>
                                          <p:attrName>ppt_x</p:attrName>
                                        </p:attrNameLst>
                                      </p:cBhvr>
                                      <p:tavLst>
                                        <p:tav tm="0">
                                          <p:val>
                                            <p:strVal val="#ppt_x"/>
                                          </p:val>
                                        </p:tav>
                                        <p:tav tm="100000">
                                          <p:val>
                                            <p:strVal val="#ppt_x"/>
                                          </p:val>
                                        </p:tav>
                                      </p:tavLst>
                                    </p:anim>
                                    <p:anim calcmode="lin" valueType="num">
                                      <p:cBhvr additive="base">
                                        <p:cTn id="14" dur="500" fill="hold"/>
                                        <p:tgtEl>
                                          <p:spTgt spid="61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89"/>
                                        </p:tgtEl>
                                        <p:attrNameLst>
                                          <p:attrName>style.visibility</p:attrName>
                                        </p:attrNameLst>
                                      </p:cBhvr>
                                      <p:to>
                                        <p:strVal val="visible"/>
                                      </p:to>
                                    </p:set>
                                    <p:anim calcmode="lin" valueType="num">
                                      <p:cBhvr additive="base">
                                        <p:cTn id="19" dur="500" fill="hold"/>
                                        <p:tgtEl>
                                          <p:spTgt spid="6189"/>
                                        </p:tgtEl>
                                        <p:attrNameLst>
                                          <p:attrName>ppt_x</p:attrName>
                                        </p:attrNameLst>
                                      </p:cBhvr>
                                      <p:tavLst>
                                        <p:tav tm="0">
                                          <p:val>
                                            <p:strVal val="#ppt_x"/>
                                          </p:val>
                                        </p:tav>
                                        <p:tav tm="100000">
                                          <p:val>
                                            <p:strVal val="#ppt_x"/>
                                          </p:val>
                                        </p:tav>
                                      </p:tavLst>
                                    </p:anim>
                                    <p:anim calcmode="lin" valueType="num">
                                      <p:cBhvr additive="base">
                                        <p:cTn id="20" dur="500" fill="hold"/>
                                        <p:tgtEl>
                                          <p:spTgt spid="6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animBg="1"/>
      <p:bldP spid="6189" grpId="0" animBg="1"/>
      <p:bldP spid="619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23" name="Rectangle 419"/>
          <p:cNvSpPr>
            <a:spLocks noChangeArrowheads="1"/>
          </p:cNvSpPr>
          <p:nvPr/>
        </p:nvSpPr>
        <p:spPr bwMode="auto">
          <a:xfrm>
            <a:off x="111125" y="133350"/>
            <a:ext cx="50133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Warenvorrat – Wareneinsatz - Rohgewinn</a:t>
            </a:r>
          </a:p>
        </p:txBody>
      </p:sp>
      <p:sp>
        <p:nvSpPr>
          <p:cNvPr id="512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5125"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659188" y="183673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30175" y="1868488"/>
            <a:ext cx="4541838" cy="4830762"/>
          </a:xfrm>
          <a:prstGeom prst="rect">
            <a:avLst/>
          </a:prstGeom>
          <a:noFill/>
        </p:spPr>
        <p:txBody>
          <a:bodyPr wrap="none">
            <a:spAutoFit/>
          </a:bodyPr>
          <a:lstStyle/>
          <a:p>
            <a:pPr>
              <a:defRPr/>
            </a:pPr>
            <a:r>
              <a:rPr lang="de-DE" sz="1400" dirty="0"/>
              <a:t>Am 1.1.2014 sind zwei Fernseher auf Lager</a:t>
            </a:r>
          </a:p>
          <a:p>
            <a:pPr>
              <a:defRPr/>
            </a:pPr>
            <a:r>
              <a:rPr lang="de-DE" sz="1400" dirty="0"/>
              <a:t>2 x € 300,- = € 600,-</a:t>
            </a:r>
          </a:p>
          <a:p>
            <a:pPr>
              <a:defRPr/>
            </a:pPr>
            <a:endParaRPr lang="de-DE" sz="1400" dirty="0"/>
          </a:p>
          <a:p>
            <a:pPr>
              <a:defRPr/>
            </a:pPr>
            <a:endParaRPr lang="de-DE" sz="1400" dirty="0"/>
          </a:p>
          <a:p>
            <a:pPr>
              <a:defRPr/>
            </a:pPr>
            <a:r>
              <a:rPr lang="de-DE" sz="1400" dirty="0"/>
              <a:t>Am 5.1.2014 werden drei Fernseher eingekauft</a:t>
            </a:r>
          </a:p>
          <a:p>
            <a:pPr>
              <a:defRPr/>
            </a:pPr>
            <a:r>
              <a:rPr lang="de-DE" sz="1400" dirty="0"/>
              <a:t>3 x € 300,- = € 900,- (E200)</a:t>
            </a:r>
          </a:p>
          <a:p>
            <a:pPr>
              <a:defRPr/>
            </a:pPr>
            <a:endParaRPr lang="de-DE" sz="1400" dirty="0"/>
          </a:p>
          <a:p>
            <a:pPr>
              <a:defRPr/>
            </a:pPr>
            <a:endParaRPr lang="de-DE" sz="1400" dirty="0"/>
          </a:p>
          <a:p>
            <a:pPr>
              <a:defRPr/>
            </a:pPr>
            <a:r>
              <a:rPr lang="de-DE" sz="1400" dirty="0"/>
              <a:t>Am 7.1.2014 werden zwei Fernseher verkauft</a:t>
            </a:r>
          </a:p>
          <a:p>
            <a:pPr>
              <a:defRPr/>
            </a:pPr>
            <a:r>
              <a:rPr lang="de-DE" sz="1400" dirty="0"/>
              <a:t>2 x € 600,- = € 1.200,- (K17)</a:t>
            </a:r>
          </a:p>
          <a:p>
            <a:pPr>
              <a:defRPr/>
            </a:pPr>
            <a:endParaRPr lang="de-DE" sz="1400" dirty="0"/>
          </a:p>
          <a:p>
            <a:pPr>
              <a:defRPr/>
            </a:pPr>
            <a:r>
              <a:rPr lang="de-DE" sz="1400" dirty="0"/>
              <a:t>Endbestand am 31.1.: ___________________</a:t>
            </a:r>
          </a:p>
          <a:p>
            <a:pPr>
              <a:defRPr/>
            </a:pPr>
            <a:endParaRPr lang="de-DE" sz="1400" dirty="0"/>
          </a:p>
          <a:p>
            <a:pPr>
              <a:defRPr/>
            </a:pPr>
            <a:r>
              <a:rPr lang="de-DE" sz="1400" dirty="0"/>
              <a:t>Wie hoch ist am 31.1.2014 der Lagerbestand in Stück?</a:t>
            </a:r>
          </a:p>
          <a:p>
            <a:pPr>
              <a:defRPr/>
            </a:pPr>
            <a:r>
              <a:rPr lang="de-DE" sz="1400" dirty="0"/>
              <a:t>Wie hoch ist der Wareneinsatz?</a:t>
            </a:r>
          </a:p>
          <a:p>
            <a:pPr>
              <a:defRPr/>
            </a:pPr>
            <a:r>
              <a:rPr lang="de-DE" sz="1400" dirty="0"/>
              <a:t>Wie hoch ist der Bruttogewinn?</a:t>
            </a:r>
          </a:p>
          <a:p>
            <a:pPr>
              <a:defRPr/>
            </a:pPr>
            <a:endParaRPr lang="de-DE" sz="1400" dirty="0"/>
          </a:p>
          <a:p>
            <a:pPr>
              <a:defRPr/>
            </a:pPr>
            <a:r>
              <a:rPr lang="de-DE" sz="1400" dirty="0"/>
              <a:t>Stellen Sie folgende Konten per 31.1.2014 dar:</a:t>
            </a:r>
          </a:p>
          <a:p>
            <a:pPr marL="285750" indent="-285750">
              <a:buFont typeface="Arial" panose="020B0604020202020204" pitchFamily="34" charset="0"/>
              <a:buChar char="•"/>
              <a:defRPr/>
            </a:pPr>
            <a:r>
              <a:rPr lang="de-DE" sz="1400" dirty="0"/>
              <a:t>HW-Vorrat</a:t>
            </a:r>
          </a:p>
          <a:p>
            <a:pPr marL="285750" indent="-285750">
              <a:buFont typeface="Arial" panose="020B0604020202020204" pitchFamily="34" charset="0"/>
              <a:buChar char="•"/>
              <a:defRPr/>
            </a:pPr>
            <a:r>
              <a:rPr lang="de-DE" sz="1400" dirty="0"/>
              <a:t>HW-Einsatz</a:t>
            </a:r>
          </a:p>
          <a:p>
            <a:pPr marL="285750" indent="-285750">
              <a:buFont typeface="Arial" panose="020B0604020202020204" pitchFamily="34" charset="0"/>
              <a:buChar char="•"/>
              <a:defRPr/>
            </a:pPr>
            <a:r>
              <a:rPr lang="de-DE" sz="1400" dirty="0"/>
              <a:t>HW-Erlöse</a:t>
            </a:r>
          </a:p>
          <a:p>
            <a:pPr marL="285750" indent="-285750">
              <a:buFont typeface="Arial" panose="020B0604020202020204" pitchFamily="34" charset="0"/>
              <a:buChar char="•"/>
              <a:defRPr/>
            </a:pPr>
            <a:r>
              <a:rPr lang="de-DE" sz="1400" dirty="0"/>
              <a:t>GuV &amp; SBK</a:t>
            </a:r>
          </a:p>
        </p:txBody>
      </p:sp>
      <p:pic>
        <p:nvPicPr>
          <p:cNvPr id="5127"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54463" y="165258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1" descr="http://old.stadtausstellung.at/pic_101954.jpg"/>
          <p:cNvPicPr>
            <a:picLocks noChangeAspect="1" noChangeArrowheads="1"/>
          </p:cNvPicPr>
          <p:nvPr/>
        </p:nvPicPr>
        <p:blipFill>
          <a:blip r:embed="rId4">
            <a:extLst>
              <a:ext uri="{28A0092B-C50C-407E-A947-70E740481C1C}">
                <a14:useLocalDpi xmlns:a14="http://schemas.microsoft.com/office/drawing/2010/main" val="0"/>
              </a:ext>
            </a:extLst>
          </a:blip>
          <a:srcRect r="16942" b="16147"/>
          <a:stretch>
            <a:fillRect/>
          </a:stretch>
        </p:blipFill>
        <p:spPr bwMode="auto">
          <a:xfrm>
            <a:off x="160338" y="687388"/>
            <a:ext cx="10874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feld 2"/>
          <p:cNvSpPr txBox="1">
            <a:spLocks noChangeArrowheads="1"/>
          </p:cNvSpPr>
          <p:nvPr/>
        </p:nvSpPr>
        <p:spPr bwMode="auto">
          <a:xfrm>
            <a:off x="1228725" y="715963"/>
            <a:ext cx="42243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Samsung Fernseher</a:t>
            </a:r>
          </a:p>
          <a:p>
            <a:r>
              <a:rPr lang="de-DE" altLang="de-DE" sz="1600"/>
              <a:t>Einkaufspreis: € 300,- Verkaufspreis: € 600,-</a:t>
            </a:r>
          </a:p>
        </p:txBody>
      </p:sp>
      <p:pic>
        <p:nvPicPr>
          <p:cNvPr id="5130"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65575" y="255905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878263" y="3573463"/>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181475" y="3851275"/>
            <a:ext cx="735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Line 395"/>
          <p:cNvSpPr>
            <a:spLocks noChangeShapeType="1"/>
          </p:cNvSpPr>
          <p:nvPr/>
        </p:nvSpPr>
        <p:spPr bwMode="auto">
          <a:xfrm>
            <a:off x="5703888" y="8064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4" name="Line 396"/>
          <p:cNvSpPr>
            <a:spLocks noChangeShapeType="1"/>
          </p:cNvSpPr>
          <p:nvPr/>
        </p:nvSpPr>
        <p:spPr bwMode="auto">
          <a:xfrm>
            <a:off x="8561388" y="806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5" name="Rectangle 398"/>
          <p:cNvSpPr>
            <a:spLocks noChangeArrowheads="1"/>
          </p:cNvSpPr>
          <p:nvPr/>
        </p:nvSpPr>
        <p:spPr bwMode="auto">
          <a:xfrm>
            <a:off x="5602288" y="565150"/>
            <a:ext cx="10572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HW-Vorrat</a:t>
            </a:r>
          </a:p>
        </p:txBody>
      </p:sp>
      <p:sp>
        <p:nvSpPr>
          <p:cNvPr id="5136" name="Line 402"/>
          <p:cNvSpPr>
            <a:spLocks noChangeShapeType="1"/>
          </p:cNvSpPr>
          <p:nvPr/>
        </p:nvSpPr>
        <p:spPr bwMode="auto">
          <a:xfrm>
            <a:off x="7597775" y="8270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7" name="Line 410"/>
          <p:cNvSpPr>
            <a:spLocks noChangeShapeType="1"/>
          </p:cNvSpPr>
          <p:nvPr/>
        </p:nvSpPr>
        <p:spPr bwMode="auto">
          <a:xfrm>
            <a:off x="5708650" y="19335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8" name="Line 411"/>
          <p:cNvSpPr>
            <a:spLocks noChangeShapeType="1"/>
          </p:cNvSpPr>
          <p:nvPr/>
        </p:nvSpPr>
        <p:spPr bwMode="auto">
          <a:xfrm>
            <a:off x="8566150" y="1933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9" name="Rectangle 412"/>
          <p:cNvSpPr>
            <a:spLocks noChangeArrowheads="1"/>
          </p:cNvSpPr>
          <p:nvPr/>
        </p:nvSpPr>
        <p:spPr bwMode="auto">
          <a:xfrm>
            <a:off x="5607050" y="1692275"/>
            <a:ext cx="1168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HW-Einsatz</a:t>
            </a:r>
          </a:p>
        </p:txBody>
      </p:sp>
      <p:sp>
        <p:nvSpPr>
          <p:cNvPr id="5140" name="Line 414"/>
          <p:cNvSpPr>
            <a:spLocks noChangeShapeType="1"/>
          </p:cNvSpPr>
          <p:nvPr/>
        </p:nvSpPr>
        <p:spPr bwMode="auto">
          <a:xfrm>
            <a:off x="7602538" y="1954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1" name="Rectangle 415"/>
          <p:cNvSpPr>
            <a:spLocks noChangeArrowheads="1"/>
          </p:cNvSpPr>
          <p:nvPr/>
        </p:nvSpPr>
        <p:spPr bwMode="auto">
          <a:xfrm>
            <a:off x="7448550" y="5207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5142" name="Rectangle 416"/>
          <p:cNvSpPr>
            <a:spLocks noChangeArrowheads="1"/>
          </p:cNvSpPr>
          <p:nvPr/>
        </p:nvSpPr>
        <p:spPr bwMode="auto">
          <a:xfrm>
            <a:off x="7459663" y="16383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5143" name="Line 395"/>
          <p:cNvSpPr>
            <a:spLocks noChangeShapeType="1"/>
          </p:cNvSpPr>
          <p:nvPr/>
        </p:nvSpPr>
        <p:spPr bwMode="auto">
          <a:xfrm>
            <a:off x="5703888" y="3040063"/>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4" name="Line 396"/>
          <p:cNvSpPr>
            <a:spLocks noChangeShapeType="1"/>
          </p:cNvSpPr>
          <p:nvPr/>
        </p:nvSpPr>
        <p:spPr bwMode="auto">
          <a:xfrm>
            <a:off x="8561388" y="30400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5" name="Rectangle 398"/>
          <p:cNvSpPr>
            <a:spLocks noChangeArrowheads="1"/>
          </p:cNvSpPr>
          <p:nvPr/>
        </p:nvSpPr>
        <p:spPr bwMode="auto">
          <a:xfrm>
            <a:off x="5602288" y="2798763"/>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5146" name="Line 402"/>
          <p:cNvSpPr>
            <a:spLocks noChangeShapeType="1"/>
          </p:cNvSpPr>
          <p:nvPr/>
        </p:nvSpPr>
        <p:spPr bwMode="auto">
          <a:xfrm>
            <a:off x="7615238" y="304165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7" name="Line 410"/>
          <p:cNvSpPr>
            <a:spLocks noChangeShapeType="1"/>
          </p:cNvSpPr>
          <p:nvPr/>
        </p:nvSpPr>
        <p:spPr bwMode="auto">
          <a:xfrm>
            <a:off x="5718175" y="4540250"/>
            <a:ext cx="3808413"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8" name="Line 411"/>
          <p:cNvSpPr>
            <a:spLocks noChangeShapeType="1"/>
          </p:cNvSpPr>
          <p:nvPr/>
        </p:nvSpPr>
        <p:spPr bwMode="auto">
          <a:xfrm>
            <a:off x="8575675" y="4540250"/>
            <a:ext cx="4763" cy="5080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9" name="Rectangle 412"/>
          <p:cNvSpPr>
            <a:spLocks noChangeArrowheads="1"/>
          </p:cNvSpPr>
          <p:nvPr/>
        </p:nvSpPr>
        <p:spPr bwMode="auto">
          <a:xfrm>
            <a:off x="5616575" y="4298950"/>
            <a:ext cx="56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SBK</a:t>
            </a:r>
          </a:p>
        </p:txBody>
      </p:sp>
      <p:sp>
        <p:nvSpPr>
          <p:cNvPr id="5150" name="Line 414"/>
          <p:cNvSpPr>
            <a:spLocks noChangeShapeType="1"/>
          </p:cNvSpPr>
          <p:nvPr/>
        </p:nvSpPr>
        <p:spPr bwMode="auto">
          <a:xfrm flipH="1">
            <a:off x="7610475" y="4560888"/>
            <a:ext cx="1588" cy="487362"/>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1" name="Rectangle 416"/>
          <p:cNvSpPr>
            <a:spLocks noChangeArrowheads="1"/>
          </p:cNvSpPr>
          <p:nvPr/>
        </p:nvSpPr>
        <p:spPr bwMode="auto">
          <a:xfrm>
            <a:off x="7469188" y="42449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sp>
        <p:nvSpPr>
          <p:cNvPr id="5152" name="Line 410"/>
          <p:cNvSpPr>
            <a:spLocks noChangeShapeType="1"/>
          </p:cNvSpPr>
          <p:nvPr/>
        </p:nvSpPr>
        <p:spPr bwMode="auto">
          <a:xfrm>
            <a:off x="5722938" y="5384800"/>
            <a:ext cx="3808412"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3" name="Line 411"/>
          <p:cNvSpPr>
            <a:spLocks noChangeShapeType="1"/>
          </p:cNvSpPr>
          <p:nvPr/>
        </p:nvSpPr>
        <p:spPr bwMode="auto">
          <a:xfrm>
            <a:off x="8580438" y="5384800"/>
            <a:ext cx="0" cy="1152525"/>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4" name="Rectangle 412"/>
          <p:cNvSpPr>
            <a:spLocks noChangeArrowheads="1"/>
          </p:cNvSpPr>
          <p:nvPr/>
        </p:nvSpPr>
        <p:spPr bwMode="auto">
          <a:xfrm>
            <a:off x="5621338" y="5143500"/>
            <a:ext cx="5540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GuV</a:t>
            </a:r>
          </a:p>
        </p:txBody>
      </p:sp>
      <p:sp>
        <p:nvSpPr>
          <p:cNvPr id="5155" name="Line 414"/>
          <p:cNvSpPr>
            <a:spLocks noChangeShapeType="1"/>
          </p:cNvSpPr>
          <p:nvPr/>
        </p:nvSpPr>
        <p:spPr bwMode="auto">
          <a:xfrm>
            <a:off x="7616825" y="5405438"/>
            <a:ext cx="0" cy="1131887"/>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6" name="Rectangle 416"/>
          <p:cNvSpPr>
            <a:spLocks noChangeArrowheads="1"/>
          </p:cNvSpPr>
          <p:nvPr/>
        </p:nvSpPr>
        <p:spPr bwMode="auto">
          <a:xfrm>
            <a:off x="7473950" y="50895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pic>
        <p:nvPicPr>
          <p:cNvPr id="5157"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319588" y="270510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684713" y="2859088"/>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285087"/>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6148"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659188" y="183673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68016" y="1933575"/>
            <a:ext cx="3861506" cy="4154984"/>
          </a:xfrm>
          <a:prstGeom prst="rect">
            <a:avLst/>
          </a:prstGeom>
          <a:noFill/>
        </p:spPr>
        <p:txBody>
          <a:bodyPr wrap="none">
            <a:spAutoFit/>
          </a:bodyPr>
          <a:lstStyle/>
          <a:p>
            <a:pPr>
              <a:defRPr/>
            </a:pPr>
            <a:r>
              <a:rPr lang="de-DE" sz="1200" dirty="0"/>
              <a:t>Am 1.1.2014 sind zwei Fernseher auf Lager</a:t>
            </a:r>
          </a:p>
          <a:p>
            <a:pPr>
              <a:defRPr/>
            </a:pPr>
            <a:r>
              <a:rPr lang="de-DE" sz="1200" dirty="0"/>
              <a:t>2 x € 300,- = € 600,-</a:t>
            </a:r>
          </a:p>
          <a:p>
            <a:pPr>
              <a:defRPr/>
            </a:pPr>
            <a:endParaRPr lang="de-DE" sz="1200" dirty="0"/>
          </a:p>
          <a:p>
            <a:pPr>
              <a:defRPr/>
            </a:pPr>
            <a:endParaRPr lang="de-DE" sz="1200" dirty="0"/>
          </a:p>
          <a:p>
            <a:pPr>
              <a:defRPr/>
            </a:pPr>
            <a:r>
              <a:rPr lang="de-DE" sz="1200" dirty="0"/>
              <a:t>Am 5.1.2014 werden drei Fernseher eingekauft</a:t>
            </a:r>
          </a:p>
          <a:p>
            <a:pPr>
              <a:defRPr/>
            </a:pPr>
            <a:r>
              <a:rPr lang="de-DE" sz="1200" dirty="0"/>
              <a:t>3 x € 300,- = € 900,- (E200, 33002)</a:t>
            </a:r>
          </a:p>
          <a:p>
            <a:pPr>
              <a:defRPr/>
            </a:pPr>
            <a:endParaRPr lang="de-DE" sz="1200" dirty="0"/>
          </a:p>
          <a:p>
            <a:pPr>
              <a:defRPr/>
            </a:pPr>
            <a:endParaRPr lang="de-DE" sz="1200" dirty="0"/>
          </a:p>
          <a:p>
            <a:pPr>
              <a:defRPr/>
            </a:pPr>
            <a:r>
              <a:rPr lang="de-DE" sz="1200" dirty="0"/>
              <a:t>Am 7.1.2014 werden zwei Fernseher verkauft</a:t>
            </a:r>
          </a:p>
          <a:p>
            <a:pPr>
              <a:defRPr/>
            </a:pPr>
            <a:r>
              <a:rPr lang="de-DE" sz="1200" dirty="0"/>
              <a:t>2 x € 600,- = € 1.200,- (K17)</a:t>
            </a:r>
          </a:p>
          <a:p>
            <a:pPr>
              <a:defRPr/>
            </a:pPr>
            <a:endParaRPr lang="de-DE" sz="1200" dirty="0"/>
          </a:p>
          <a:p>
            <a:pPr>
              <a:defRPr/>
            </a:pPr>
            <a:r>
              <a:rPr lang="de-DE" sz="1200" dirty="0"/>
              <a:t>Endbestand am 31.1.: ___________________</a:t>
            </a:r>
          </a:p>
          <a:p>
            <a:pPr>
              <a:defRPr/>
            </a:pPr>
            <a:endParaRPr lang="de-DE" sz="1200" dirty="0"/>
          </a:p>
          <a:p>
            <a:pPr>
              <a:defRPr/>
            </a:pPr>
            <a:r>
              <a:rPr lang="de-DE" sz="1200" dirty="0"/>
              <a:t>Wie hoch ist am 31.1.2014 der Lagerbestand?</a:t>
            </a:r>
          </a:p>
          <a:p>
            <a:pPr>
              <a:defRPr/>
            </a:pPr>
            <a:r>
              <a:rPr lang="de-DE" sz="1200" dirty="0"/>
              <a:t>Wie hoch ist der Wareneinsatz?</a:t>
            </a:r>
          </a:p>
          <a:p>
            <a:pPr>
              <a:defRPr/>
            </a:pPr>
            <a:r>
              <a:rPr lang="de-DE" sz="1200" dirty="0"/>
              <a:t>Wie hoch ist der Bruttogewinn?</a:t>
            </a:r>
          </a:p>
          <a:p>
            <a:pPr>
              <a:defRPr/>
            </a:pPr>
            <a:endParaRPr lang="de-DE" sz="1200" dirty="0"/>
          </a:p>
          <a:p>
            <a:pPr>
              <a:defRPr/>
            </a:pPr>
            <a:r>
              <a:rPr lang="de-DE" sz="1200" dirty="0"/>
              <a:t>Stellen Sie folgende Konten per 31.1.2014 dar:</a:t>
            </a:r>
          </a:p>
          <a:p>
            <a:pPr marL="285750" indent="-285750">
              <a:buFont typeface="Arial" panose="020B0604020202020204" pitchFamily="34" charset="0"/>
              <a:buChar char="•"/>
              <a:defRPr/>
            </a:pPr>
            <a:r>
              <a:rPr lang="de-DE" sz="1200" dirty="0"/>
              <a:t>HW-Vorrat</a:t>
            </a:r>
          </a:p>
          <a:p>
            <a:pPr marL="285750" indent="-285750">
              <a:buFont typeface="Arial" panose="020B0604020202020204" pitchFamily="34" charset="0"/>
              <a:buChar char="•"/>
              <a:defRPr/>
            </a:pPr>
            <a:r>
              <a:rPr lang="de-DE" sz="1200" dirty="0"/>
              <a:t>HW-Einsatz</a:t>
            </a:r>
          </a:p>
          <a:p>
            <a:pPr marL="285750" indent="-285750">
              <a:buFont typeface="Arial" panose="020B0604020202020204" pitchFamily="34" charset="0"/>
              <a:buChar char="•"/>
              <a:defRPr/>
            </a:pPr>
            <a:r>
              <a:rPr lang="de-DE" sz="1200" dirty="0"/>
              <a:t>HW-Erlöse</a:t>
            </a:r>
          </a:p>
          <a:p>
            <a:pPr marL="285750" indent="-285750">
              <a:buFont typeface="Arial" panose="020B0604020202020204" pitchFamily="34" charset="0"/>
              <a:buChar char="•"/>
              <a:defRPr/>
            </a:pPr>
            <a:r>
              <a:rPr lang="de-DE" sz="1200" dirty="0"/>
              <a:t>GuV &amp; SBK</a:t>
            </a:r>
          </a:p>
        </p:txBody>
      </p:sp>
      <p:pic>
        <p:nvPicPr>
          <p:cNvPr id="6150"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54463" y="165258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1" descr="http://old.stadtausstellung.at/pic_101954.jpg"/>
          <p:cNvPicPr>
            <a:picLocks noChangeAspect="1" noChangeArrowheads="1"/>
          </p:cNvPicPr>
          <p:nvPr/>
        </p:nvPicPr>
        <p:blipFill>
          <a:blip r:embed="rId4">
            <a:extLst>
              <a:ext uri="{28A0092B-C50C-407E-A947-70E740481C1C}">
                <a14:useLocalDpi xmlns:a14="http://schemas.microsoft.com/office/drawing/2010/main" val="0"/>
              </a:ext>
            </a:extLst>
          </a:blip>
          <a:srcRect r="16942" b="16147"/>
          <a:stretch>
            <a:fillRect/>
          </a:stretch>
        </p:blipFill>
        <p:spPr bwMode="auto">
          <a:xfrm>
            <a:off x="160338" y="687388"/>
            <a:ext cx="10874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feld 2"/>
          <p:cNvSpPr txBox="1">
            <a:spLocks noChangeArrowheads="1"/>
          </p:cNvSpPr>
          <p:nvPr/>
        </p:nvSpPr>
        <p:spPr bwMode="auto">
          <a:xfrm>
            <a:off x="1228725" y="715963"/>
            <a:ext cx="42243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Samsung Fernseher</a:t>
            </a:r>
          </a:p>
          <a:p>
            <a:r>
              <a:rPr lang="de-DE" altLang="de-DE" sz="1600"/>
              <a:t>Einkaufspreis: € 300,- Verkaufspreis: € 600,-</a:t>
            </a:r>
          </a:p>
        </p:txBody>
      </p:sp>
      <p:pic>
        <p:nvPicPr>
          <p:cNvPr id="6153"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65575" y="255905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878263" y="3573463"/>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181475" y="3851275"/>
            <a:ext cx="735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Line 395"/>
          <p:cNvSpPr>
            <a:spLocks noChangeShapeType="1"/>
          </p:cNvSpPr>
          <p:nvPr/>
        </p:nvSpPr>
        <p:spPr bwMode="auto">
          <a:xfrm>
            <a:off x="5703888" y="8064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57" name="Line 396"/>
          <p:cNvSpPr>
            <a:spLocks noChangeShapeType="1"/>
          </p:cNvSpPr>
          <p:nvPr/>
        </p:nvSpPr>
        <p:spPr bwMode="auto">
          <a:xfrm>
            <a:off x="8561388" y="806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58" name="Rectangle 398"/>
          <p:cNvSpPr>
            <a:spLocks noChangeArrowheads="1"/>
          </p:cNvSpPr>
          <p:nvPr/>
        </p:nvSpPr>
        <p:spPr bwMode="auto">
          <a:xfrm>
            <a:off x="5602288" y="565150"/>
            <a:ext cx="10572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HW-Vorrat</a:t>
            </a:r>
          </a:p>
        </p:txBody>
      </p:sp>
      <p:sp>
        <p:nvSpPr>
          <p:cNvPr id="6159" name="Line 402"/>
          <p:cNvSpPr>
            <a:spLocks noChangeShapeType="1"/>
          </p:cNvSpPr>
          <p:nvPr/>
        </p:nvSpPr>
        <p:spPr bwMode="auto">
          <a:xfrm>
            <a:off x="7597775" y="8270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0" name="Line 410"/>
          <p:cNvSpPr>
            <a:spLocks noChangeShapeType="1"/>
          </p:cNvSpPr>
          <p:nvPr/>
        </p:nvSpPr>
        <p:spPr bwMode="auto">
          <a:xfrm>
            <a:off x="5708650" y="19335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1" name="Line 411"/>
          <p:cNvSpPr>
            <a:spLocks noChangeShapeType="1"/>
          </p:cNvSpPr>
          <p:nvPr/>
        </p:nvSpPr>
        <p:spPr bwMode="auto">
          <a:xfrm>
            <a:off x="8566150" y="1933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2" name="Rectangle 412"/>
          <p:cNvSpPr>
            <a:spLocks noChangeArrowheads="1"/>
          </p:cNvSpPr>
          <p:nvPr/>
        </p:nvSpPr>
        <p:spPr bwMode="auto">
          <a:xfrm>
            <a:off x="5607050" y="1692275"/>
            <a:ext cx="1168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HW-Einsatz</a:t>
            </a:r>
          </a:p>
        </p:txBody>
      </p:sp>
      <p:sp>
        <p:nvSpPr>
          <p:cNvPr id="6163" name="Line 414"/>
          <p:cNvSpPr>
            <a:spLocks noChangeShapeType="1"/>
          </p:cNvSpPr>
          <p:nvPr/>
        </p:nvSpPr>
        <p:spPr bwMode="auto">
          <a:xfrm>
            <a:off x="7602538" y="1954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4" name="Rectangle 415"/>
          <p:cNvSpPr>
            <a:spLocks noChangeArrowheads="1"/>
          </p:cNvSpPr>
          <p:nvPr/>
        </p:nvSpPr>
        <p:spPr bwMode="auto">
          <a:xfrm>
            <a:off x="7448550" y="5207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6165" name="Rectangle 416"/>
          <p:cNvSpPr>
            <a:spLocks noChangeArrowheads="1"/>
          </p:cNvSpPr>
          <p:nvPr/>
        </p:nvSpPr>
        <p:spPr bwMode="auto">
          <a:xfrm>
            <a:off x="7459663" y="16383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6166" name="Line 395"/>
          <p:cNvSpPr>
            <a:spLocks noChangeShapeType="1"/>
          </p:cNvSpPr>
          <p:nvPr/>
        </p:nvSpPr>
        <p:spPr bwMode="auto">
          <a:xfrm>
            <a:off x="5703888" y="3040063"/>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7" name="Line 396"/>
          <p:cNvSpPr>
            <a:spLocks noChangeShapeType="1"/>
          </p:cNvSpPr>
          <p:nvPr/>
        </p:nvSpPr>
        <p:spPr bwMode="auto">
          <a:xfrm>
            <a:off x="8561388" y="30400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8" name="Rectangle 398"/>
          <p:cNvSpPr>
            <a:spLocks noChangeArrowheads="1"/>
          </p:cNvSpPr>
          <p:nvPr/>
        </p:nvSpPr>
        <p:spPr bwMode="auto">
          <a:xfrm>
            <a:off x="5602288" y="2798763"/>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6169" name="Line 402"/>
          <p:cNvSpPr>
            <a:spLocks noChangeShapeType="1"/>
          </p:cNvSpPr>
          <p:nvPr/>
        </p:nvSpPr>
        <p:spPr bwMode="auto">
          <a:xfrm>
            <a:off x="7615238" y="304165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0" name="Line 410"/>
          <p:cNvSpPr>
            <a:spLocks noChangeShapeType="1"/>
          </p:cNvSpPr>
          <p:nvPr/>
        </p:nvSpPr>
        <p:spPr bwMode="auto">
          <a:xfrm>
            <a:off x="5718175" y="4540250"/>
            <a:ext cx="3808413"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1" name="Line 411"/>
          <p:cNvSpPr>
            <a:spLocks noChangeShapeType="1"/>
          </p:cNvSpPr>
          <p:nvPr/>
        </p:nvSpPr>
        <p:spPr bwMode="auto">
          <a:xfrm>
            <a:off x="8575675" y="4540250"/>
            <a:ext cx="4763" cy="5080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2" name="Rectangle 412"/>
          <p:cNvSpPr>
            <a:spLocks noChangeArrowheads="1"/>
          </p:cNvSpPr>
          <p:nvPr/>
        </p:nvSpPr>
        <p:spPr bwMode="auto">
          <a:xfrm>
            <a:off x="5616575" y="4298950"/>
            <a:ext cx="56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SBK</a:t>
            </a:r>
          </a:p>
        </p:txBody>
      </p:sp>
      <p:sp>
        <p:nvSpPr>
          <p:cNvPr id="6173" name="Line 414"/>
          <p:cNvSpPr>
            <a:spLocks noChangeShapeType="1"/>
          </p:cNvSpPr>
          <p:nvPr/>
        </p:nvSpPr>
        <p:spPr bwMode="auto">
          <a:xfrm flipH="1">
            <a:off x="7610475" y="4560888"/>
            <a:ext cx="1588" cy="487362"/>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4" name="Rectangle 416"/>
          <p:cNvSpPr>
            <a:spLocks noChangeArrowheads="1"/>
          </p:cNvSpPr>
          <p:nvPr/>
        </p:nvSpPr>
        <p:spPr bwMode="auto">
          <a:xfrm>
            <a:off x="7469188" y="42449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sp>
        <p:nvSpPr>
          <p:cNvPr id="6175" name="Rechteck 3"/>
          <p:cNvSpPr>
            <a:spLocks noChangeArrowheads="1"/>
          </p:cNvSpPr>
          <p:nvPr/>
        </p:nvSpPr>
        <p:spPr bwMode="auto">
          <a:xfrm>
            <a:off x="5718175" y="822325"/>
            <a:ext cx="365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1.1.   AB                      600,-</a:t>
            </a:r>
          </a:p>
          <a:p>
            <a:r>
              <a:rPr lang="de-DE" altLang="de-DE" sz="1600"/>
              <a:t>31.1. 5010                   300,-</a:t>
            </a:r>
          </a:p>
          <a:p>
            <a:r>
              <a:rPr lang="de-DE" altLang="de-DE" sz="1600"/>
              <a:t>31.1. SBK                                    </a:t>
            </a:r>
            <a:r>
              <a:rPr lang="de-DE" altLang="de-DE" sz="1600">
                <a:solidFill>
                  <a:srgbClr val="00B050"/>
                </a:solidFill>
              </a:rPr>
              <a:t>900,-</a:t>
            </a:r>
          </a:p>
        </p:txBody>
      </p:sp>
      <p:sp>
        <p:nvSpPr>
          <p:cNvPr id="87" name="Rechteck 86"/>
          <p:cNvSpPr/>
          <p:nvPr/>
        </p:nvSpPr>
        <p:spPr>
          <a:xfrm>
            <a:off x="5861050" y="2005013"/>
            <a:ext cx="3608680" cy="584775"/>
          </a:xfrm>
          <a:prstGeom prst="rect">
            <a:avLst/>
          </a:prstGeom>
        </p:spPr>
        <p:txBody>
          <a:bodyPr wrap="none">
            <a:spAutoFit/>
          </a:bodyPr>
          <a:lstStyle/>
          <a:p>
            <a:pPr>
              <a:defRPr/>
            </a:pPr>
            <a:r>
              <a:rPr lang="de-DE" sz="1600" dirty="0"/>
              <a:t>5.1. 33002         </a:t>
            </a:r>
            <a:r>
              <a:rPr lang="de-DE" sz="1600" dirty="0" smtClean="0"/>
              <a:t>   </a:t>
            </a:r>
            <a:r>
              <a:rPr lang="de-DE" sz="1600" dirty="0"/>
              <a:t>900,-</a:t>
            </a:r>
          </a:p>
          <a:p>
            <a:pPr>
              <a:defRPr/>
            </a:pPr>
            <a:r>
              <a:rPr lang="de-DE" sz="1600" dirty="0"/>
              <a:t>31.1. GUV          </a:t>
            </a:r>
            <a:r>
              <a:rPr lang="de-DE" sz="1600" dirty="0" smtClean="0"/>
              <a:t>               </a:t>
            </a:r>
            <a:r>
              <a:rPr lang="de-DE" sz="1600" dirty="0">
                <a:solidFill>
                  <a:schemeClr val="accent2">
                    <a:lumMod val="75000"/>
                  </a:schemeClr>
                </a:solidFill>
              </a:rPr>
              <a:t>900,-</a:t>
            </a:r>
          </a:p>
        </p:txBody>
      </p:sp>
      <p:sp>
        <p:nvSpPr>
          <p:cNvPr id="6177" name="Rechteck 87"/>
          <p:cNvSpPr>
            <a:spLocks noChangeArrowheads="1"/>
          </p:cNvSpPr>
          <p:nvPr/>
        </p:nvSpPr>
        <p:spPr bwMode="auto">
          <a:xfrm>
            <a:off x="5876925" y="3106738"/>
            <a:ext cx="370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7.1. 2700                                   1.200,-</a:t>
            </a:r>
          </a:p>
          <a:p>
            <a:r>
              <a:rPr lang="de-DE" altLang="de-DE" sz="1600"/>
              <a:t>31.1. GUV              </a:t>
            </a:r>
            <a:r>
              <a:rPr lang="de-DE" altLang="de-DE" sz="1600">
                <a:solidFill>
                  <a:srgbClr val="7030A0"/>
                </a:solidFill>
              </a:rPr>
              <a:t>1.200,-</a:t>
            </a:r>
          </a:p>
        </p:txBody>
      </p:sp>
      <p:sp>
        <p:nvSpPr>
          <p:cNvPr id="6178" name="Rechteck 4"/>
          <p:cNvSpPr>
            <a:spLocks noChangeArrowheads="1"/>
          </p:cNvSpPr>
          <p:nvPr/>
        </p:nvSpPr>
        <p:spPr bwMode="auto">
          <a:xfrm>
            <a:off x="5665788" y="3900488"/>
            <a:ext cx="4022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Endbestand am 31.1.: 3 Stück zu  € 900,- </a:t>
            </a:r>
          </a:p>
        </p:txBody>
      </p:sp>
      <p:sp>
        <p:nvSpPr>
          <p:cNvPr id="6179" name="Rechteck 89"/>
          <p:cNvSpPr>
            <a:spLocks noChangeArrowheads="1"/>
          </p:cNvSpPr>
          <p:nvPr/>
        </p:nvSpPr>
        <p:spPr bwMode="auto">
          <a:xfrm>
            <a:off x="5613400" y="4619625"/>
            <a:ext cx="287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31.1. HW-Vorrat             </a:t>
            </a:r>
            <a:r>
              <a:rPr lang="de-DE" altLang="de-DE" sz="1600">
                <a:solidFill>
                  <a:srgbClr val="00B050"/>
                </a:solidFill>
              </a:rPr>
              <a:t>900,-</a:t>
            </a:r>
          </a:p>
        </p:txBody>
      </p:sp>
      <p:sp>
        <p:nvSpPr>
          <p:cNvPr id="6180" name="Line 410"/>
          <p:cNvSpPr>
            <a:spLocks noChangeShapeType="1"/>
          </p:cNvSpPr>
          <p:nvPr/>
        </p:nvSpPr>
        <p:spPr bwMode="auto">
          <a:xfrm>
            <a:off x="5722938" y="5384800"/>
            <a:ext cx="3808412"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81" name="Line 411"/>
          <p:cNvSpPr>
            <a:spLocks noChangeShapeType="1"/>
          </p:cNvSpPr>
          <p:nvPr/>
        </p:nvSpPr>
        <p:spPr bwMode="auto">
          <a:xfrm>
            <a:off x="8580438" y="5384800"/>
            <a:ext cx="0" cy="1152525"/>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82" name="Rectangle 412"/>
          <p:cNvSpPr>
            <a:spLocks noChangeArrowheads="1"/>
          </p:cNvSpPr>
          <p:nvPr/>
        </p:nvSpPr>
        <p:spPr bwMode="auto">
          <a:xfrm>
            <a:off x="5621338" y="5143500"/>
            <a:ext cx="5540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GuV</a:t>
            </a:r>
          </a:p>
        </p:txBody>
      </p:sp>
      <p:sp>
        <p:nvSpPr>
          <p:cNvPr id="6183" name="Line 414"/>
          <p:cNvSpPr>
            <a:spLocks noChangeShapeType="1"/>
          </p:cNvSpPr>
          <p:nvPr/>
        </p:nvSpPr>
        <p:spPr bwMode="auto">
          <a:xfrm>
            <a:off x="7616825" y="5405438"/>
            <a:ext cx="0" cy="1131887"/>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84" name="Rectangle 416"/>
          <p:cNvSpPr>
            <a:spLocks noChangeArrowheads="1"/>
          </p:cNvSpPr>
          <p:nvPr/>
        </p:nvSpPr>
        <p:spPr bwMode="auto">
          <a:xfrm>
            <a:off x="7473950" y="50895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sp>
        <p:nvSpPr>
          <p:cNvPr id="96" name="Rechteck 95"/>
          <p:cNvSpPr/>
          <p:nvPr/>
        </p:nvSpPr>
        <p:spPr>
          <a:xfrm>
            <a:off x="5576888" y="5497513"/>
            <a:ext cx="4148700" cy="830997"/>
          </a:xfrm>
          <a:prstGeom prst="rect">
            <a:avLst/>
          </a:prstGeom>
        </p:spPr>
        <p:txBody>
          <a:bodyPr wrap="none">
            <a:spAutoFit/>
          </a:bodyPr>
          <a:lstStyle/>
          <a:p>
            <a:pPr>
              <a:defRPr/>
            </a:pPr>
            <a:r>
              <a:rPr lang="de-DE" sz="1600" dirty="0"/>
              <a:t>31.1. HW-Einsatz       </a:t>
            </a:r>
            <a:r>
              <a:rPr lang="de-DE" sz="1600" dirty="0" smtClean="0">
                <a:solidFill>
                  <a:schemeClr val="accent6">
                    <a:lumMod val="75000"/>
                  </a:schemeClr>
                </a:solidFill>
              </a:rPr>
              <a:t>900</a:t>
            </a:r>
            <a:r>
              <a:rPr lang="de-DE" sz="1600" dirty="0">
                <a:solidFill>
                  <a:schemeClr val="accent6">
                    <a:lumMod val="75000"/>
                  </a:schemeClr>
                </a:solidFill>
              </a:rPr>
              <a:t>,-</a:t>
            </a:r>
          </a:p>
          <a:p>
            <a:pPr>
              <a:defRPr/>
            </a:pPr>
            <a:r>
              <a:rPr lang="de-DE" sz="1600" dirty="0"/>
              <a:t>31.1. HW-Erlöse         </a:t>
            </a:r>
            <a:r>
              <a:rPr lang="de-DE" sz="1600" dirty="0" smtClean="0"/>
              <a:t>            </a:t>
            </a:r>
            <a:r>
              <a:rPr lang="de-DE" sz="1600" dirty="0">
                <a:solidFill>
                  <a:srgbClr val="7030A0"/>
                </a:solidFill>
              </a:rPr>
              <a:t>1.200,-</a:t>
            </a:r>
          </a:p>
          <a:p>
            <a:pPr>
              <a:defRPr/>
            </a:pPr>
            <a:r>
              <a:rPr lang="de-DE" sz="1600" dirty="0">
                <a:solidFill>
                  <a:srgbClr val="FF0000"/>
                </a:solidFill>
              </a:rPr>
              <a:t>GEWINN                    </a:t>
            </a:r>
            <a:r>
              <a:rPr lang="de-DE" sz="1600" dirty="0" smtClean="0">
                <a:solidFill>
                  <a:srgbClr val="FF0000"/>
                </a:solidFill>
              </a:rPr>
              <a:t>300</a:t>
            </a:r>
            <a:r>
              <a:rPr lang="de-DE" sz="1600" dirty="0">
                <a:solidFill>
                  <a:srgbClr val="FF0000"/>
                </a:solidFill>
              </a:rPr>
              <a:t>,-</a:t>
            </a:r>
          </a:p>
        </p:txBody>
      </p:sp>
      <p:pic>
        <p:nvPicPr>
          <p:cNvPr id="6186"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319588" y="270510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684713" y="2859088"/>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19"/>
          <p:cNvSpPr>
            <a:spLocks noChangeArrowheads="1"/>
          </p:cNvSpPr>
          <p:nvPr/>
        </p:nvSpPr>
        <p:spPr bwMode="auto">
          <a:xfrm>
            <a:off x="111125" y="133350"/>
            <a:ext cx="50133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Warenvorrat – Wareneinsatz - Rohgewinn</a:t>
            </a:r>
          </a:p>
        </p:txBody>
      </p:sp>
    </p:spTree>
    <p:extLst>
      <p:ext uri="{BB962C8B-B14F-4D97-AF65-F5344CB8AC3E}">
        <p14:creationId xmlns:p14="http://schemas.microsoft.com/office/powerpoint/2010/main" val="3676758176"/>
      </p:ext>
    </p:extLst>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1563688" y="2946400"/>
            <a:ext cx="177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sz="1600" u="sng"/>
              <a:t>: </a:t>
            </a:r>
            <a:endParaRPr lang="de-DE" altLang="de-DE" sz="1600"/>
          </a:p>
          <a:p>
            <a:pPr algn="ctr"/>
            <a:r>
              <a:rPr lang="de-DE" altLang="de-DE" sz="1600"/>
              <a:t>10 Paar Schi</a:t>
            </a:r>
          </a:p>
          <a:p>
            <a:pPr algn="ctr"/>
            <a:r>
              <a:rPr lang="de-DE" altLang="de-DE" sz="1600"/>
              <a:t>á € 100,-- auf Ziel</a:t>
            </a:r>
          </a:p>
        </p:txBody>
      </p:sp>
      <p:sp>
        <p:nvSpPr>
          <p:cNvPr id="7171" name="Rectangle 8"/>
          <p:cNvSpPr>
            <a:spLocks noChangeArrowheads="1"/>
          </p:cNvSpPr>
          <p:nvPr/>
        </p:nvSpPr>
        <p:spPr bwMode="auto">
          <a:xfrm>
            <a:off x="5576888" y="2938463"/>
            <a:ext cx="32226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sz="1600" u="sng"/>
              <a:t> </a:t>
            </a:r>
            <a:endParaRPr lang="de-DE" altLang="de-DE" sz="1600"/>
          </a:p>
          <a:p>
            <a:pPr algn="ctr"/>
            <a:r>
              <a:rPr lang="de-DE" altLang="de-DE" sz="1600"/>
              <a:t>Verkauf von 3 Paar dieser Schier </a:t>
            </a:r>
          </a:p>
          <a:p>
            <a:pPr algn="ctr"/>
            <a:r>
              <a:rPr lang="de-DE" altLang="de-DE" sz="1600"/>
              <a:t> zu  á € 210,-- gegen Barzahlung.</a:t>
            </a:r>
          </a:p>
        </p:txBody>
      </p:sp>
      <p:sp>
        <p:nvSpPr>
          <p:cNvPr id="7172" name="Line 393"/>
          <p:cNvSpPr>
            <a:spLocks noChangeShapeType="1"/>
          </p:cNvSpPr>
          <p:nvPr/>
        </p:nvSpPr>
        <p:spPr bwMode="auto">
          <a:xfrm>
            <a:off x="636588" y="4738688"/>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3" name="Line 394"/>
          <p:cNvSpPr>
            <a:spLocks noChangeShapeType="1"/>
          </p:cNvSpPr>
          <p:nvPr/>
        </p:nvSpPr>
        <p:spPr bwMode="auto">
          <a:xfrm>
            <a:off x="3497263" y="473868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4" name="Line 395"/>
          <p:cNvSpPr>
            <a:spLocks noChangeShapeType="1"/>
          </p:cNvSpPr>
          <p:nvPr/>
        </p:nvSpPr>
        <p:spPr bwMode="auto">
          <a:xfrm>
            <a:off x="5256213" y="47307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5" name="Line 396"/>
          <p:cNvSpPr>
            <a:spLocks noChangeShapeType="1"/>
          </p:cNvSpPr>
          <p:nvPr/>
        </p:nvSpPr>
        <p:spPr bwMode="auto">
          <a:xfrm>
            <a:off x="8113713" y="47307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6" name="Rectangle 397"/>
          <p:cNvSpPr>
            <a:spLocks noChangeArrowheads="1"/>
          </p:cNvSpPr>
          <p:nvPr/>
        </p:nvSpPr>
        <p:spPr bwMode="auto">
          <a:xfrm>
            <a:off x="506413" y="4441825"/>
            <a:ext cx="1779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Konto: HW-Einsatz</a:t>
            </a:r>
          </a:p>
        </p:txBody>
      </p:sp>
      <p:sp>
        <p:nvSpPr>
          <p:cNvPr id="7177" name="Rectangle 398"/>
          <p:cNvSpPr>
            <a:spLocks noChangeArrowheads="1"/>
          </p:cNvSpPr>
          <p:nvPr/>
        </p:nvSpPr>
        <p:spPr bwMode="auto">
          <a:xfrm>
            <a:off x="5154613" y="448945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7178" name="Rectangle 399"/>
          <p:cNvSpPr>
            <a:spLocks noChangeArrowheads="1"/>
          </p:cNvSpPr>
          <p:nvPr/>
        </p:nvSpPr>
        <p:spPr bwMode="auto">
          <a:xfrm>
            <a:off x="498475" y="4789488"/>
            <a:ext cx="2951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Lieferverbindlichkeiten        </a:t>
            </a:r>
            <a:r>
              <a:rPr lang="de-DE" altLang="de-DE" sz="1400" b="1">
                <a:solidFill>
                  <a:schemeClr val="accent2"/>
                </a:solidFill>
              </a:rPr>
              <a:t>1.000,--</a:t>
            </a:r>
          </a:p>
          <a:p>
            <a:endParaRPr lang="de-DE" altLang="de-DE" sz="1400"/>
          </a:p>
        </p:txBody>
      </p:sp>
      <p:sp>
        <p:nvSpPr>
          <p:cNvPr id="7179" name="Rectangle 400"/>
          <p:cNvSpPr>
            <a:spLocks noChangeArrowheads="1"/>
          </p:cNvSpPr>
          <p:nvPr/>
        </p:nvSpPr>
        <p:spPr bwMode="auto">
          <a:xfrm>
            <a:off x="5151438" y="4751388"/>
            <a:ext cx="3694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Kassa				</a:t>
            </a:r>
            <a:r>
              <a:rPr lang="de-DE" altLang="de-DE" sz="1400" b="1">
                <a:solidFill>
                  <a:schemeClr val="accent1"/>
                </a:solidFill>
              </a:rPr>
              <a:t>630,--</a:t>
            </a:r>
          </a:p>
          <a:p>
            <a:endParaRPr lang="de-DE" altLang="de-DE" sz="1400"/>
          </a:p>
        </p:txBody>
      </p:sp>
      <p:sp>
        <p:nvSpPr>
          <p:cNvPr id="7180" name="Rectangle 401"/>
          <p:cNvSpPr>
            <a:spLocks noChangeArrowheads="1"/>
          </p:cNvSpPr>
          <p:nvPr/>
        </p:nvSpPr>
        <p:spPr bwMode="auto">
          <a:xfrm>
            <a:off x="2441575" y="44418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81" name="Line 402"/>
          <p:cNvSpPr>
            <a:spLocks noChangeShapeType="1"/>
          </p:cNvSpPr>
          <p:nvPr/>
        </p:nvSpPr>
        <p:spPr bwMode="auto">
          <a:xfrm>
            <a:off x="7150100" y="47513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2" name="Line 403"/>
          <p:cNvSpPr>
            <a:spLocks noChangeShapeType="1"/>
          </p:cNvSpPr>
          <p:nvPr/>
        </p:nvSpPr>
        <p:spPr bwMode="auto">
          <a:xfrm>
            <a:off x="2540000" y="474662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3" name="Line 404"/>
          <p:cNvSpPr>
            <a:spLocks noChangeShapeType="1"/>
          </p:cNvSpPr>
          <p:nvPr/>
        </p:nvSpPr>
        <p:spPr bwMode="auto">
          <a:xfrm>
            <a:off x="622300" y="58499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4" name="Line 405"/>
          <p:cNvSpPr>
            <a:spLocks noChangeShapeType="1"/>
          </p:cNvSpPr>
          <p:nvPr/>
        </p:nvSpPr>
        <p:spPr bwMode="auto">
          <a:xfrm>
            <a:off x="3482975" y="58499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5" name="Rectangle 406"/>
          <p:cNvSpPr>
            <a:spLocks noChangeArrowheads="1"/>
          </p:cNvSpPr>
          <p:nvPr/>
        </p:nvSpPr>
        <p:spPr bwMode="auto">
          <a:xfrm>
            <a:off x="492125" y="5591175"/>
            <a:ext cx="1965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Konto: Lieferverbdlk.</a:t>
            </a:r>
          </a:p>
        </p:txBody>
      </p:sp>
      <p:sp>
        <p:nvSpPr>
          <p:cNvPr id="7186" name="Rectangle 407"/>
          <p:cNvSpPr>
            <a:spLocks noChangeArrowheads="1"/>
          </p:cNvSpPr>
          <p:nvPr/>
        </p:nvSpPr>
        <p:spPr bwMode="auto">
          <a:xfrm>
            <a:off x="484188" y="5900738"/>
            <a:ext cx="3817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HW-Vorrat		               </a:t>
            </a:r>
            <a:r>
              <a:rPr lang="de-DE" altLang="de-DE" sz="1400" b="1">
                <a:solidFill>
                  <a:schemeClr val="accent2"/>
                </a:solidFill>
              </a:rPr>
              <a:t>1.000,--</a:t>
            </a:r>
          </a:p>
          <a:p>
            <a:endParaRPr lang="de-DE" altLang="de-DE" sz="1400"/>
          </a:p>
        </p:txBody>
      </p:sp>
      <p:sp>
        <p:nvSpPr>
          <p:cNvPr id="7187" name="Rectangle 408"/>
          <p:cNvSpPr>
            <a:spLocks noChangeArrowheads="1"/>
          </p:cNvSpPr>
          <p:nvPr/>
        </p:nvSpPr>
        <p:spPr bwMode="auto">
          <a:xfrm>
            <a:off x="2427288" y="55530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88" name="Line 409"/>
          <p:cNvSpPr>
            <a:spLocks noChangeShapeType="1"/>
          </p:cNvSpPr>
          <p:nvPr/>
        </p:nvSpPr>
        <p:spPr bwMode="auto">
          <a:xfrm>
            <a:off x="2525713" y="58578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9" name="Line 410"/>
          <p:cNvSpPr>
            <a:spLocks noChangeShapeType="1"/>
          </p:cNvSpPr>
          <p:nvPr/>
        </p:nvSpPr>
        <p:spPr bwMode="auto">
          <a:xfrm>
            <a:off x="5260975" y="58578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0" name="Line 411"/>
          <p:cNvSpPr>
            <a:spLocks noChangeShapeType="1"/>
          </p:cNvSpPr>
          <p:nvPr/>
        </p:nvSpPr>
        <p:spPr bwMode="auto">
          <a:xfrm>
            <a:off x="8118475" y="58578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1" name="Rectangle 412"/>
          <p:cNvSpPr>
            <a:spLocks noChangeArrowheads="1"/>
          </p:cNvSpPr>
          <p:nvPr/>
        </p:nvSpPr>
        <p:spPr bwMode="auto">
          <a:xfrm>
            <a:off x="5159375" y="56165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Kassa</a:t>
            </a:r>
          </a:p>
        </p:txBody>
      </p:sp>
      <p:sp>
        <p:nvSpPr>
          <p:cNvPr id="7192" name="Rectangle 413"/>
          <p:cNvSpPr>
            <a:spLocks noChangeArrowheads="1"/>
          </p:cNvSpPr>
          <p:nvPr/>
        </p:nvSpPr>
        <p:spPr bwMode="auto">
          <a:xfrm>
            <a:off x="5156200" y="5878513"/>
            <a:ext cx="2735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HW-Erlöse                         </a:t>
            </a:r>
            <a:r>
              <a:rPr lang="de-DE" altLang="de-DE" sz="1400" b="1">
                <a:solidFill>
                  <a:schemeClr val="accent1"/>
                </a:solidFill>
              </a:rPr>
              <a:t>630,--</a:t>
            </a:r>
          </a:p>
          <a:p>
            <a:endParaRPr lang="de-DE" altLang="de-DE" sz="1400"/>
          </a:p>
        </p:txBody>
      </p:sp>
      <p:sp>
        <p:nvSpPr>
          <p:cNvPr id="7193" name="Line 414"/>
          <p:cNvSpPr>
            <a:spLocks noChangeShapeType="1"/>
          </p:cNvSpPr>
          <p:nvPr/>
        </p:nvSpPr>
        <p:spPr bwMode="auto">
          <a:xfrm>
            <a:off x="7154863" y="58785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4" name="Rectangle 415"/>
          <p:cNvSpPr>
            <a:spLocks noChangeArrowheads="1"/>
          </p:cNvSpPr>
          <p:nvPr/>
        </p:nvSpPr>
        <p:spPr bwMode="auto">
          <a:xfrm>
            <a:off x="7000875" y="44450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95" name="Rectangle 416"/>
          <p:cNvSpPr>
            <a:spLocks noChangeArrowheads="1"/>
          </p:cNvSpPr>
          <p:nvPr/>
        </p:nvSpPr>
        <p:spPr bwMode="auto">
          <a:xfrm>
            <a:off x="7011988" y="55626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96" name="Rectangle 417"/>
          <p:cNvSpPr>
            <a:spLocks noChangeArrowheads="1"/>
          </p:cNvSpPr>
          <p:nvPr/>
        </p:nvSpPr>
        <p:spPr bwMode="auto">
          <a:xfrm>
            <a:off x="406400" y="3803650"/>
            <a:ext cx="4090988" cy="366713"/>
          </a:xfrm>
          <a:prstGeom prst="rect">
            <a:avLst/>
          </a:prstGeom>
          <a:solidFill>
            <a:srgbClr val="F39FD1"/>
          </a:solidFill>
          <a:ln>
            <a:noFill/>
          </a:ln>
          <a:effectLst>
            <a:outerShdw dist="107763" dir="2700000" algn="ctr" rotWithShape="0">
              <a:srgbClr val="D93192"/>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HW-Einsatz an Lieferverbdlk.  1.000,--</a:t>
            </a:r>
          </a:p>
        </p:txBody>
      </p:sp>
      <p:sp>
        <p:nvSpPr>
          <p:cNvPr id="7197" name="Rectangle 418"/>
          <p:cNvSpPr>
            <a:spLocks noChangeArrowheads="1"/>
          </p:cNvSpPr>
          <p:nvPr/>
        </p:nvSpPr>
        <p:spPr bwMode="auto">
          <a:xfrm>
            <a:off x="5124450" y="3806825"/>
            <a:ext cx="4129088" cy="366713"/>
          </a:xfrm>
          <a:prstGeom prst="rect">
            <a:avLst/>
          </a:prstGeom>
          <a:solidFill>
            <a:srgbClr val="99CCFF"/>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Kassa    an    HW-Erlöse	      630,--</a:t>
            </a:r>
          </a:p>
        </p:txBody>
      </p:sp>
      <p:sp>
        <p:nvSpPr>
          <p:cNvPr id="7198" name="Line 423"/>
          <p:cNvSpPr>
            <a:spLocks noChangeShapeType="1"/>
          </p:cNvSpPr>
          <p:nvPr/>
        </p:nvSpPr>
        <p:spPr bwMode="auto">
          <a:xfrm>
            <a:off x="5146675" y="2605088"/>
            <a:ext cx="0" cy="619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9" name="Line 424"/>
          <p:cNvSpPr>
            <a:spLocks noChangeShapeType="1"/>
          </p:cNvSpPr>
          <p:nvPr/>
        </p:nvSpPr>
        <p:spPr bwMode="auto">
          <a:xfrm flipH="1">
            <a:off x="1012825" y="3224213"/>
            <a:ext cx="412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200" name="Line 425"/>
          <p:cNvSpPr>
            <a:spLocks noChangeShapeType="1"/>
          </p:cNvSpPr>
          <p:nvPr/>
        </p:nvSpPr>
        <p:spPr bwMode="auto">
          <a:xfrm flipV="1">
            <a:off x="1025525" y="2605088"/>
            <a:ext cx="0" cy="6191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7201" name="Line 426"/>
          <p:cNvSpPr>
            <a:spLocks noChangeShapeType="1"/>
          </p:cNvSpPr>
          <p:nvPr/>
        </p:nvSpPr>
        <p:spPr bwMode="auto">
          <a:xfrm>
            <a:off x="5140325" y="652463"/>
            <a:ext cx="0" cy="881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202" name="Line 427"/>
          <p:cNvSpPr>
            <a:spLocks noChangeShapeType="1"/>
          </p:cNvSpPr>
          <p:nvPr/>
        </p:nvSpPr>
        <p:spPr bwMode="auto">
          <a:xfrm>
            <a:off x="8915400" y="663575"/>
            <a:ext cx="0" cy="45243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7203" name="Line 428"/>
          <p:cNvSpPr>
            <a:spLocks noChangeShapeType="1"/>
          </p:cNvSpPr>
          <p:nvPr/>
        </p:nvSpPr>
        <p:spPr bwMode="auto">
          <a:xfrm>
            <a:off x="5135563" y="661988"/>
            <a:ext cx="37623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204" name="AutoShape 429"/>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7205" name="AutoShape 430"/>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7206" name="Rectangle 431"/>
          <p:cNvSpPr>
            <a:spLocks noChangeArrowheads="1"/>
          </p:cNvSpPr>
          <p:nvPr/>
        </p:nvSpPr>
        <p:spPr bwMode="auto">
          <a:xfrm>
            <a:off x="25463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7207" name="Rectangle 432"/>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7208" name="Picture 433"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09" name="Group 434"/>
          <p:cNvGrpSpPr>
            <a:grpSpLocks/>
          </p:cNvGrpSpPr>
          <p:nvPr/>
        </p:nvGrpSpPr>
        <p:grpSpPr bwMode="auto">
          <a:xfrm>
            <a:off x="4021138" y="1209675"/>
            <a:ext cx="2244725" cy="1389063"/>
            <a:chOff x="4021" y="668"/>
            <a:chExt cx="1414" cy="875"/>
          </a:xfrm>
        </p:grpSpPr>
        <p:pic>
          <p:nvPicPr>
            <p:cNvPr id="7216" name="Picture 435"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Text Box 436"/>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7210" name="Text Box 437"/>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7211" name="Picture 438"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2" name="Text Box 439"/>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47523" name="Rectangle 419"/>
          <p:cNvSpPr>
            <a:spLocks noChangeArrowheads="1"/>
          </p:cNvSpPr>
          <p:nvPr/>
        </p:nvSpPr>
        <p:spPr bwMode="auto">
          <a:xfrm>
            <a:off x="111125" y="133350"/>
            <a:ext cx="5535613"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Wareneinkäufe, Warenverkäufe, Wareneinsatz</a:t>
            </a:r>
          </a:p>
        </p:txBody>
      </p:sp>
      <p:sp>
        <p:nvSpPr>
          <p:cNvPr id="7214"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23862797"/>
      </p:ext>
    </p:extLst>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746125" y="896938"/>
            <a:ext cx="8391525" cy="11874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b="1">
                <a:solidFill>
                  <a:schemeClr val="accent1"/>
                </a:solidFill>
              </a:rPr>
              <a:t>Im Soll des Kontos werden die Einkaufspreise verbucht, </a:t>
            </a:r>
          </a:p>
          <a:p>
            <a:pPr algn="ctr"/>
            <a:r>
              <a:rPr lang="de-DE" altLang="de-DE" sz="2400" b="1">
                <a:solidFill>
                  <a:schemeClr val="accent1"/>
                </a:solidFill>
              </a:rPr>
              <a:t>im Haben dürfen daher </a:t>
            </a:r>
            <a:r>
              <a:rPr lang="de-DE" altLang="de-DE" sz="2400" b="1" i="1">
                <a:solidFill>
                  <a:schemeClr val="accent1"/>
                </a:solidFill>
              </a:rPr>
              <a:t>keinesfalls</a:t>
            </a:r>
            <a:r>
              <a:rPr lang="de-DE" altLang="de-DE" sz="2400" b="1">
                <a:solidFill>
                  <a:schemeClr val="accent1"/>
                </a:solidFill>
              </a:rPr>
              <a:t> die Verkäufe </a:t>
            </a:r>
          </a:p>
          <a:p>
            <a:pPr algn="ctr"/>
            <a:r>
              <a:rPr lang="de-DE" altLang="de-DE" sz="2400" b="1">
                <a:solidFill>
                  <a:schemeClr val="accent1"/>
                </a:solidFill>
              </a:rPr>
              <a:t>(Verkaufspreise) verbucht werden.</a:t>
            </a:r>
          </a:p>
        </p:txBody>
      </p:sp>
      <p:sp>
        <p:nvSpPr>
          <p:cNvPr id="8195" name="Line 36"/>
          <p:cNvSpPr>
            <a:spLocks noChangeShapeType="1"/>
          </p:cNvSpPr>
          <p:nvPr/>
        </p:nvSpPr>
        <p:spPr bwMode="auto">
          <a:xfrm>
            <a:off x="966788" y="4624388"/>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6" name="Line 37"/>
          <p:cNvSpPr>
            <a:spLocks noChangeShapeType="1"/>
          </p:cNvSpPr>
          <p:nvPr/>
        </p:nvSpPr>
        <p:spPr bwMode="auto">
          <a:xfrm>
            <a:off x="3827463" y="462438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7" name="Line 38"/>
          <p:cNvSpPr>
            <a:spLocks noChangeShapeType="1"/>
          </p:cNvSpPr>
          <p:nvPr/>
        </p:nvSpPr>
        <p:spPr bwMode="auto">
          <a:xfrm>
            <a:off x="5586413" y="46164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8" name="Line 39"/>
          <p:cNvSpPr>
            <a:spLocks noChangeShapeType="1"/>
          </p:cNvSpPr>
          <p:nvPr/>
        </p:nvSpPr>
        <p:spPr bwMode="auto">
          <a:xfrm>
            <a:off x="8443913" y="4616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9" name="Rectangle 40"/>
          <p:cNvSpPr>
            <a:spLocks noChangeArrowheads="1"/>
          </p:cNvSpPr>
          <p:nvPr/>
        </p:nvSpPr>
        <p:spPr bwMode="auto">
          <a:xfrm>
            <a:off x="836613" y="4365625"/>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HW-Einsatz</a:t>
            </a:r>
          </a:p>
        </p:txBody>
      </p:sp>
      <p:sp>
        <p:nvSpPr>
          <p:cNvPr id="8200" name="Rectangle 41"/>
          <p:cNvSpPr>
            <a:spLocks noChangeArrowheads="1"/>
          </p:cNvSpPr>
          <p:nvPr/>
        </p:nvSpPr>
        <p:spPr bwMode="auto">
          <a:xfrm>
            <a:off x="5484813" y="438785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8201" name="Rectangle 42"/>
          <p:cNvSpPr>
            <a:spLocks noChangeArrowheads="1"/>
          </p:cNvSpPr>
          <p:nvPr/>
        </p:nvSpPr>
        <p:spPr bwMode="auto">
          <a:xfrm>
            <a:off x="828675" y="4675188"/>
            <a:ext cx="2951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Lieferverbindlichkeiten        </a:t>
            </a:r>
            <a:r>
              <a:rPr lang="de-DE" altLang="de-DE" sz="1400" b="1">
                <a:solidFill>
                  <a:schemeClr val="accent2"/>
                </a:solidFill>
              </a:rPr>
              <a:t>1.000,--</a:t>
            </a:r>
          </a:p>
          <a:p>
            <a:endParaRPr lang="de-DE" altLang="de-DE" sz="1400"/>
          </a:p>
        </p:txBody>
      </p:sp>
      <p:sp>
        <p:nvSpPr>
          <p:cNvPr id="8202" name="Rectangle 43"/>
          <p:cNvSpPr>
            <a:spLocks noChangeArrowheads="1"/>
          </p:cNvSpPr>
          <p:nvPr/>
        </p:nvSpPr>
        <p:spPr bwMode="auto">
          <a:xfrm>
            <a:off x="5481638" y="4637088"/>
            <a:ext cx="3841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Kassa				</a:t>
            </a:r>
            <a:r>
              <a:rPr lang="de-DE" altLang="de-DE" sz="1400" b="1">
                <a:solidFill>
                  <a:schemeClr val="accent1"/>
                </a:solidFill>
              </a:rPr>
              <a:t>1.630,--</a:t>
            </a:r>
          </a:p>
          <a:p>
            <a:endParaRPr lang="de-DE" altLang="de-DE" sz="1400"/>
          </a:p>
        </p:txBody>
      </p:sp>
      <p:sp>
        <p:nvSpPr>
          <p:cNvPr id="8203" name="Rectangle 44"/>
          <p:cNvSpPr>
            <a:spLocks noChangeArrowheads="1"/>
          </p:cNvSpPr>
          <p:nvPr/>
        </p:nvSpPr>
        <p:spPr bwMode="auto">
          <a:xfrm>
            <a:off x="2771775" y="43275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8204" name="Line 45"/>
          <p:cNvSpPr>
            <a:spLocks noChangeShapeType="1"/>
          </p:cNvSpPr>
          <p:nvPr/>
        </p:nvSpPr>
        <p:spPr bwMode="auto">
          <a:xfrm>
            <a:off x="7480300" y="46370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5" name="Line 46"/>
          <p:cNvSpPr>
            <a:spLocks noChangeShapeType="1"/>
          </p:cNvSpPr>
          <p:nvPr/>
        </p:nvSpPr>
        <p:spPr bwMode="auto">
          <a:xfrm>
            <a:off x="2870200" y="463232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6" name="Line 47"/>
          <p:cNvSpPr>
            <a:spLocks noChangeShapeType="1"/>
          </p:cNvSpPr>
          <p:nvPr/>
        </p:nvSpPr>
        <p:spPr bwMode="auto">
          <a:xfrm>
            <a:off x="952500" y="57356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7" name="Line 48"/>
          <p:cNvSpPr>
            <a:spLocks noChangeShapeType="1"/>
          </p:cNvSpPr>
          <p:nvPr/>
        </p:nvSpPr>
        <p:spPr bwMode="auto">
          <a:xfrm>
            <a:off x="3813175" y="57356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8" name="Rectangle 49"/>
          <p:cNvSpPr>
            <a:spLocks noChangeArrowheads="1"/>
          </p:cNvSpPr>
          <p:nvPr/>
        </p:nvSpPr>
        <p:spPr bwMode="auto">
          <a:xfrm>
            <a:off x="822325" y="5476875"/>
            <a:ext cx="135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Lieferverbdlk.</a:t>
            </a:r>
          </a:p>
        </p:txBody>
      </p:sp>
      <p:sp>
        <p:nvSpPr>
          <p:cNvPr id="8209" name="Rectangle 50"/>
          <p:cNvSpPr>
            <a:spLocks noChangeArrowheads="1"/>
          </p:cNvSpPr>
          <p:nvPr/>
        </p:nvSpPr>
        <p:spPr bwMode="auto">
          <a:xfrm>
            <a:off x="814388" y="5786438"/>
            <a:ext cx="3817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HW-Vorrat		               </a:t>
            </a:r>
            <a:r>
              <a:rPr lang="de-DE" altLang="de-DE" sz="1400" b="1">
                <a:solidFill>
                  <a:schemeClr val="accent2"/>
                </a:solidFill>
              </a:rPr>
              <a:t>1.000,--</a:t>
            </a:r>
          </a:p>
          <a:p>
            <a:endParaRPr lang="de-DE" altLang="de-DE" sz="1400"/>
          </a:p>
        </p:txBody>
      </p:sp>
      <p:sp>
        <p:nvSpPr>
          <p:cNvPr id="8210" name="Rectangle 51"/>
          <p:cNvSpPr>
            <a:spLocks noChangeArrowheads="1"/>
          </p:cNvSpPr>
          <p:nvPr/>
        </p:nvSpPr>
        <p:spPr bwMode="auto">
          <a:xfrm>
            <a:off x="2757488" y="54387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8211" name="Line 52"/>
          <p:cNvSpPr>
            <a:spLocks noChangeShapeType="1"/>
          </p:cNvSpPr>
          <p:nvPr/>
        </p:nvSpPr>
        <p:spPr bwMode="auto">
          <a:xfrm>
            <a:off x="2855913" y="57435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2" name="Line 53"/>
          <p:cNvSpPr>
            <a:spLocks noChangeShapeType="1"/>
          </p:cNvSpPr>
          <p:nvPr/>
        </p:nvSpPr>
        <p:spPr bwMode="auto">
          <a:xfrm>
            <a:off x="5591175" y="57435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3" name="Line 54"/>
          <p:cNvSpPr>
            <a:spLocks noChangeShapeType="1"/>
          </p:cNvSpPr>
          <p:nvPr/>
        </p:nvSpPr>
        <p:spPr bwMode="auto">
          <a:xfrm>
            <a:off x="8448675" y="5743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4" name="Rectangle 55"/>
          <p:cNvSpPr>
            <a:spLocks noChangeArrowheads="1"/>
          </p:cNvSpPr>
          <p:nvPr/>
        </p:nvSpPr>
        <p:spPr bwMode="auto">
          <a:xfrm>
            <a:off x="5489575" y="55022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Kassa</a:t>
            </a:r>
          </a:p>
        </p:txBody>
      </p:sp>
      <p:sp>
        <p:nvSpPr>
          <p:cNvPr id="8215" name="Rectangle 56"/>
          <p:cNvSpPr>
            <a:spLocks noChangeArrowheads="1"/>
          </p:cNvSpPr>
          <p:nvPr/>
        </p:nvSpPr>
        <p:spPr bwMode="auto">
          <a:xfrm>
            <a:off x="5486400" y="5764213"/>
            <a:ext cx="2882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HW-Erlöse                         </a:t>
            </a:r>
            <a:r>
              <a:rPr lang="de-DE" altLang="de-DE" sz="1400" b="1">
                <a:solidFill>
                  <a:schemeClr val="accent1"/>
                </a:solidFill>
              </a:rPr>
              <a:t>1.630,--</a:t>
            </a:r>
          </a:p>
          <a:p>
            <a:endParaRPr lang="de-DE" altLang="de-DE" sz="1400"/>
          </a:p>
        </p:txBody>
      </p:sp>
      <p:sp>
        <p:nvSpPr>
          <p:cNvPr id="8216" name="Line 57"/>
          <p:cNvSpPr>
            <a:spLocks noChangeShapeType="1"/>
          </p:cNvSpPr>
          <p:nvPr/>
        </p:nvSpPr>
        <p:spPr bwMode="auto">
          <a:xfrm>
            <a:off x="7485063" y="5764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7" name="Rectangle 58"/>
          <p:cNvSpPr>
            <a:spLocks noChangeArrowheads="1"/>
          </p:cNvSpPr>
          <p:nvPr/>
        </p:nvSpPr>
        <p:spPr bwMode="auto">
          <a:xfrm>
            <a:off x="7331075" y="43307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8218" name="Rectangle 59"/>
          <p:cNvSpPr>
            <a:spLocks noChangeArrowheads="1"/>
          </p:cNvSpPr>
          <p:nvPr/>
        </p:nvSpPr>
        <p:spPr bwMode="auto">
          <a:xfrm>
            <a:off x="7342188" y="54483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50236" name="Rectangle 60"/>
          <p:cNvSpPr>
            <a:spLocks noChangeArrowheads="1"/>
          </p:cNvSpPr>
          <p:nvPr/>
        </p:nvSpPr>
        <p:spPr bwMode="auto">
          <a:xfrm>
            <a:off x="111125" y="133350"/>
            <a:ext cx="618648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Warum werden Verkäufe auf „HW-Erlöse“ verbucht?</a:t>
            </a:r>
          </a:p>
        </p:txBody>
      </p:sp>
      <p:sp>
        <p:nvSpPr>
          <p:cNvPr id="822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8221" name="Grafik 8" descr="bauerpoi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 name="Textfeld 29"/>
          <p:cNvSpPr txBox="1">
            <a:spLocks noChangeArrowheads="1"/>
          </p:cNvSpPr>
          <p:nvPr/>
        </p:nvSpPr>
        <p:spPr bwMode="auto">
          <a:xfrm>
            <a:off x="698500" y="2400300"/>
            <a:ext cx="5878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Beispiel:</a:t>
            </a:r>
          </a:p>
          <a:p>
            <a:r>
              <a:rPr lang="de-AT" altLang="de-DE"/>
              <a:t>Einkauf eines LED Fernsehers um EUR 1.000,-- auf Ziel</a:t>
            </a:r>
          </a:p>
          <a:p>
            <a:r>
              <a:rPr lang="de-AT" altLang="de-DE"/>
              <a:t>Verkauf des Fernsehers um EUR 1.630,-- bar</a:t>
            </a:r>
          </a:p>
        </p:txBody>
      </p:sp>
      <p:pic>
        <p:nvPicPr>
          <p:cNvPr id="8223" name="Picture 31" descr="http://old.stadtausstellung.at/pic_1019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2159000"/>
            <a:ext cx="2595563" cy="1730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25291"/>
      </p:ext>
    </p:extLst>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11125" y="706438"/>
            <a:ext cx="9648825" cy="1016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solidFill>
                  <a:schemeClr val="accent1"/>
                </a:solidFill>
                <a:latin typeface="Verdana" pitchFamily="34" charset="0"/>
                <a:ea typeface="Verdana" pitchFamily="34" charset="0"/>
                <a:cs typeface="Verdana" pitchFamily="34" charset="0"/>
              </a:rPr>
              <a:t>Im Soll des Kontos 5010 HW-Einsatz werden die Einkaufspreise </a:t>
            </a:r>
          </a:p>
          <a:p>
            <a:pPr algn="ctr"/>
            <a:r>
              <a:rPr lang="de-DE" altLang="de-DE" sz="2000">
                <a:solidFill>
                  <a:schemeClr val="accent1"/>
                </a:solidFill>
                <a:latin typeface="Verdana" pitchFamily="34" charset="0"/>
                <a:ea typeface="Verdana" pitchFamily="34" charset="0"/>
                <a:cs typeface="Verdana" pitchFamily="34" charset="0"/>
              </a:rPr>
              <a:t>verbucht, im Haben dürfen daher </a:t>
            </a:r>
            <a:r>
              <a:rPr lang="de-DE" altLang="de-DE" sz="2000" i="1">
                <a:solidFill>
                  <a:schemeClr val="accent1"/>
                </a:solidFill>
                <a:latin typeface="Verdana" pitchFamily="34" charset="0"/>
                <a:ea typeface="Verdana" pitchFamily="34" charset="0"/>
                <a:cs typeface="Verdana" pitchFamily="34" charset="0"/>
              </a:rPr>
              <a:t>keinesfalls</a:t>
            </a:r>
            <a:r>
              <a:rPr lang="de-DE" altLang="de-DE" sz="2000">
                <a:solidFill>
                  <a:schemeClr val="accent1"/>
                </a:solidFill>
                <a:latin typeface="Verdana" pitchFamily="34" charset="0"/>
                <a:ea typeface="Verdana" pitchFamily="34" charset="0"/>
                <a:cs typeface="Verdana" pitchFamily="34" charset="0"/>
              </a:rPr>
              <a:t> die Verkäufe </a:t>
            </a:r>
          </a:p>
          <a:p>
            <a:pPr algn="ctr"/>
            <a:r>
              <a:rPr lang="de-DE" altLang="de-DE" sz="2000">
                <a:solidFill>
                  <a:schemeClr val="accent1"/>
                </a:solidFill>
                <a:latin typeface="Verdana" pitchFamily="34" charset="0"/>
                <a:ea typeface="Verdana" pitchFamily="34" charset="0"/>
                <a:cs typeface="Verdana" pitchFamily="34" charset="0"/>
              </a:rPr>
              <a:t>(Verkaufspreise) verbucht werden.</a:t>
            </a:r>
          </a:p>
        </p:txBody>
      </p:sp>
      <p:sp>
        <p:nvSpPr>
          <p:cNvPr id="7171" name="Line 36"/>
          <p:cNvSpPr>
            <a:spLocks noChangeShapeType="1"/>
          </p:cNvSpPr>
          <p:nvPr/>
        </p:nvSpPr>
        <p:spPr bwMode="auto">
          <a:xfrm>
            <a:off x="814388" y="4840288"/>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2" name="Line 37"/>
          <p:cNvSpPr>
            <a:spLocks noChangeShapeType="1"/>
          </p:cNvSpPr>
          <p:nvPr/>
        </p:nvSpPr>
        <p:spPr bwMode="auto">
          <a:xfrm>
            <a:off x="3675063" y="484028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3" name="Line 38"/>
          <p:cNvSpPr>
            <a:spLocks noChangeShapeType="1"/>
          </p:cNvSpPr>
          <p:nvPr/>
        </p:nvSpPr>
        <p:spPr bwMode="auto">
          <a:xfrm>
            <a:off x="5586413" y="48323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4" name="Line 39"/>
          <p:cNvSpPr>
            <a:spLocks noChangeShapeType="1"/>
          </p:cNvSpPr>
          <p:nvPr/>
        </p:nvSpPr>
        <p:spPr bwMode="auto">
          <a:xfrm>
            <a:off x="8443913" y="48323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5" name="Rectangle 40"/>
          <p:cNvSpPr>
            <a:spLocks noChangeArrowheads="1"/>
          </p:cNvSpPr>
          <p:nvPr/>
        </p:nvSpPr>
        <p:spPr bwMode="auto">
          <a:xfrm>
            <a:off x="735013" y="4581525"/>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a:solidFill>
                  <a:schemeClr val="accent5">
                    <a:lumMod val="50000"/>
                  </a:schemeClr>
                </a:solidFill>
              </a:rPr>
              <a:t>HW-Einsatz</a:t>
            </a:r>
          </a:p>
        </p:txBody>
      </p:sp>
      <p:sp>
        <p:nvSpPr>
          <p:cNvPr id="7176" name="Rectangle 41"/>
          <p:cNvSpPr>
            <a:spLocks noChangeArrowheads="1"/>
          </p:cNvSpPr>
          <p:nvPr/>
        </p:nvSpPr>
        <p:spPr bwMode="auto">
          <a:xfrm>
            <a:off x="5484813" y="459105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a:solidFill>
                  <a:schemeClr val="accent5">
                    <a:lumMod val="50000"/>
                  </a:schemeClr>
                </a:solidFill>
              </a:rPr>
              <a:t>HW-Erlöse</a:t>
            </a:r>
          </a:p>
        </p:txBody>
      </p:sp>
      <p:sp>
        <p:nvSpPr>
          <p:cNvPr id="7177" name="Rectangle 44"/>
          <p:cNvSpPr>
            <a:spLocks noChangeArrowheads="1"/>
          </p:cNvSpPr>
          <p:nvPr/>
        </p:nvSpPr>
        <p:spPr bwMode="auto">
          <a:xfrm>
            <a:off x="2441575" y="4543425"/>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dirty="0">
                <a:solidFill>
                  <a:schemeClr val="accent5">
                    <a:lumMod val="50000"/>
                  </a:schemeClr>
                </a:solidFill>
              </a:rPr>
              <a:t>     Soll	      Haben</a:t>
            </a:r>
          </a:p>
        </p:txBody>
      </p:sp>
      <p:sp>
        <p:nvSpPr>
          <p:cNvPr id="7178" name="Line 45"/>
          <p:cNvSpPr>
            <a:spLocks noChangeShapeType="1"/>
          </p:cNvSpPr>
          <p:nvPr/>
        </p:nvSpPr>
        <p:spPr bwMode="auto">
          <a:xfrm>
            <a:off x="7480300" y="48529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9" name="Line 46"/>
          <p:cNvSpPr>
            <a:spLocks noChangeShapeType="1"/>
          </p:cNvSpPr>
          <p:nvPr/>
        </p:nvSpPr>
        <p:spPr bwMode="auto">
          <a:xfrm>
            <a:off x="2717800" y="484822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0" name="Line 47"/>
          <p:cNvSpPr>
            <a:spLocks noChangeShapeType="1"/>
          </p:cNvSpPr>
          <p:nvPr/>
        </p:nvSpPr>
        <p:spPr bwMode="auto">
          <a:xfrm>
            <a:off x="800100" y="59515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1" name="Line 48"/>
          <p:cNvSpPr>
            <a:spLocks noChangeShapeType="1"/>
          </p:cNvSpPr>
          <p:nvPr/>
        </p:nvSpPr>
        <p:spPr bwMode="auto">
          <a:xfrm>
            <a:off x="3660775" y="59515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2" name="Rectangle 49"/>
          <p:cNvSpPr>
            <a:spLocks noChangeArrowheads="1"/>
          </p:cNvSpPr>
          <p:nvPr/>
        </p:nvSpPr>
        <p:spPr bwMode="auto">
          <a:xfrm>
            <a:off x="720725" y="5692775"/>
            <a:ext cx="198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dirty="0">
                <a:solidFill>
                  <a:schemeClr val="accent5">
                    <a:lumMod val="50000"/>
                  </a:schemeClr>
                </a:solidFill>
              </a:rPr>
              <a:t>Lieferverbindlichkeit</a:t>
            </a:r>
          </a:p>
        </p:txBody>
      </p:sp>
      <p:sp>
        <p:nvSpPr>
          <p:cNvPr id="7183" name="Rectangle 51"/>
          <p:cNvSpPr>
            <a:spLocks noChangeArrowheads="1"/>
          </p:cNvSpPr>
          <p:nvPr/>
        </p:nvSpPr>
        <p:spPr bwMode="auto">
          <a:xfrm>
            <a:off x="2427288" y="5654675"/>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dirty="0">
                <a:solidFill>
                  <a:schemeClr val="accent5">
                    <a:lumMod val="50000"/>
                  </a:schemeClr>
                </a:solidFill>
              </a:rPr>
              <a:t>     Soll	      Haben</a:t>
            </a:r>
          </a:p>
        </p:txBody>
      </p:sp>
      <p:sp>
        <p:nvSpPr>
          <p:cNvPr id="7184" name="Line 52"/>
          <p:cNvSpPr>
            <a:spLocks noChangeShapeType="1"/>
          </p:cNvSpPr>
          <p:nvPr/>
        </p:nvSpPr>
        <p:spPr bwMode="auto">
          <a:xfrm>
            <a:off x="2703513" y="59594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5" name="Line 53"/>
          <p:cNvSpPr>
            <a:spLocks noChangeShapeType="1"/>
          </p:cNvSpPr>
          <p:nvPr/>
        </p:nvSpPr>
        <p:spPr bwMode="auto">
          <a:xfrm>
            <a:off x="5591175" y="59594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6" name="Line 54"/>
          <p:cNvSpPr>
            <a:spLocks noChangeShapeType="1"/>
          </p:cNvSpPr>
          <p:nvPr/>
        </p:nvSpPr>
        <p:spPr bwMode="auto">
          <a:xfrm>
            <a:off x="8448675" y="59594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7" name="Rectangle 55"/>
          <p:cNvSpPr>
            <a:spLocks noChangeArrowheads="1"/>
          </p:cNvSpPr>
          <p:nvPr/>
        </p:nvSpPr>
        <p:spPr bwMode="auto">
          <a:xfrm>
            <a:off x="5489575" y="5705475"/>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a:solidFill>
                  <a:schemeClr val="accent5">
                    <a:lumMod val="50000"/>
                  </a:schemeClr>
                </a:solidFill>
              </a:rPr>
              <a:t>Kassa</a:t>
            </a:r>
          </a:p>
        </p:txBody>
      </p:sp>
      <p:sp>
        <p:nvSpPr>
          <p:cNvPr id="7188" name="Line 57"/>
          <p:cNvSpPr>
            <a:spLocks noChangeShapeType="1"/>
          </p:cNvSpPr>
          <p:nvPr/>
        </p:nvSpPr>
        <p:spPr bwMode="auto">
          <a:xfrm>
            <a:off x="7485063" y="59801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9" name="Rectangle 58"/>
          <p:cNvSpPr>
            <a:spLocks noChangeArrowheads="1"/>
          </p:cNvSpPr>
          <p:nvPr/>
        </p:nvSpPr>
        <p:spPr bwMode="auto">
          <a:xfrm>
            <a:off x="7331075" y="4546600"/>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a:solidFill>
                  <a:schemeClr val="accent5">
                    <a:lumMod val="50000"/>
                  </a:schemeClr>
                </a:solidFill>
              </a:rPr>
              <a:t>     Soll	      Haben</a:t>
            </a:r>
          </a:p>
        </p:txBody>
      </p:sp>
      <p:sp>
        <p:nvSpPr>
          <p:cNvPr id="7190" name="Rectangle 59"/>
          <p:cNvSpPr>
            <a:spLocks noChangeArrowheads="1"/>
          </p:cNvSpPr>
          <p:nvPr/>
        </p:nvSpPr>
        <p:spPr bwMode="auto">
          <a:xfrm>
            <a:off x="7342188" y="5664200"/>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a:solidFill>
                  <a:schemeClr val="accent5">
                    <a:lumMod val="50000"/>
                  </a:schemeClr>
                </a:solidFill>
              </a:rPr>
              <a:t>     Soll	      Haben</a:t>
            </a:r>
          </a:p>
        </p:txBody>
      </p:sp>
      <p:sp>
        <p:nvSpPr>
          <p:cNvPr id="50236" name="Rectangle 60"/>
          <p:cNvSpPr>
            <a:spLocks noChangeArrowheads="1"/>
          </p:cNvSpPr>
          <p:nvPr/>
        </p:nvSpPr>
        <p:spPr bwMode="auto">
          <a:xfrm>
            <a:off x="111125" y="133350"/>
            <a:ext cx="623093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von Wareneinkäufen &amp; Warenverkäufen</a:t>
            </a:r>
          </a:p>
        </p:txBody>
      </p:sp>
      <p:sp>
        <p:nvSpPr>
          <p:cNvPr id="924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7194" name="Textfeld 29"/>
          <p:cNvSpPr txBox="1">
            <a:spLocks noChangeArrowheads="1"/>
          </p:cNvSpPr>
          <p:nvPr/>
        </p:nvSpPr>
        <p:spPr bwMode="auto">
          <a:xfrm>
            <a:off x="257175" y="1852613"/>
            <a:ext cx="6218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de-AT" dirty="0" smtClean="0">
                <a:solidFill>
                  <a:schemeClr val="accent5">
                    <a:lumMod val="50000"/>
                  </a:schemeClr>
                </a:solidFill>
              </a:rPr>
              <a:t>Beispiel:</a:t>
            </a:r>
          </a:p>
          <a:p>
            <a:pPr marL="285750" indent="-285750">
              <a:buFont typeface="Arial" pitchFamily="34" charset="0"/>
              <a:buChar char="•"/>
              <a:defRPr/>
            </a:pPr>
            <a:r>
              <a:rPr lang="de-AT" dirty="0" smtClean="0">
                <a:solidFill>
                  <a:schemeClr val="accent5">
                    <a:lumMod val="50000"/>
                  </a:schemeClr>
                </a:solidFill>
              </a:rPr>
              <a:t>Einkauf eines LED Fernsehers um EUR 1.000,-- auf Ziel</a:t>
            </a:r>
          </a:p>
          <a:p>
            <a:pPr marL="285750" indent="-285750">
              <a:buFont typeface="Arial" pitchFamily="34" charset="0"/>
              <a:buChar char="•"/>
              <a:defRPr/>
            </a:pPr>
            <a:r>
              <a:rPr lang="de-AT" dirty="0" smtClean="0">
                <a:solidFill>
                  <a:schemeClr val="accent5">
                    <a:lumMod val="50000"/>
                  </a:schemeClr>
                </a:solidFill>
              </a:rPr>
              <a:t>Verkauf des Fernsehers um EUR 1.630,-- bar</a:t>
            </a:r>
          </a:p>
        </p:txBody>
      </p:sp>
      <p:pic>
        <p:nvPicPr>
          <p:cNvPr id="9243"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238" y="2314575"/>
            <a:ext cx="2595562" cy="1730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244" name="Rectangle 7"/>
          <p:cNvSpPr>
            <a:spLocks noChangeArrowheads="1"/>
          </p:cNvSpPr>
          <p:nvPr/>
        </p:nvSpPr>
        <p:spPr bwMode="auto">
          <a:xfrm>
            <a:off x="257175" y="3116263"/>
            <a:ext cx="6740525" cy="9239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latin typeface="Verdana" pitchFamily="34" charset="0"/>
                <a:ea typeface="Verdana" pitchFamily="34" charset="0"/>
                <a:cs typeface="Verdana" pitchFamily="34" charset="0"/>
              </a:rPr>
              <a:t>Einkauf:</a:t>
            </a:r>
          </a:p>
          <a:p>
            <a:endParaRPr lang="de-DE" altLang="de-DE">
              <a:solidFill>
                <a:schemeClr val="accent1"/>
              </a:solidFill>
              <a:latin typeface="Verdana" pitchFamily="34" charset="0"/>
              <a:ea typeface="Verdana" pitchFamily="34" charset="0"/>
              <a:cs typeface="Verdana" pitchFamily="34" charset="0"/>
            </a:endParaRPr>
          </a:p>
          <a:p>
            <a:r>
              <a:rPr lang="de-DE" altLang="de-DE">
                <a:solidFill>
                  <a:schemeClr val="accent1"/>
                </a:solidFill>
                <a:latin typeface="Verdana" pitchFamily="34" charset="0"/>
                <a:ea typeface="Verdana" pitchFamily="34" charset="0"/>
                <a:cs typeface="Verdana" pitchFamily="34" charset="0"/>
              </a:rPr>
              <a:t>Verkauf:</a:t>
            </a:r>
          </a:p>
        </p:txBody>
      </p:sp>
    </p:spTree>
    <p:extLst>
      <p:ext uri="{BB962C8B-B14F-4D97-AF65-F5344CB8AC3E}">
        <p14:creationId xmlns:p14="http://schemas.microsoft.com/office/powerpoint/2010/main" val="1439219004"/>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9" name="Rectangle 15"/>
          <p:cNvSpPr>
            <a:spLocks noChangeArrowheads="1"/>
          </p:cNvSpPr>
          <p:nvPr/>
        </p:nvSpPr>
        <p:spPr bwMode="auto">
          <a:xfrm>
            <a:off x="111125" y="133350"/>
            <a:ext cx="496093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Bestandsveränderung – Konto HW-Vorrat</a:t>
            </a:r>
          </a:p>
        </p:txBody>
      </p:sp>
      <p:sp>
        <p:nvSpPr>
          <p:cNvPr id="52243" name="Rectangle 19"/>
          <p:cNvSpPr>
            <a:spLocks noChangeArrowheads="1"/>
          </p:cNvSpPr>
          <p:nvPr/>
        </p:nvSpPr>
        <p:spPr bwMode="auto">
          <a:xfrm>
            <a:off x="190500" y="787400"/>
            <a:ext cx="9537700" cy="1381125"/>
          </a:xfrm>
          <a:prstGeom prst="rect">
            <a:avLst/>
          </a:prstGeom>
          <a:noFill/>
          <a:ln w="12700">
            <a:solidFill>
              <a:schemeClr val="tx1"/>
            </a:solidFill>
            <a:miter lim="800000"/>
            <a:headEnd type="none" w="sm" len="sm"/>
            <a:tailEnd type="none" w="sm" len="sm"/>
          </a:ln>
          <a:effectLst/>
        </p:spPr>
        <p:txBody>
          <a:bodyPr>
            <a:spAutoFit/>
          </a:bodyPr>
          <a:lstStyle/>
          <a:p>
            <a:pPr>
              <a:defRPr/>
            </a:pPr>
            <a:r>
              <a:rPr lang="de-DE" sz="1400"/>
              <a:t>Auf dem Konto HW-Vorrat (Handelswarenvorrat) ist der Anfangsbestand an Handelswaren ausgewiesen. Während des Geschäftsjahres erfolgen auf dem Konto HW-Vorrat keine Buchungen. Am Jahresende wird mit Hilfe der Inventur1) der Endbestand der Handelswaren ermittelt, der in der Regel vom Anfangsbestand abweicht. Der Anfangsbestand muss dem durch die Inventur ermittelten Endbestand angepasst werden. Für die Verbuchung des Differenzbetrages zwischen Endbestand und Anfangsbestand, das Gegenkonto ist jeweil das Konto HW-Einsatz, gibt es zwei Möglichkeiten.</a:t>
            </a:r>
            <a:endParaRPr lang="de-DE" sz="1400">
              <a:effectLst>
                <a:outerShdw blurRad="38100" dist="38100" dir="2700000" algn="tl">
                  <a:srgbClr val="C0C0C0"/>
                </a:outerShdw>
              </a:effectLst>
            </a:endParaRPr>
          </a:p>
        </p:txBody>
      </p:sp>
      <p:pic>
        <p:nvPicPr>
          <p:cNvPr id="1024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2278063"/>
            <a:ext cx="6708775"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24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4269788865"/>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87450" y="2732088"/>
            <a:ext cx="15811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800">
                <a:solidFill>
                  <a:schemeClr val="accent1"/>
                </a:solidFill>
              </a:rPr>
              <a:t>		</a:t>
            </a:r>
            <a:endParaRPr lang="de-DE" altLang="de-DE" sz="2800">
              <a:solidFill>
                <a:schemeClr val="accent1"/>
              </a:solidFill>
            </a:endParaRPr>
          </a:p>
        </p:txBody>
      </p:sp>
      <p:graphicFrame>
        <p:nvGraphicFramePr>
          <p:cNvPr id="11267" name="Object 3"/>
          <p:cNvGraphicFramePr>
            <a:graphicFrameLocks/>
          </p:cNvGraphicFramePr>
          <p:nvPr/>
        </p:nvGraphicFramePr>
        <p:xfrm>
          <a:off x="1866900" y="1249363"/>
          <a:ext cx="5353050" cy="1042987"/>
        </p:xfrm>
        <a:graphic>
          <a:graphicData uri="http://schemas.openxmlformats.org/presentationml/2006/ole">
            <mc:AlternateContent xmlns:mc="http://schemas.openxmlformats.org/markup-compatibility/2006">
              <mc:Choice xmlns:v="urn:schemas-microsoft-com:vml" Requires="v">
                <p:oleObj spid="_x0000_s49157" name="GALLERY" r:id="rId4" imgW="7248477" imgH="371520" progId="GALLERYClipart">
                  <p:embed/>
                </p:oleObj>
              </mc:Choice>
              <mc:Fallback>
                <p:oleObj name="GALLERY" r:id="rId4" imgW="7248477" imgH="37152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64261"/>
                      <a:stretch>
                        <a:fillRect/>
                      </a:stretch>
                    </p:blipFill>
                    <p:spPr bwMode="auto">
                      <a:xfrm>
                        <a:off x="1866900" y="1249363"/>
                        <a:ext cx="535305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4"/>
          <p:cNvSpPr>
            <a:spLocks noChangeArrowheads="1"/>
          </p:cNvSpPr>
          <p:nvPr/>
        </p:nvSpPr>
        <p:spPr bwMode="auto">
          <a:xfrm>
            <a:off x="4348163" y="1789113"/>
            <a:ext cx="17049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richtigen</a:t>
            </a:r>
          </a:p>
        </p:txBody>
      </p:sp>
      <p:sp>
        <p:nvSpPr>
          <p:cNvPr id="11269" name="Rectangle 5"/>
          <p:cNvSpPr>
            <a:spLocks noChangeArrowheads="1"/>
          </p:cNvSpPr>
          <p:nvPr/>
        </p:nvSpPr>
        <p:spPr bwMode="auto">
          <a:xfrm>
            <a:off x="3184525" y="1225550"/>
            <a:ext cx="9382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zum</a:t>
            </a:r>
          </a:p>
        </p:txBody>
      </p:sp>
      <p:sp>
        <p:nvSpPr>
          <p:cNvPr id="11270" name="Rectangle 6"/>
          <p:cNvSpPr>
            <a:spLocks noChangeArrowheads="1"/>
          </p:cNvSpPr>
          <p:nvPr/>
        </p:nvSpPr>
        <p:spPr bwMode="auto">
          <a:xfrm>
            <a:off x="5335588" y="3292475"/>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3</a:t>
            </a:r>
          </a:p>
        </p:txBody>
      </p:sp>
      <p:sp>
        <p:nvSpPr>
          <p:cNvPr id="11271" name="Rectangle 7"/>
          <p:cNvSpPr>
            <a:spLocks noChangeArrowheads="1"/>
          </p:cNvSpPr>
          <p:nvPr/>
        </p:nvSpPr>
        <p:spPr bwMode="auto">
          <a:xfrm>
            <a:off x="7348538" y="3292475"/>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4</a:t>
            </a:r>
          </a:p>
        </p:txBody>
      </p:sp>
      <p:sp>
        <p:nvSpPr>
          <p:cNvPr id="11272" name="Rectangle 8"/>
          <p:cNvSpPr>
            <a:spLocks noChangeArrowheads="1"/>
          </p:cNvSpPr>
          <p:nvPr/>
        </p:nvSpPr>
        <p:spPr bwMode="auto">
          <a:xfrm>
            <a:off x="3251200" y="3292475"/>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2</a:t>
            </a:r>
          </a:p>
        </p:txBody>
      </p:sp>
      <p:sp>
        <p:nvSpPr>
          <p:cNvPr id="11273" name="Rectangle 9"/>
          <p:cNvSpPr>
            <a:spLocks noChangeArrowheads="1"/>
          </p:cNvSpPr>
          <p:nvPr/>
        </p:nvSpPr>
        <p:spPr bwMode="auto">
          <a:xfrm>
            <a:off x="1141413" y="3292475"/>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1</a:t>
            </a:r>
          </a:p>
        </p:txBody>
      </p:sp>
      <p:sp>
        <p:nvSpPr>
          <p:cNvPr id="11274" name="Rectangle 10"/>
          <p:cNvSpPr>
            <a:spLocks noChangeArrowheads="1"/>
          </p:cNvSpPr>
          <p:nvPr/>
        </p:nvSpPr>
        <p:spPr bwMode="auto">
          <a:xfrm>
            <a:off x="777875" y="2784475"/>
            <a:ext cx="8086725" cy="2392363"/>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1275" name="Line 11"/>
          <p:cNvSpPr>
            <a:spLocks noChangeShapeType="1"/>
          </p:cNvSpPr>
          <p:nvPr/>
        </p:nvSpPr>
        <p:spPr bwMode="auto">
          <a:xfrm>
            <a:off x="771525" y="3302000"/>
            <a:ext cx="8099425"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6" name="Line 12"/>
          <p:cNvSpPr>
            <a:spLocks noChangeShapeType="1"/>
          </p:cNvSpPr>
          <p:nvPr/>
        </p:nvSpPr>
        <p:spPr bwMode="auto">
          <a:xfrm>
            <a:off x="771525" y="3930650"/>
            <a:ext cx="8099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7" name="Line 13"/>
          <p:cNvSpPr>
            <a:spLocks noChangeShapeType="1"/>
          </p:cNvSpPr>
          <p:nvPr/>
        </p:nvSpPr>
        <p:spPr bwMode="auto">
          <a:xfrm>
            <a:off x="768350" y="4559300"/>
            <a:ext cx="8096250"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8" name="Line 14"/>
          <p:cNvSpPr>
            <a:spLocks noChangeShapeType="1"/>
          </p:cNvSpPr>
          <p:nvPr/>
        </p:nvSpPr>
        <p:spPr bwMode="auto">
          <a:xfrm>
            <a:off x="2703513" y="2800350"/>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9" name="Line 15"/>
          <p:cNvSpPr>
            <a:spLocks noChangeShapeType="1"/>
          </p:cNvSpPr>
          <p:nvPr/>
        </p:nvSpPr>
        <p:spPr bwMode="auto">
          <a:xfrm>
            <a:off x="4851400" y="2794000"/>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80" name="Line 16"/>
          <p:cNvSpPr>
            <a:spLocks noChangeShapeType="1"/>
          </p:cNvSpPr>
          <p:nvPr/>
        </p:nvSpPr>
        <p:spPr bwMode="auto">
          <a:xfrm>
            <a:off x="6816725" y="2778125"/>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81" name="Rectangle 17"/>
          <p:cNvSpPr>
            <a:spLocks noChangeArrowheads="1"/>
          </p:cNvSpPr>
          <p:nvPr/>
        </p:nvSpPr>
        <p:spPr bwMode="auto">
          <a:xfrm>
            <a:off x="973138" y="2760663"/>
            <a:ext cx="1547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Welche Konten</a:t>
            </a:r>
          </a:p>
          <a:p>
            <a:pPr algn="ctr"/>
            <a:r>
              <a:rPr lang="de-DE" altLang="de-DE" sz="1600">
                <a:solidFill>
                  <a:srgbClr val="000066"/>
                </a:solidFill>
              </a:rPr>
              <a:t>sind beteiligt?</a:t>
            </a:r>
          </a:p>
        </p:txBody>
      </p:sp>
      <p:sp>
        <p:nvSpPr>
          <p:cNvPr id="11282" name="Rectangle 18"/>
          <p:cNvSpPr>
            <a:spLocks noChangeArrowheads="1"/>
          </p:cNvSpPr>
          <p:nvPr/>
        </p:nvSpPr>
        <p:spPr bwMode="auto">
          <a:xfrm>
            <a:off x="2773363" y="2770188"/>
            <a:ext cx="2089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Aktives/passives BL?</a:t>
            </a:r>
          </a:p>
          <a:p>
            <a:pPr algn="ctr"/>
            <a:r>
              <a:rPr lang="de-DE" altLang="de-DE" sz="1600">
                <a:solidFill>
                  <a:srgbClr val="000066"/>
                </a:solidFill>
              </a:rPr>
              <a:t>Aufwand/Ertrag?</a:t>
            </a:r>
          </a:p>
        </p:txBody>
      </p:sp>
      <p:sp>
        <p:nvSpPr>
          <p:cNvPr id="11283" name="Rectangle 19"/>
          <p:cNvSpPr>
            <a:spLocks noChangeArrowheads="1"/>
          </p:cNvSpPr>
          <p:nvPr/>
        </p:nvSpPr>
        <p:spPr bwMode="auto">
          <a:xfrm>
            <a:off x="5011738" y="2760663"/>
            <a:ext cx="1752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Vermehrung oder</a:t>
            </a:r>
          </a:p>
          <a:p>
            <a:pPr algn="ctr"/>
            <a:r>
              <a:rPr lang="de-DE" altLang="de-DE" sz="1600">
                <a:solidFill>
                  <a:srgbClr val="000066"/>
                </a:solidFill>
              </a:rPr>
              <a:t>Verminderung</a:t>
            </a:r>
          </a:p>
        </p:txBody>
      </p:sp>
      <p:sp>
        <p:nvSpPr>
          <p:cNvPr id="11284" name="Rectangle 20"/>
          <p:cNvSpPr>
            <a:spLocks noChangeArrowheads="1"/>
          </p:cNvSpPr>
          <p:nvPr/>
        </p:nvSpPr>
        <p:spPr bwMode="auto">
          <a:xfrm>
            <a:off x="6932613" y="2889250"/>
            <a:ext cx="17383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Soll oder Haben?</a:t>
            </a:r>
          </a:p>
        </p:txBody>
      </p:sp>
      <p:sp>
        <p:nvSpPr>
          <p:cNvPr id="11285" name="Rectangle 21"/>
          <p:cNvSpPr>
            <a:spLocks noChangeArrowheads="1"/>
          </p:cNvSpPr>
          <p:nvPr/>
        </p:nvSpPr>
        <p:spPr bwMode="auto">
          <a:xfrm>
            <a:off x="2489200" y="5457825"/>
            <a:ext cx="21510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2400">
                <a:solidFill>
                  <a:srgbClr val="000066"/>
                </a:solidFill>
              </a:rPr>
              <a:t>Buchungssatz</a:t>
            </a:r>
            <a:r>
              <a:rPr lang="de-DE" altLang="de-DE">
                <a:solidFill>
                  <a:srgbClr val="000066"/>
                </a:solidFill>
              </a:rPr>
              <a:t>:</a:t>
            </a:r>
          </a:p>
        </p:txBody>
      </p:sp>
      <p:sp>
        <p:nvSpPr>
          <p:cNvPr id="11286" name="Rectangle 22"/>
          <p:cNvSpPr>
            <a:spLocks noChangeArrowheads="1"/>
          </p:cNvSpPr>
          <p:nvPr/>
        </p:nvSpPr>
        <p:spPr bwMode="auto">
          <a:xfrm>
            <a:off x="4843463" y="5302250"/>
            <a:ext cx="4027487" cy="619125"/>
          </a:xfrm>
          <a:prstGeom prst="rect">
            <a:avLst/>
          </a:prstGeom>
          <a:solidFill>
            <a:srgbClr val="A2C1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2000">
                <a:solidFill>
                  <a:srgbClr val="000066"/>
                </a:solidFill>
              </a:rPr>
              <a:t>an</a:t>
            </a:r>
          </a:p>
        </p:txBody>
      </p:sp>
      <p:sp>
        <p:nvSpPr>
          <p:cNvPr id="11287" name="Rectangle 24"/>
          <p:cNvSpPr>
            <a:spLocks noChangeArrowheads="1"/>
          </p:cNvSpPr>
          <p:nvPr/>
        </p:nvSpPr>
        <p:spPr bwMode="auto">
          <a:xfrm>
            <a:off x="835025" y="881063"/>
            <a:ext cx="97472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chemeClr val="accent1"/>
                </a:solidFill>
              </a:rPr>
              <a:t> </a:t>
            </a:r>
            <a:r>
              <a:rPr lang="de-DE" altLang="de-DE" sz="9800">
                <a:solidFill>
                  <a:schemeClr val="accent1"/>
                </a:solidFill>
              </a:rPr>
              <a:t>4</a:t>
            </a:r>
            <a:endParaRPr lang="de-AT" altLang="de-DE" sz="3800">
              <a:solidFill>
                <a:schemeClr val="accent1"/>
              </a:solidFill>
            </a:endParaRPr>
          </a:p>
        </p:txBody>
      </p:sp>
      <p:sp>
        <p:nvSpPr>
          <p:cNvPr id="11288" name="Rectangle 25"/>
          <p:cNvSpPr>
            <a:spLocks noChangeArrowheads="1"/>
          </p:cNvSpPr>
          <p:nvPr/>
        </p:nvSpPr>
        <p:spPr bwMode="auto">
          <a:xfrm>
            <a:off x="1741488" y="1722438"/>
            <a:ext cx="1560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Schritte</a:t>
            </a:r>
            <a:endParaRPr lang="de-AT" altLang="de-DE" sz="3200">
              <a:solidFill>
                <a:schemeClr val="accent1"/>
              </a:solidFill>
            </a:endParaRPr>
          </a:p>
        </p:txBody>
      </p:sp>
      <p:sp>
        <p:nvSpPr>
          <p:cNvPr id="11289" name="Rectangle 26"/>
          <p:cNvSpPr>
            <a:spLocks noChangeArrowheads="1"/>
          </p:cNvSpPr>
          <p:nvPr/>
        </p:nvSpPr>
        <p:spPr bwMode="auto">
          <a:xfrm>
            <a:off x="5741988" y="1281113"/>
            <a:ext cx="27209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Buchungssatz</a:t>
            </a:r>
          </a:p>
        </p:txBody>
      </p:sp>
      <p:sp>
        <p:nvSpPr>
          <p:cNvPr id="208926" name="Rectangle 30"/>
          <p:cNvSpPr>
            <a:spLocks noChangeArrowheads="1"/>
          </p:cNvSpPr>
          <p:nvPr/>
        </p:nvSpPr>
        <p:spPr bwMode="auto">
          <a:xfrm>
            <a:off x="111125" y="133350"/>
            <a:ext cx="381793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Herleitung von Buchungssätzen</a:t>
            </a:r>
          </a:p>
        </p:txBody>
      </p:sp>
      <p:sp>
        <p:nvSpPr>
          <p:cNvPr id="1129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310551284"/>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6769100" y="1492250"/>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Privat    an    Kassa</a:t>
            </a:r>
          </a:p>
        </p:txBody>
      </p:sp>
      <p:sp>
        <p:nvSpPr>
          <p:cNvPr id="12291" name="Rectangle 8"/>
          <p:cNvSpPr>
            <a:spLocks noChangeArrowheads="1"/>
          </p:cNvSpPr>
          <p:nvPr/>
        </p:nvSpPr>
        <p:spPr bwMode="auto">
          <a:xfrm>
            <a:off x="6794500" y="2649538"/>
            <a:ext cx="2938463" cy="366712"/>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a:t>Privat an Eigenverbrauch</a:t>
            </a:r>
          </a:p>
        </p:txBody>
      </p:sp>
      <p:sp>
        <p:nvSpPr>
          <p:cNvPr id="12292" name="Rectangle 10"/>
          <p:cNvSpPr>
            <a:spLocks noChangeArrowheads="1"/>
          </p:cNvSpPr>
          <p:nvPr/>
        </p:nvSpPr>
        <p:spPr bwMode="auto">
          <a:xfrm>
            <a:off x="568325" y="5241925"/>
            <a:ext cx="8986838" cy="469900"/>
          </a:xfrm>
          <a:prstGeom prst="rect">
            <a:avLst/>
          </a:prstGeom>
          <a:gradFill rotWithShape="0">
            <a:gsLst>
              <a:gs pos="0">
                <a:srgbClr val="99FFFF"/>
              </a:gs>
              <a:gs pos="100000">
                <a:srgbClr val="FFFFCC"/>
              </a:gs>
            </a:gsLst>
            <a:path path="rect">
              <a:fillToRect l="100000" t="100000"/>
            </a:path>
          </a:gradFill>
          <a:ln w="12700">
            <a:solidFill>
              <a:schemeClr val="accent1"/>
            </a:solidFill>
            <a:miter lim="800000"/>
            <a:headEnd/>
            <a:tailEnd/>
          </a:ln>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Privatkonto = Vorkonto zum Kapitalkonto (gleiche Eigenschaften)</a:t>
            </a:r>
          </a:p>
        </p:txBody>
      </p:sp>
      <p:sp>
        <p:nvSpPr>
          <p:cNvPr id="12293" name="AutoShape 11"/>
          <p:cNvSpPr>
            <a:spLocks noChangeArrowheads="1"/>
          </p:cNvSpPr>
          <p:nvPr/>
        </p:nvSpPr>
        <p:spPr bwMode="auto">
          <a:xfrm flipH="1">
            <a:off x="3201988" y="123348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 Geld</a:t>
            </a:r>
          </a:p>
        </p:txBody>
      </p:sp>
      <p:sp>
        <p:nvSpPr>
          <p:cNvPr id="12294" name="Rectangle 12"/>
          <p:cNvSpPr>
            <a:spLocks noChangeArrowheads="1"/>
          </p:cNvSpPr>
          <p:nvPr/>
        </p:nvSpPr>
        <p:spPr bwMode="auto">
          <a:xfrm>
            <a:off x="6769100" y="3706813"/>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Kassa an Privat</a:t>
            </a:r>
          </a:p>
        </p:txBody>
      </p:sp>
      <p:sp>
        <p:nvSpPr>
          <p:cNvPr id="12295" name="AutoShape 22"/>
          <p:cNvSpPr>
            <a:spLocks noChangeArrowheads="1"/>
          </p:cNvSpPr>
          <p:nvPr/>
        </p:nvSpPr>
        <p:spPr bwMode="auto">
          <a:xfrm>
            <a:off x="3201988" y="3463925"/>
            <a:ext cx="1227137" cy="909638"/>
          </a:xfrm>
          <a:prstGeom prst="leftArrow">
            <a:avLst>
              <a:gd name="adj1" fmla="val 75009"/>
              <a:gd name="adj2" fmla="val 67446"/>
            </a:avLst>
          </a:prstGeom>
          <a:gradFill rotWithShape="0">
            <a:gsLst>
              <a:gs pos="0">
                <a:schemeClr val="tx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Geld</a:t>
            </a:r>
          </a:p>
        </p:txBody>
      </p:sp>
      <p:sp>
        <p:nvSpPr>
          <p:cNvPr id="12296" name="AutoShape 23"/>
          <p:cNvSpPr>
            <a:spLocks noChangeArrowheads="1"/>
          </p:cNvSpPr>
          <p:nvPr/>
        </p:nvSpPr>
        <p:spPr bwMode="auto">
          <a:xfrm flipH="1">
            <a:off x="3201988" y="233203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   Waren</a:t>
            </a:r>
          </a:p>
        </p:txBody>
      </p:sp>
      <p:sp>
        <p:nvSpPr>
          <p:cNvPr id="12297" name="Rectangle 24"/>
          <p:cNvSpPr>
            <a:spLocks noChangeArrowheads="1"/>
          </p:cNvSpPr>
          <p:nvPr/>
        </p:nvSpPr>
        <p:spPr bwMode="auto">
          <a:xfrm>
            <a:off x="4627563" y="1017588"/>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rPr>
              <a:t>Unternehmer</a:t>
            </a:r>
          </a:p>
        </p:txBody>
      </p:sp>
      <p:sp>
        <p:nvSpPr>
          <p:cNvPr id="58397" name="Rectangle 29"/>
          <p:cNvSpPr>
            <a:spLocks noChangeArrowheads="1"/>
          </p:cNvSpPr>
          <p:nvPr/>
        </p:nvSpPr>
        <p:spPr bwMode="auto">
          <a:xfrm>
            <a:off x="111125" y="133350"/>
            <a:ext cx="20034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Das Privatkonto</a:t>
            </a:r>
          </a:p>
        </p:txBody>
      </p:sp>
      <p:grpSp>
        <p:nvGrpSpPr>
          <p:cNvPr id="12299" name="Group 33"/>
          <p:cNvGrpSpPr>
            <a:grpSpLocks/>
          </p:cNvGrpSpPr>
          <p:nvPr/>
        </p:nvGrpSpPr>
        <p:grpSpPr bwMode="auto">
          <a:xfrm>
            <a:off x="292100" y="1908175"/>
            <a:ext cx="2868613" cy="1774825"/>
            <a:chOff x="4021" y="668"/>
            <a:chExt cx="1414" cy="875"/>
          </a:xfrm>
        </p:grpSpPr>
        <p:pic>
          <p:nvPicPr>
            <p:cNvPr id="12303" name="Picture 34"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35"/>
            <p:cNvSpPr txBox="1">
              <a:spLocks noChangeArrowheads="1"/>
            </p:cNvSpPr>
            <p:nvPr/>
          </p:nvSpPr>
          <p:spPr bwMode="auto">
            <a:xfrm>
              <a:off x="4987" y="681"/>
              <a:ext cx="334" cy="187"/>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pic>
        <p:nvPicPr>
          <p:cNvPr id="12300" name="Picture 37" descr="unterneh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1520825"/>
            <a:ext cx="2095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395046393"/>
      </p:ext>
    </p:extLst>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4654550" y="465138"/>
            <a:ext cx="1616075" cy="2144712"/>
          </a:xfrm>
          <a:prstGeom prst="rightArrow">
            <a:avLst>
              <a:gd name="adj1" fmla="val 75009"/>
              <a:gd name="adj2" fmla="val 50005"/>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300" b="1"/>
              <a:t>aktive</a:t>
            </a:r>
          </a:p>
          <a:p>
            <a:r>
              <a:rPr lang="de-DE" altLang="de-DE" sz="1400"/>
              <a:t>Bestandskonten</a:t>
            </a:r>
          </a:p>
          <a:p>
            <a:endParaRPr lang="de-DE" altLang="de-DE" sz="1400"/>
          </a:p>
        </p:txBody>
      </p:sp>
      <p:sp>
        <p:nvSpPr>
          <p:cNvPr id="13315" name="Rectangle 3"/>
          <p:cNvSpPr>
            <a:spLocks noChangeArrowheads="1"/>
          </p:cNvSpPr>
          <p:nvPr/>
        </p:nvSpPr>
        <p:spPr bwMode="auto">
          <a:xfrm>
            <a:off x="966788" y="342900"/>
            <a:ext cx="3713162" cy="798513"/>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Anlage-</a:t>
            </a:r>
          </a:p>
          <a:p>
            <a:r>
              <a:rPr lang="de-DE" altLang="de-DE" sz="2000"/>
              <a:t>vermögen</a:t>
            </a:r>
          </a:p>
        </p:txBody>
      </p:sp>
      <p:sp>
        <p:nvSpPr>
          <p:cNvPr id="13316" name="Rectangle 4"/>
          <p:cNvSpPr>
            <a:spLocks noChangeArrowheads="1"/>
          </p:cNvSpPr>
          <p:nvPr/>
        </p:nvSpPr>
        <p:spPr bwMode="auto">
          <a:xfrm>
            <a:off x="6173788" y="311150"/>
            <a:ext cx="29003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900"/>
              <a:t>Buchungsregel-</a:t>
            </a:r>
          </a:p>
          <a:p>
            <a:pPr algn="ctr"/>
            <a:r>
              <a:rPr lang="de-DE" altLang="de-DE" sz="1900"/>
              <a:t>Bestandsveränderung:</a:t>
            </a:r>
          </a:p>
        </p:txBody>
      </p:sp>
      <p:sp>
        <p:nvSpPr>
          <p:cNvPr id="13317" name="Rectangle 5"/>
          <p:cNvSpPr>
            <a:spLocks noChangeArrowheads="1"/>
          </p:cNvSpPr>
          <p:nvPr/>
        </p:nvSpPr>
        <p:spPr bwMode="auto">
          <a:xfrm>
            <a:off x="2735263" y="374650"/>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Geschäftsausstattung, </a:t>
            </a:r>
          </a:p>
          <a:p>
            <a:pPr algn="ctr"/>
            <a:r>
              <a:rPr lang="de-DE" altLang="de-DE" sz="1100"/>
              <a:t>Maschinen,</a:t>
            </a:r>
          </a:p>
          <a:p>
            <a:pPr algn="ctr"/>
            <a:r>
              <a:rPr lang="de-DE" altLang="de-DE" sz="1100"/>
              <a:t>PKW, LKW, Gebäude...</a:t>
            </a:r>
          </a:p>
        </p:txBody>
      </p:sp>
      <p:sp>
        <p:nvSpPr>
          <p:cNvPr id="13318" name="Rectangle 6"/>
          <p:cNvSpPr>
            <a:spLocks noChangeArrowheads="1"/>
          </p:cNvSpPr>
          <p:nvPr/>
        </p:nvSpPr>
        <p:spPr bwMode="auto">
          <a:xfrm>
            <a:off x="966788" y="1131888"/>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Vorräte</a:t>
            </a:r>
          </a:p>
        </p:txBody>
      </p:sp>
      <p:sp>
        <p:nvSpPr>
          <p:cNvPr id="13319" name="Rectangle 7"/>
          <p:cNvSpPr>
            <a:spLocks noChangeArrowheads="1"/>
          </p:cNvSpPr>
          <p:nvPr/>
        </p:nvSpPr>
        <p:spPr bwMode="auto">
          <a:xfrm>
            <a:off x="2735263" y="11890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HW-Vorrat, Rohstoffvorrat</a:t>
            </a:r>
          </a:p>
          <a:p>
            <a:pPr algn="ctr"/>
            <a:r>
              <a:rPr lang="de-DE" altLang="de-DE" sz="1100"/>
              <a:t>Vorrat Heizöl, Vorrat</a:t>
            </a:r>
          </a:p>
          <a:p>
            <a:pPr algn="ctr"/>
            <a:r>
              <a:rPr lang="de-DE" altLang="de-DE" sz="1100"/>
              <a:t>Büromaterial...</a:t>
            </a:r>
          </a:p>
        </p:txBody>
      </p:sp>
      <p:sp>
        <p:nvSpPr>
          <p:cNvPr id="13320" name="Rectangle 8"/>
          <p:cNvSpPr>
            <a:spLocks noChangeArrowheads="1"/>
          </p:cNvSpPr>
          <p:nvPr/>
        </p:nvSpPr>
        <p:spPr bwMode="auto">
          <a:xfrm>
            <a:off x="966788" y="1935163"/>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Umlauf-</a:t>
            </a:r>
          </a:p>
          <a:p>
            <a:r>
              <a:rPr lang="de-DE" altLang="de-DE" sz="2000"/>
              <a:t>vermögen</a:t>
            </a:r>
          </a:p>
        </p:txBody>
      </p:sp>
      <p:sp>
        <p:nvSpPr>
          <p:cNvPr id="13321" name="Rectangle 9"/>
          <p:cNvSpPr>
            <a:spLocks noChangeArrowheads="1"/>
          </p:cNvSpPr>
          <p:nvPr/>
        </p:nvSpPr>
        <p:spPr bwMode="auto">
          <a:xfrm>
            <a:off x="2735263" y="1978025"/>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Kassa, Bank, PSK,</a:t>
            </a:r>
          </a:p>
          <a:p>
            <a:pPr algn="ctr"/>
            <a:r>
              <a:rPr lang="de-DE" altLang="de-DE" sz="1100"/>
              <a:t>Lieferforderung, </a:t>
            </a:r>
          </a:p>
          <a:p>
            <a:pPr algn="ctr"/>
            <a:r>
              <a:rPr lang="de-DE" altLang="de-DE" sz="1100"/>
              <a:t>Vorsteuer...</a:t>
            </a:r>
          </a:p>
        </p:txBody>
      </p:sp>
      <p:sp>
        <p:nvSpPr>
          <p:cNvPr id="13322" name="AutoShape 10"/>
          <p:cNvSpPr>
            <a:spLocks noChangeArrowheads="1"/>
          </p:cNvSpPr>
          <p:nvPr/>
        </p:nvSpPr>
        <p:spPr bwMode="auto">
          <a:xfrm>
            <a:off x="4640263" y="2593975"/>
            <a:ext cx="1649412" cy="1060450"/>
          </a:xfrm>
          <a:prstGeom prst="rightArrow">
            <a:avLst>
              <a:gd name="adj1" fmla="val 75009"/>
              <a:gd name="adj2" fmla="val 78821"/>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endParaRPr lang="de-DE" altLang="de-DE" sz="1100"/>
          </a:p>
          <a:p>
            <a:r>
              <a:rPr lang="de-DE" altLang="de-DE" sz="2300" b="1"/>
              <a:t>passive</a:t>
            </a:r>
            <a:r>
              <a:rPr lang="de-DE" altLang="de-DE" sz="2300"/>
              <a:t>  </a:t>
            </a:r>
          </a:p>
          <a:p>
            <a:r>
              <a:rPr lang="de-DE" altLang="de-DE" sz="1200"/>
              <a:t>Bestandskonten</a:t>
            </a:r>
            <a:r>
              <a:rPr lang="de-DE" altLang="de-DE" sz="1400"/>
              <a:t>   </a:t>
            </a:r>
            <a:endParaRPr lang="de-DE" altLang="de-DE" sz="1100"/>
          </a:p>
          <a:p>
            <a:endParaRPr lang="de-DE" altLang="de-DE" sz="1100"/>
          </a:p>
        </p:txBody>
      </p:sp>
      <p:sp>
        <p:nvSpPr>
          <p:cNvPr id="13323" name="Rectangle 11"/>
          <p:cNvSpPr>
            <a:spLocks noChangeArrowheads="1"/>
          </p:cNvSpPr>
          <p:nvPr/>
        </p:nvSpPr>
        <p:spPr bwMode="auto">
          <a:xfrm>
            <a:off x="966788" y="2727325"/>
            <a:ext cx="3713162" cy="798513"/>
          </a:xfrm>
          <a:prstGeom prst="rect">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Verbindlich-</a:t>
            </a:r>
          </a:p>
          <a:p>
            <a:r>
              <a:rPr lang="de-DE" altLang="de-DE" sz="2000"/>
              <a:t>keiten</a:t>
            </a:r>
          </a:p>
        </p:txBody>
      </p:sp>
      <p:sp>
        <p:nvSpPr>
          <p:cNvPr id="13324" name="Rectangle 12"/>
          <p:cNvSpPr>
            <a:spLocks noChangeArrowheads="1"/>
          </p:cNvSpPr>
          <p:nvPr/>
        </p:nvSpPr>
        <p:spPr bwMode="auto">
          <a:xfrm>
            <a:off x="2735263" y="27892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Lieferverbindlichkeiten,</a:t>
            </a:r>
          </a:p>
          <a:p>
            <a:pPr algn="ctr"/>
            <a:r>
              <a:rPr lang="de-DE" altLang="de-DE" sz="1100"/>
              <a:t>Darlehen, Umsatz-</a:t>
            </a:r>
          </a:p>
          <a:p>
            <a:pPr algn="ctr"/>
            <a:r>
              <a:rPr lang="de-DE" altLang="de-DE" sz="1100"/>
              <a:t>steuer... (Kapital)</a:t>
            </a:r>
          </a:p>
        </p:txBody>
      </p:sp>
      <p:sp>
        <p:nvSpPr>
          <p:cNvPr id="13325" name="Rectangle 13"/>
          <p:cNvSpPr>
            <a:spLocks noChangeArrowheads="1"/>
          </p:cNvSpPr>
          <p:nvPr/>
        </p:nvSpPr>
        <p:spPr bwMode="auto">
          <a:xfrm>
            <a:off x="889000" y="0"/>
            <a:ext cx="75644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738" tIns="28575" rIns="58738" bIns="28575">
            <a:spAutoFit/>
          </a:bodyPr>
          <a:lstStyle>
            <a:lvl1pPr defTabSz="330200">
              <a:defRPr>
                <a:solidFill>
                  <a:schemeClr val="tx1"/>
                </a:solidFill>
                <a:latin typeface="Arial" charset="0"/>
              </a:defRPr>
            </a:lvl1pPr>
            <a:lvl2pPr marL="742950" indent="-285750" defTabSz="330200">
              <a:defRPr>
                <a:solidFill>
                  <a:schemeClr val="tx1"/>
                </a:solidFill>
                <a:latin typeface="Arial" charset="0"/>
              </a:defRPr>
            </a:lvl2pPr>
            <a:lvl3pPr marL="1143000" indent="-228600" defTabSz="330200">
              <a:defRPr>
                <a:solidFill>
                  <a:schemeClr val="tx1"/>
                </a:solidFill>
                <a:latin typeface="Arial" charset="0"/>
              </a:defRPr>
            </a:lvl3pPr>
            <a:lvl4pPr marL="1600200" indent="-228600" defTabSz="330200">
              <a:defRPr>
                <a:solidFill>
                  <a:schemeClr val="tx1"/>
                </a:solidFill>
                <a:latin typeface="Arial" charset="0"/>
              </a:defRPr>
            </a:lvl4pPr>
            <a:lvl5pPr marL="2057400" indent="-228600" defTabSz="330200">
              <a:defRPr>
                <a:solidFill>
                  <a:schemeClr val="tx1"/>
                </a:solidFill>
                <a:latin typeface="Arial" charset="0"/>
              </a:defRPr>
            </a:lvl5pPr>
            <a:lvl6pPr marL="2514600" indent="-228600" defTabSz="330200" eaLnBrk="0" fontAlgn="base" hangingPunct="0">
              <a:spcBef>
                <a:spcPct val="0"/>
              </a:spcBef>
              <a:spcAft>
                <a:spcPct val="0"/>
              </a:spcAft>
              <a:defRPr>
                <a:solidFill>
                  <a:schemeClr val="tx1"/>
                </a:solidFill>
                <a:latin typeface="Arial" charset="0"/>
              </a:defRPr>
            </a:lvl6pPr>
            <a:lvl7pPr marL="2971800" indent="-228600" defTabSz="330200" eaLnBrk="0" fontAlgn="base" hangingPunct="0">
              <a:spcBef>
                <a:spcPct val="0"/>
              </a:spcBef>
              <a:spcAft>
                <a:spcPct val="0"/>
              </a:spcAft>
              <a:defRPr>
                <a:solidFill>
                  <a:schemeClr val="tx1"/>
                </a:solidFill>
                <a:latin typeface="Arial" charset="0"/>
              </a:defRPr>
            </a:lvl7pPr>
            <a:lvl8pPr marL="3429000" indent="-228600" defTabSz="330200" eaLnBrk="0" fontAlgn="base" hangingPunct="0">
              <a:spcBef>
                <a:spcPct val="0"/>
              </a:spcBef>
              <a:spcAft>
                <a:spcPct val="0"/>
              </a:spcAft>
              <a:defRPr>
                <a:solidFill>
                  <a:schemeClr val="tx1"/>
                </a:solidFill>
                <a:latin typeface="Arial" charset="0"/>
              </a:defRPr>
            </a:lvl8pPr>
            <a:lvl9pPr marL="3886200" indent="-228600" defTabSz="330200" eaLnBrk="0" fontAlgn="base" hangingPunct="0">
              <a:spcBef>
                <a:spcPct val="0"/>
              </a:spcBef>
              <a:spcAft>
                <a:spcPct val="0"/>
              </a:spcAft>
              <a:defRPr>
                <a:solidFill>
                  <a:schemeClr val="tx1"/>
                </a:solidFill>
                <a:latin typeface="Arial" charset="0"/>
              </a:defRPr>
            </a:lvl9pPr>
          </a:lstStyle>
          <a:p>
            <a:r>
              <a:rPr lang="de-DE" altLang="de-DE" sz="1900"/>
              <a:t>Kontenarten und Buchungsregeln</a:t>
            </a:r>
          </a:p>
        </p:txBody>
      </p:sp>
      <p:sp>
        <p:nvSpPr>
          <p:cNvPr id="13326" name="Rectangle 14"/>
          <p:cNvSpPr>
            <a:spLocks noChangeArrowheads="1"/>
          </p:cNvSpPr>
          <p:nvPr/>
        </p:nvSpPr>
        <p:spPr bwMode="auto">
          <a:xfrm>
            <a:off x="7042150" y="1314450"/>
            <a:ext cx="841375" cy="712788"/>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27" name="Rectangle 15"/>
          <p:cNvSpPr>
            <a:spLocks noChangeArrowheads="1"/>
          </p:cNvSpPr>
          <p:nvPr/>
        </p:nvSpPr>
        <p:spPr bwMode="auto">
          <a:xfrm>
            <a:off x="6589713" y="1023938"/>
            <a:ext cx="2082800" cy="968375"/>
          </a:xfrm>
          <a:prstGeom prst="rect">
            <a:avLst/>
          </a:prstGeom>
          <a:solidFill>
            <a:srgbClr val="F0D3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28" name="Rectangle 16"/>
          <p:cNvSpPr>
            <a:spLocks noChangeArrowheads="1"/>
          </p:cNvSpPr>
          <p:nvPr/>
        </p:nvSpPr>
        <p:spPr bwMode="auto">
          <a:xfrm>
            <a:off x="6578600" y="102235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29" name="Line 17"/>
          <p:cNvSpPr>
            <a:spLocks noChangeShapeType="1"/>
          </p:cNvSpPr>
          <p:nvPr/>
        </p:nvSpPr>
        <p:spPr bwMode="auto">
          <a:xfrm>
            <a:off x="6597650" y="1249363"/>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0" name="Line 18"/>
          <p:cNvSpPr>
            <a:spLocks noChangeShapeType="1"/>
          </p:cNvSpPr>
          <p:nvPr/>
        </p:nvSpPr>
        <p:spPr bwMode="auto">
          <a:xfrm>
            <a:off x="7543800" y="12446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1" name="Rectangle 19"/>
          <p:cNvSpPr>
            <a:spLocks noChangeArrowheads="1"/>
          </p:cNvSpPr>
          <p:nvPr/>
        </p:nvSpPr>
        <p:spPr bwMode="auto">
          <a:xfrm>
            <a:off x="6719888" y="1125538"/>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2" name="Rectangle 20"/>
          <p:cNvSpPr>
            <a:spLocks noChangeArrowheads="1"/>
          </p:cNvSpPr>
          <p:nvPr/>
        </p:nvSpPr>
        <p:spPr bwMode="auto">
          <a:xfrm>
            <a:off x="7800975" y="1119188"/>
            <a:ext cx="4873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3" name="Rectangle 22"/>
          <p:cNvSpPr>
            <a:spLocks noChangeArrowheads="1"/>
          </p:cNvSpPr>
          <p:nvPr/>
        </p:nvSpPr>
        <p:spPr bwMode="auto">
          <a:xfrm>
            <a:off x="6589713" y="2559050"/>
            <a:ext cx="2082800" cy="969963"/>
          </a:xfrm>
          <a:prstGeom prst="rect">
            <a:avLst/>
          </a:prstGeom>
          <a:solidFill>
            <a:srgbClr val="FFCC99"/>
          </a:solidFill>
          <a:ln>
            <a:noFill/>
          </a:ln>
          <a:effectLst>
            <a:outerShdw dist="10776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34" name="Rectangle 23"/>
          <p:cNvSpPr>
            <a:spLocks noChangeArrowheads="1"/>
          </p:cNvSpPr>
          <p:nvPr/>
        </p:nvSpPr>
        <p:spPr bwMode="auto">
          <a:xfrm>
            <a:off x="6578600" y="2559050"/>
            <a:ext cx="20494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35" name="Line 24"/>
          <p:cNvSpPr>
            <a:spLocks noChangeShapeType="1"/>
          </p:cNvSpPr>
          <p:nvPr/>
        </p:nvSpPr>
        <p:spPr bwMode="auto">
          <a:xfrm>
            <a:off x="6597650" y="2782888"/>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6" name="Line 25"/>
          <p:cNvSpPr>
            <a:spLocks noChangeShapeType="1"/>
          </p:cNvSpPr>
          <p:nvPr/>
        </p:nvSpPr>
        <p:spPr bwMode="auto">
          <a:xfrm>
            <a:off x="7542213" y="278765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7" name="Rectangle 26"/>
          <p:cNvSpPr>
            <a:spLocks noChangeArrowheads="1"/>
          </p:cNvSpPr>
          <p:nvPr/>
        </p:nvSpPr>
        <p:spPr bwMode="auto">
          <a:xfrm>
            <a:off x="7748588" y="2659063"/>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8" name="Rectangle 27"/>
          <p:cNvSpPr>
            <a:spLocks noChangeArrowheads="1"/>
          </p:cNvSpPr>
          <p:nvPr/>
        </p:nvSpPr>
        <p:spPr bwMode="auto">
          <a:xfrm>
            <a:off x="6897688" y="2668588"/>
            <a:ext cx="48736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9" name="Rectangle 28"/>
          <p:cNvSpPr>
            <a:spLocks noChangeArrowheads="1"/>
          </p:cNvSpPr>
          <p:nvPr/>
        </p:nvSpPr>
        <p:spPr bwMode="auto">
          <a:xfrm rot="-5400000">
            <a:off x="-399256" y="4880769"/>
            <a:ext cx="19129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Arial" charset="0"/>
              </a:defRPr>
            </a:lvl1pPr>
            <a:lvl2pPr marL="742950" indent="-285750" defTabSz="617538">
              <a:defRPr>
                <a:solidFill>
                  <a:schemeClr val="tx1"/>
                </a:solidFill>
                <a:latin typeface="Arial" charset="0"/>
              </a:defRPr>
            </a:lvl2pPr>
            <a:lvl3pPr marL="1143000" indent="-228600" defTabSz="617538">
              <a:defRPr>
                <a:solidFill>
                  <a:schemeClr val="tx1"/>
                </a:solidFill>
                <a:latin typeface="Arial" charset="0"/>
              </a:defRPr>
            </a:lvl3pPr>
            <a:lvl4pPr marL="1600200" indent="-228600" defTabSz="617538">
              <a:defRPr>
                <a:solidFill>
                  <a:schemeClr val="tx1"/>
                </a:solidFill>
                <a:latin typeface="Arial" charset="0"/>
              </a:defRPr>
            </a:lvl4pPr>
            <a:lvl5pPr marL="2057400" indent="-228600" defTabSz="617538">
              <a:defRPr>
                <a:solidFill>
                  <a:schemeClr val="tx1"/>
                </a:solidFill>
                <a:latin typeface="Arial" charset="0"/>
              </a:defRPr>
            </a:lvl5pPr>
            <a:lvl6pPr marL="2514600" indent="-228600" defTabSz="617538" eaLnBrk="0" fontAlgn="base" hangingPunct="0">
              <a:spcBef>
                <a:spcPct val="0"/>
              </a:spcBef>
              <a:spcAft>
                <a:spcPct val="0"/>
              </a:spcAft>
              <a:defRPr>
                <a:solidFill>
                  <a:schemeClr val="tx1"/>
                </a:solidFill>
                <a:latin typeface="Arial" charset="0"/>
              </a:defRPr>
            </a:lvl6pPr>
            <a:lvl7pPr marL="2971800" indent="-228600" defTabSz="617538" eaLnBrk="0" fontAlgn="base" hangingPunct="0">
              <a:spcBef>
                <a:spcPct val="0"/>
              </a:spcBef>
              <a:spcAft>
                <a:spcPct val="0"/>
              </a:spcAft>
              <a:defRPr>
                <a:solidFill>
                  <a:schemeClr val="tx1"/>
                </a:solidFill>
                <a:latin typeface="Arial" charset="0"/>
              </a:defRPr>
            </a:lvl7pPr>
            <a:lvl8pPr marL="3429000" indent="-228600" defTabSz="617538" eaLnBrk="0" fontAlgn="base" hangingPunct="0">
              <a:spcBef>
                <a:spcPct val="0"/>
              </a:spcBef>
              <a:spcAft>
                <a:spcPct val="0"/>
              </a:spcAft>
              <a:defRPr>
                <a:solidFill>
                  <a:schemeClr val="tx1"/>
                </a:solidFill>
                <a:latin typeface="Arial" charset="0"/>
              </a:defRPr>
            </a:lvl8pPr>
            <a:lvl9pPr marL="3886200" indent="-228600" defTabSz="617538" eaLnBrk="0" fontAlgn="base" hangingPunct="0">
              <a:spcBef>
                <a:spcPct val="0"/>
              </a:spcBef>
              <a:spcAft>
                <a:spcPct val="0"/>
              </a:spcAft>
              <a:defRPr>
                <a:solidFill>
                  <a:schemeClr val="tx1"/>
                </a:solidFill>
                <a:latin typeface="Arial" charset="0"/>
              </a:defRPr>
            </a:lvl9pPr>
          </a:lstStyle>
          <a:p>
            <a:r>
              <a:rPr lang="de-DE" altLang="de-DE" sz="2000"/>
              <a:t>Erfolgskonten</a:t>
            </a:r>
          </a:p>
        </p:txBody>
      </p:sp>
      <p:sp>
        <p:nvSpPr>
          <p:cNvPr id="13340" name="AutoShape 29"/>
          <p:cNvSpPr>
            <a:spLocks noChangeArrowheads="1"/>
          </p:cNvSpPr>
          <p:nvPr/>
        </p:nvSpPr>
        <p:spPr bwMode="auto">
          <a:xfrm>
            <a:off x="4662488" y="3729038"/>
            <a:ext cx="1649412" cy="1062037"/>
          </a:xfrm>
          <a:prstGeom prst="rightArrow">
            <a:avLst>
              <a:gd name="adj1" fmla="val 75009"/>
              <a:gd name="adj2" fmla="val 78703"/>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endParaRPr lang="de-DE" altLang="de-DE" sz="1100"/>
          </a:p>
          <a:p>
            <a:r>
              <a:rPr lang="de-DE" altLang="de-DE" sz="1600" b="1"/>
              <a:t>Ertrags-</a:t>
            </a:r>
          </a:p>
          <a:p>
            <a:r>
              <a:rPr lang="de-DE" altLang="de-DE" sz="1600"/>
              <a:t>konten</a:t>
            </a:r>
            <a:endParaRPr lang="de-DE" altLang="de-DE" sz="1100"/>
          </a:p>
          <a:p>
            <a:endParaRPr lang="de-DE" altLang="de-DE" sz="1100"/>
          </a:p>
        </p:txBody>
      </p:sp>
      <p:sp>
        <p:nvSpPr>
          <p:cNvPr id="13341" name="Rectangle 30"/>
          <p:cNvSpPr>
            <a:spLocks noChangeArrowheads="1"/>
          </p:cNvSpPr>
          <p:nvPr/>
        </p:nvSpPr>
        <p:spPr bwMode="auto">
          <a:xfrm>
            <a:off x="966788" y="3863975"/>
            <a:ext cx="3709987" cy="796925"/>
          </a:xfrm>
          <a:prstGeom prst="rect">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Erträge</a:t>
            </a:r>
          </a:p>
        </p:txBody>
      </p:sp>
      <p:sp>
        <p:nvSpPr>
          <p:cNvPr id="13342" name="Rectangle 31"/>
          <p:cNvSpPr>
            <a:spLocks noChangeArrowheads="1"/>
          </p:cNvSpPr>
          <p:nvPr/>
        </p:nvSpPr>
        <p:spPr bwMode="auto">
          <a:xfrm>
            <a:off x="2735263" y="3919538"/>
            <a:ext cx="1898650"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HW-Erlöse, Mieterträge,</a:t>
            </a:r>
          </a:p>
          <a:p>
            <a:pPr algn="ctr"/>
            <a:r>
              <a:rPr lang="de-DE" altLang="de-DE" sz="1100"/>
              <a:t>Zinserträge, Provisionser-</a:t>
            </a:r>
          </a:p>
          <a:p>
            <a:pPr algn="ctr"/>
            <a:r>
              <a:rPr lang="de-DE" altLang="de-DE" sz="1100"/>
              <a:t>träge...</a:t>
            </a:r>
          </a:p>
        </p:txBody>
      </p:sp>
      <p:sp>
        <p:nvSpPr>
          <p:cNvPr id="13343" name="AutoShape 32"/>
          <p:cNvSpPr>
            <a:spLocks noChangeArrowheads="1"/>
          </p:cNvSpPr>
          <p:nvPr/>
        </p:nvSpPr>
        <p:spPr bwMode="auto">
          <a:xfrm>
            <a:off x="4668838" y="4951413"/>
            <a:ext cx="1651000" cy="1060450"/>
          </a:xfrm>
          <a:prstGeom prst="rightArrow">
            <a:avLst>
              <a:gd name="adj1" fmla="val 75009"/>
              <a:gd name="adj2" fmla="val 78897"/>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endParaRPr lang="de-DE" altLang="de-DE" sz="1100"/>
          </a:p>
          <a:p>
            <a:r>
              <a:rPr lang="de-DE" altLang="de-DE" sz="1500" b="1"/>
              <a:t>Aufwands-</a:t>
            </a:r>
          </a:p>
          <a:p>
            <a:r>
              <a:rPr lang="de-DE" altLang="de-DE" sz="1500"/>
              <a:t>konten</a:t>
            </a:r>
            <a:endParaRPr lang="de-DE" altLang="de-DE" sz="1100"/>
          </a:p>
          <a:p>
            <a:endParaRPr lang="de-DE" altLang="de-DE" sz="1100"/>
          </a:p>
        </p:txBody>
      </p:sp>
      <p:sp>
        <p:nvSpPr>
          <p:cNvPr id="13344" name="Rectangle 33"/>
          <p:cNvSpPr>
            <a:spLocks noChangeArrowheads="1"/>
          </p:cNvSpPr>
          <p:nvPr/>
        </p:nvSpPr>
        <p:spPr bwMode="auto">
          <a:xfrm>
            <a:off x="966788" y="5083175"/>
            <a:ext cx="3708400" cy="798513"/>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Aufwände</a:t>
            </a:r>
          </a:p>
        </p:txBody>
      </p:sp>
      <p:sp>
        <p:nvSpPr>
          <p:cNvPr id="13345" name="Rectangle 34"/>
          <p:cNvSpPr>
            <a:spLocks noChangeArrowheads="1"/>
          </p:cNvSpPr>
          <p:nvPr/>
        </p:nvSpPr>
        <p:spPr bwMode="auto">
          <a:xfrm>
            <a:off x="2741613" y="5151438"/>
            <a:ext cx="1889125"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000"/>
              <a:t>Mietaufwand, Zinsaufwand,</a:t>
            </a:r>
          </a:p>
          <a:p>
            <a:pPr algn="ctr"/>
            <a:r>
              <a:rPr lang="de-DE" altLang="de-DE" sz="1000"/>
              <a:t>Heizölaufwand, Telefon-</a:t>
            </a:r>
          </a:p>
          <a:p>
            <a:pPr algn="ctr"/>
            <a:r>
              <a:rPr lang="de-DE" altLang="de-DE" sz="1000"/>
              <a:t>gebühren, Instandhaltung</a:t>
            </a:r>
          </a:p>
          <a:p>
            <a:pPr algn="ctr"/>
            <a:r>
              <a:rPr lang="de-DE" altLang="de-DE" sz="1000"/>
              <a:t>durch Dritte, HW-Einsatz...</a:t>
            </a:r>
          </a:p>
        </p:txBody>
      </p:sp>
      <p:sp>
        <p:nvSpPr>
          <p:cNvPr id="13346" name="Rectangle 35"/>
          <p:cNvSpPr>
            <a:spLocks noChangeArrowheads="1"/>
          </p:cNvSpPr>
          <p:nvPr/>
        </p:nvSpPr>
        <p:spPr bwMode="auto">
          <a:xfrm rot="-5400000">
            <a:off x="-516731" y="1772444"/>
            <a:ext cx="22018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Arial" charset="0"/>
              </a:defRPr>
            </a:lvl1pPr>
            <a:lvl2pPr marL="742950" indent="-285750" defTabSz="617538">
              <a:defRPr>
                <a:solidFill>
                  <a:schemeClr val="tx1"/>
                </a:solidFill>
                <a:latin typeface="Arial" charset="0"/>
              </a:defRPr>
            </a:lvl2pPr>
            <a:lvl3pPr marL="1143000" indent="-228600" defTabSz="617538">
              <a:defRPr>
                <a:solidFill>
                  <a:schemeClr val="tx1"/>
                </a:solidFill>
                <a:latin typeface="Arial" charset="0"/>
              </a:defRPr>
            </a:lvl3pPr>
            <a:lvl4pPr marL="1600200" indent="-228600" defTabSz="617538">
              <a:defRPr>
                <a:solidFill>
                  <a:schemeClr val="tx1"/>
                </a:solidFill>
                <a:latin typeface="Arial" charset="0"/>
              </a:defRPr>
            </a:lvl4pPr>
            <a:lvl5pPr marL="2057400" indent="-228600" defTabSz="617538">
              <a:defRPr>
                <a:solidFill>
                  <a:schemeClr val="tx1"/>
                </a:solidFill>
                <a:latin typeface="Arial" charset="0"/>
              </a:defRPr>
            </a:lvl5pPr>
            <a:lvl6pPr marL="2514600" indent="-228600" defTabSz="617538" eaLnBrk="0" fontAlgn="base" hangingPunct="0">
              <a:spcBef>
                <a:spcPct val="0"/>
              </a:spcBef>
              <a:spcAft>
                <a:spcPct val="0"/>
              </a:spcAft>
              <a:defRPr>
                <a:solidFill>
                  <a:schemeClr val="tx1"/>
                </a:solidFill>
                <a:latin typeface="Arial" charset="0"/>
              </a:defRPr>
            </a:lvl6pPr>
            <a:lvl7pPr marL="2971800" indent="-228600" defTabSz="617538" eaLnBrk="0" fontAlgn="base" hangingPunct="0">
              <a:spcBef>
                <a:spcPct val="0"/>
              </a:spcBef>
              <a:spcAft>
                <a:spcPct val="0"/>
              </a:spcAft>
              <a:defRPr>
                <a:solidFill>
                  <a:schemeClr val="tx1"/>
                </a:solidFill>
                <a:latin typeface="Arial" charset="0"/>
              </a:defRPr>
            </a:lvl7pPr>
            <a:lvl8pPr marL="3429000" indent="-228600" defTabSz="617538" eaLnBrk="0" fontAlgn="base" hangingPunct="0">
              <a:spcBef>
                <a:spcPct val="0"/>
              </a:spcBef>
              <a:spcAft>
                <a:spcPct val="0"/>
              </a:spcAft>
              <a:defRPr>
                <a:solidFill>
                  <a:schemeClr val="tx1"/>
                </a:solidFill>
                <a:latin typeface="Arial" charset="0"/>
              </a:defRPr>
            </a:lvl8pPr>
            <a:lvl9pPr marL="3886200" indent="-228600" defTabSz="617538" eaLnBrk="0" fontAlgn="base" hangingPunct="0">
              <a:spcBef>
                <a:spcPct val="0"/>
              </a:spcBef>
              <a:spcAft>
                <a:spcPct val="0"/>
              </a:spcAft>
              <a:defRPr>
                <a:solidFill>
                  <a:schemeClr val="tx1"/>
                </a:solidFill>
                <a:latin typeface="Arial" charset="0"/>
              </a:defRPr>
            </a:lvl9pPr>
          </a:lstStyle>
          <a:p>
            <a:r>
              <a:rPr lang="de-DE" altLang="de-DE" sz="2000"/>
              <a:t>Bestandskonten</a:t>
            </a:r>
          </a:p>
        </p:txBody>
      </p:sp>
      <p:sp>
        <p:nvSpPr>
          <p:cNvPr id="13347" name="Rectangle 37"/>
          <p:cNvSpPr>
            <a:spLocks noChangeArrowheads="1"/>
          </p:cNvSpPr>
          <p:nvPr/>
        </p:nvSpPr>
        <p:spPr bwMode="auto">
          <a:xfrm>
            <a:off x="6575425" y="3721100"/>
            <a:ext cx="2082800" cy="969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48" name="Rectangle 38"/>
          <p:cNvSpPr>
            <a:spLocks noChangeArrowheads="1"/>
          </p:cNvSpPr>
          <p:nvPr/>
        </p:nvSpPr>
        <p:spPr bwMode="auto">
          <a:xfrm>
            <a:off x="6564313" y="372110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49" name="Line 39"/>
          <p:cNvSpPr>
            <a:spLocks noChangeShapeType="1"/>
          </p:cNvSpPr>
          <p:nvPr/>
        </p:nvSpPr>
        <p:spPr bwMode="auto">
          <a:xfrm>
            <a:off x="6583363" y="39465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0" name="Line 40"/>
          <p:cNvSpPr>
            <a:spLocks noChangeShapeType="1"/>
          </p:cNvSpPr>
          <p:nvPr/>
        </p:nvSpPr>
        <p:spPr bwMode="auto">
          <a:xfrm>
            <a:off x="7527925" y="39497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1" name="Rectangle 41"/>
          <p:cNvSpPr>
            <a:spLocks noChangeArrowheads="1"/>
          </p:cNvSpPr>
          <p:nvPr/>
        </p:nvSpPr>
        <p:spPr bwMode="auto">
          <a:xfrm>
            <a:off x="7653338" y="4146550"/>
            <a:ext cx="9604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b="1"/>
              <a:t>Ertrag</a:t>
            </a:r>
            <a:endParaRPr lang="de-DE" altLang="de-DE"/>
          </a:p>
        </p:txBody>
      </p:sp>
      <p:sp>
        <p:nvSpPr>
          <p:cNvPr id="13352" name="Rectangle 42"/>
          <p:cNvSpPr>
            <a:spLocks noChangeArrowheads="1"/>
          </p:cNvSpPr>
          <p:nvPr/>
        </p:nvSpPr>
        <p:spPr bwMode="auto">
          <a:xfrm>
            <a:off x="6584950" y="5030788"/>
            <a:ext cx="2082800" cy="969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53" name="Rectangle 43"/>
          <p:cNvSpPr>
            <a:spLocks noChangeArrowheads="1"/>
          </p:cNvSpPr>
          <p:nvPr/>
        </p:nvSpPr>
        <p:spPr bwMode="auto">
          <a:xfrm>
            <a:off x="6573838" y="5030788"/>
            <a:ext cx="1990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54" name="Line 44"/>
          <p:cNvSpPr>
            <a:spLocks noChangeShapeType="1"/>
          </p:cNvSpPr>
          <p:nvPr/>
        </p:nvSpPr>
        <p:spPr bwMode="auto">
          <a:xfrm>
            <a:off x="6591300" y="52546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5" name="Line 45"/>
          <p:cNvSpPr>
            <a:spLocks noChangeShapeType="1"/>
          </p:cNvSpPr>
          <p:nvPr/>
        </p:nvSpPr>
        <p:spPr bwMode="auto">
          <a:xfrm>
            <a:off x="7535863" y="5259388"/>
            <a:ext cx="0" cy="7159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6" name="Rectangle 46"/>
          <p:cNvSpPr>
            <a:spLocks noChangeArrowheads="1"/>
          </p:cNvSpPr>
          <p:nvPr/>
        </p:nvSpPr>
        <p:spPr bwMode="auto">
          <a:xfrm>
            <a:off x="6646863" y="5295900"/>
            <a:ext cx="865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pPr algn="ctr"/>
            <a:r>
              <a:rPr lang="de-DE" altLang="de-DE" b="1"/>
              <a:t>Auf-</a:t>
            </a:r>
          </a:p>
          <a:p>
            <a:pPr algn="ctr"/>
            <a:r>
              <a:rPr lang="de-DE" altLang="de-DE" b="1"/>
              <a:t>wand</a:t>
            </a:r>
            <a:endParaRPr lang="de-DE" altLang="de-DE" sz="2000" b="1"/>
          </a:p>
        </p:txBody>
      </p:sp>
      <p:sp>
        <p:nvSpPr>
          <p:cNvPr id="13357" name="Rectangle 47"/>
          <p:cNvSpPr>
            <a:spLocks noChangeArrowheads="1"/>
          </p:cNvSpPr>
          <p:nvPr/>
        </p:nvSpPr>
        <p:spPr bwMode="auto">
          <a:xfrm>
            <a:off x="2371725" y="4492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0</a:t>
            </a:r>
          </a:p>
        </p:txBody>
      </p:sp>
      <p:sp>
        <p:nvSpPr>
          <p:cNvPr id="13358" name="Rectangle 48"/>
          <p:cNvSpPr>
            <a:spLocks noChangeArrowheads="1"/>
          </p:cNvSpPr>
          <p:nvPr/>
        </p:nvSpPr>
        <p:spPr bwMode="auto">
          <a:xfrm>
            <a:off x="2395538" y="12382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1</a:t>
            </a:r>
          </a:p>
        </p:txBody>
      </p:sp>
      <p:sp>
        <p:nvSpPr>
          <p:cNvPr id="13359" name="Rectangle 49"/>
          <p:cNvSpPr>
            <a:spLocks noChangeArrowheads="1"/>
          </p:cNvSpPr>
          <p:nvPr/>
        </p:nvSpPr>
        <p:spPr bwMode="auto">
          <a:xfrm>
            <a:off x="2400300" y="20256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2</a:t>
            </a:r>
          </a:p>
        </p:txBody>
      </p:sp>
      <p:sp>
        <p:nvSpPr>
          <p:cNvPr id="13360" name="Rectangle 50"/>
          <p:cNvSpPr>
            <a:spLocks noChangeArrowheads="1"/>
          </p:cNvSpPr>
          <p:nvPr/>
        </p:nvSpPr>
        <p:spPr bwMode="auto">
          <a:xfrm>
            <a:off x="2378075" y="30543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3</a:t>
            </a:r>
          </a:p>
        </p:txBody>
      </p:sp>
      <p:sp>
        <p:nvSpPr>
          <p:cNvPr id="13361" name="Rectangle 51"/>
          <p:cNvSpPr>
            <a:spLocks noChangeArrowheads="1"/>
          </p:cNvSpPr>
          <p:nvPr/>
        </p:nvSpPr>
        <p:spPr bwMode="auto">
          <a:xfrm>
            <a:off x="2419350" y="40306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4</a:t>
            </a:r>
          </a:p>
        </p:txBody>
      </p:sp>
      <p:sp>
        <p:nvSpPr>
          <p:cNvPr id="13362" name="Rectangle 52"/>
          <p:cNvSpPr>
            <a:spLocks noChangeArrowheads="1"/>
          </p:cNvSpPr>
          <p:nvPr/>
        </p:nvSpPr>
        <p:spPr bwMode="auto">
          <a:xfrm>
            <a:off x="2138363" y="5037138"/>
            <a:ext cx="669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pPr algn="ctr"/>
            <a:r>
              <a:rPr lang="de-DE" altLang="de-DE" sz="2400">
                <a:solidFill>
                  <a:schemeClr val="accent1"/>
                </a:solidFill>
              </a:rPr>
              <a:t>5,6</a:t>
            </a:r>
          </a:p>
          <a:p>
            <a:pPr algn="ctr"/>
            <a:r>
              <a:rPr lang="de-DE" altLang="de-DE" sz="2400">
                <a:solidFill>
                  <a:schemeClr val="accent1"/>
                </a:solidFill>
              </a:rPr>
              <a:t>7</a:t>
            </a:r>
          </a:p>
        </p:txBody>
      </p:sp>
      <p:sp>
        <p:nvSpPr>
          <p:cNvPr id="13363" name="Rectangle 53" descr="Diagonal weit nach oben"/>
          <p:cNvSpPr>
            <a:spLocks noChangeArrowheads="1"/>
          </p:cNvSpPr>
          <p:nvPr/>
        </p:nvSpPr>
        <p:spPr bwMode="auto">
          <a:xfrm>
            <a:off x="966788" y="6119813"/>
            <a:ext cx="3756025" cy="566737"/>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Aufwände und</a:t>
            </a:r>
          </a:p>
        </p:txBody>
      </p:sp>
      <p:sp>
        <p:nvSpPr>
          <p:cNvPr id="113718" name="Rectangle 54"/>
          <p:cNvSpPr>
            <a:spLocks noChangeArrowheads="1"/>
          </p:cNvSpPr>
          <p:nvPr/>
        </p:nvSpPr>
        <p:spPr bwMode="auto">
          <a:xfrm>
            <a:off x="3725863" y="6178550"/>
            <a:ext cx="663575" cy="447675"/>
          </a:xfrm>
          <a:prstGeom prst="rect">
            <a:avLst/>
          </a:prstGeom>
          <a:noFill/>
          <a:ln w="9525">
            <a:noFill/>
            <a:miter lim="800000"/>
            <a:headEnd/>
            <a:tailEnd/>
          </a:ln>
          <a:effectLst/>
        </p:spPr>
        <p:txBody>
          <a:bodyPr wrap="none" lIns="82550" tIns="41275" rIns="82550" bIns="41275">
            <a:spAutoFit/>
          </a:bodyPr>
          <a:lstStyle/>
          <a:p>
            <a:pPr algn="ctr" defTabSz="739775">
              <a:defRPr/>
            </a:pPr>
            <a:r>
              <a:rPr lang="de-DE" sz="2400">
                <a:solidFill>
                  <a:schemeClr val="accent1"/>
                </a:solidFill>
                <a:effectLst>
                  <a:outerShdw blurRad="38100" dist="38100" dir="2700000" algn="tl">
                    <a:srgbClr val="C0C0C0"/>
                  </a:outerShdw>
                </a:effectLst>
              </a:rPr>
              <a:t>8,9</a:t>
            </a:r>
          </a:p>
        </p:txBody>
      </p:sp>
      <p:sp>
        <p:nvSpPr>
          <p:cNvPr id="13365" name="AutoShape 55" descr="Diagonal weit nach oben"/>
          <p:cNvSpPr>
            <a:spLocks noChangeArrowheads="1"/>
          </p:cNvSpPr>
          <p:nvPr/>
        </p:nvSpPr>
        <p:spPr bwMode="auto">
          <a:xfrm>
            <a:off x="4675188" y="6024563"/>
            <a:ext cx="1651000" cy="755650"/>
          </a:xfrm>
          <a:prstGeom prst="rightArrow">
            <a:avLst>
              <a:gd name="adj1" fmla="val 75009"/>
              <a:gd name="adj2" fmla="val 110721"/>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endParaRPr lang="de-DE" altLang="de-DE" sz="1100"/>
          </a:p>
          <a:p>
            <a:pPr algn="ctr"/>
            <a:endParaRPr lang="de-DE" altLang="de-DE" sz="1100"/>
          </a:p>
          <a:p>
            <a:pPr algn="ctr"/>
            <a:endParaRPr lang="de-DE" altLang="de-DE" sz="1100"/>
          </a:p>
        </p:txBody>
      </p:sp>
      <p:sp>
        <p:nvSpPr>
          <p:cNvPr id="13366" name="Rectangle 57"/>
          <p:cNvSpPr>
            <a:spLocks noChangeArrowheads="1"/>
          </p:cNvSpPr>
          <p:nvPr/>
        </p:nvSpPr>
        <p:spPr bwMode="auto">
          <a:xfrm>
            <a:off x="1035050" y="6245225"/>
            <a:ext cx="2649538" cy="327025"/>
          </a:xfrm>
          <a:prstGeom prst="rect">
            <a:avLst/>
          </a:prstGeom>
          <a:solidFill>
            <a:schemeClr val="bg1"/>
          </a:solidFill>
          <a:ln w="12700">
            <a:solidFill>
              <a:schemeClr val="tx1"/>
            </a:solidFill>
            <a:miter lim="800000"/>
            <a:headEnd/>
            <a:tailEnd/>
          </a:ln>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Aufwände &amp; Erträge</a:t>
            </a:r>
          </a:p>
        </p:txBody>
      </p:sp>
    </p:spTree>
    <p:extLst>
      <p:ext uri="{BB962C8B-B14F-4D97-AF65-F5344CB8AC3E}">
        <p14:creationId xmlns:p14="http://schemas.microsoft.com/office/powerpoint/2010/main" val="1140199556"/>
      </p:ext>
    </p:extLst>
  </p:cSld>
  <p:clrMapOvr>
    <a:masterClrMapping/>
  </p:clrMapOvr>
  <p:transition spd="med"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38576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Buchungen auf Personenkonten</a:t>
            </a:r>
          </a:p>
        </p:txBody>
      </p:sp>
      <p:sp>
        <p:nvSpPr>
          <p:cNvPr id="1536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9" name="Line 36"/>
          <p:cNvSpPr>
            <a:spLocks noChangeShapeType="1"/>
          </p:cNvSpPr>
          <p:nvPr/>
        </p:nvSpPr>
        <p:spPr bwMode="auto">
          <a:xfrm>
            <a:off x="315913" y="2824163"/>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1" name="Line 37"/>
          <p:cNvSpPr>
            <a:spLocks noChangeShapeType="1"/>
          </p:cNvSpPr>
          <p:nvPr/>
        </p:nvSpPr>
        <p:spPr bwMode="auto">
          <a:xfrm>
            <a:off x="3176588" y="28241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2" name="Line 38"/>
          <p:cNvSpPr>
            <a:spLocks noChangeShapeType="1"/>
          </p:cNvSpPr>
          <p:nvPr/>
        </p:nvSpPr>
        <p:spPr bwMode="auto">
          <a:xfrm>
            <a:off x="5287963" y="2816225"/>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3" name="Line 39"/>
          <p:cNvSpPr>
            <a:spLocks noChangeShapeType="1"/>
          </p:cNvSpPr>
          <p:nvPr/>
        </p:nvSpPr>
        <p:spPr bwMode="auto">
          <a:xfrm>
            <a:off x="8145463" y="281622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5369" name="Rectangle 40"/>
          <p:cNvSpPr>
            <a:spLocks noChangeArrowheads="1"/>
          </p:cNvSpPr>
          <p:nvPr/>
        </p:nvSpPr>
        <p:spPr bwMode="auto">
          <a:xfrm>
            <a:off x="188913" y="25654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chemeClr val="accent2"/>
                </a:solidFill>
              </a:rPr>
              <a:t>Lieferverbindlichkeiten</a:t>
            </a:r>
          </a:p>
        </p:txBody>
      </p:sp>
      <p:sp>
        <p:nvSpPr>
          <p:cNvPr id="15370" name="Rectangle 41"/>
          <p:cNvSpPr>
            <a:spLocks noChangeArrowheads="1"/>
          </p:cNvSpPr>
          <p:nvPr/>
        </p:nvSpPr>
        <p:spPr bwMode="auto">
          <a:xfrm>
            <a:off x="5186363" y="2574925"/>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00B050"/>
                </a:solidFill>
              </a:rPr>
              <a:t>Lieferforderungen</a:t>
            </a:r>
          </a:p>
        </p:txBody>
      </p:sp>
      <p:sp>
        <p:nvSpPr>
          <p:cNvPr id="16" name="Rectangle 44"/>
          <p:cNvSpPr>
            <a:spLocks noChangeArrowheads="1"/>
          </p:cNvSpPr>
          <p:nvPr/>
        </p:nvSpPr>
        <p:spPr bwMode="auto">
          <a:xfrm>
            <a:off x="2282825" y="2603500"/>
            <a:ext cx="1603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17" name="Line 45"/>
          <p:cNvSpPr>
            <a:spLocks noChangeShapeType="1"/>
          </p:cNvSpPr>
          <p:nvPr/>
        </p:nvSpPr>
        <p:spPr bwMode="auto">
          <a:xfrm>
            <a:off x="7181850" y="283686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8" name="Line 46"/>
          <p:cNvSpPr>
            <a:spLocks noChangeShapeType="1"/>
          </p:cNvSpPr>
          <p:nvPr/>
        </p:nvSpPr>
        <p:spPr bwMode="auto">
          <a:xfrm>
            <a:off x="2219325" y="283210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9" name="Line 47"/>
          <p:cNvSpPr>
            <a:spLocks noChangeShapeType="1"/>
          </p:cNvSpPr>
          <p:nvPr/>
        </p:nvSpPr>
        <p:spPr bwMode="auto">
          <a:xfrm>
            <a:off x="354013" y="4592638"/>
            <a:ext cx="38131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0" name="Line 48"/>
          <p:cNvSpPr>
            <a:spLocks noChangeShapeType="1"/>
          </p:cNvSpPr>
          <p:nvPr/>
        </p:nvSpPr>
        <p:spPr bwMode="auto">
          <a:xfrm>
            <a:off x="3214688" y="45926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2" name="Rectangle 51"/>
          <p:cNvSpPr>
            <a:spLocks noChangeArrowheads="1"/>
          </p:cNvSpPr>
          <p:nvPr/>
        </p:nvSpPr>
        <p:spPr bwMode="auto">
          <a:xfrm>
            <a:off x="2325688" y="4362450"/>
            <a:ext cx="1601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23" name="Line 52"/>
          <p:cNvSpPr>
            <a:spLocks noChangeShapeType="1"/>
          </p:cNvSpPr>
          <p:nvPr/>
        </p:nvSpPr>
        <p:spPr bwMode="auto">
          <a:xfrm>
            <a:off x="2259013" y="46005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4" name="Line 53"/>
          <p:cNvSpPr>
            <a:spLocks noChangeShapeType="1"/>
          </p:cNvSpPr>
          <p:nvPr/>
        </p:nvSpPr>
        <p:spPr bwMode="auto">
          <a:xfrm>
            <a:off x="5145088" y="4600575"/>
            <a:ext cx="381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5" name="Line 54"/>
          <p:cNvSpPr>
            <a:spLocks noChangeShapeType="1"/>
          </p:cNvSpPr>
          <p:nvPr/>
        </p:nvSpPr>
        <p:spPr bwMode="auto">
          <a:xfrm>
            <a:off x="8002588" y="4600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7" name="Line 57"/>
          <p:cNvSpPr>
            <a:spLocks noChangeShapeType="1"/>
          </p:cNvSpPr>
          <p:nvPr/>
        </p:nvSpPr>
        <p:spPr bwMode="auto">
          <a:xfrm>
            <a:off x="7040563" y="4621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8" name="Rectangle 58"/>
          <p:cNvSpPr>
            <a:spLocks noChangeArrowheads="1"/>
          </p:cNvSpPr>
          <p:nvPr/>
        </p:nvSpPr>
        <p:spPr bwMode="auto">
          <a:xfrm>
            <a:off x="7307263" y="2587625"/>
            <a:ext cx="1601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29" name="Rectangle 59"/>
          <p:cNvSpPr>
            <a:spLocks noChangeArrowheads="1"/>
          </p:cNvSpPr>
          <p:nvPr/>
        </p:nvSpPr>
        <p:spPr bwMode="auto">
          <a:xfrm>
            <a:off x="7259638" y="4371975"/>
            <a:ext cx="1601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15383" name="Textfeld 1"/>
          <p:cNvSpPr txBox="1">
            <a:spLocks noChangeArrowheads="1"/>
          </p:cNvSpPr>
          <p:nvPr/>
        </p:nvSpPr>
        <p:spPr bwMode="auto">
          <a:xfrm>
            <a:off x="34925" y="793750"/>
            <a:ext cx="9024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Wareneinkauf von Lieferant </a:t>
            </a:r>
            <a:r>
              <a:rPr lang="de-AT" altLang="de-DE">
                <a:solidFill>
                  <a:srgbClr val="FF0000"/>
                </a:solidFill>
              </a:rPr>
              <a:t>Maier</a:t>
            </a:r>
            <a:r>
              <a:rPr lang="de-AT" altLang="de-DE"/>
              <a:t> auf Ziel:	               Warenverkauf an </a:t>
            </a:r>
            <a:r>
              <a:rPr lang="de-AT" altLang="de-DE">
                <a:solidFill>
                  <a:srgbClr val="00B050"/>
                </a:solidFill>
              </a:rPr>
              <a:t>Moser</a:t>
            </a:r>
            <a:r>
              <a:rPr lang="de-AT" altLang="de-DE"/>
              <a:t> auf Ziel:</a:t>
            </a:r>
          </a:p>
        </p:txBody>
      </p:sp>
      <p:sp>
        <p:nvSpPr>
          <p:cNvPr id="15384" name="Rectangle 417"/>
          <p:cNvSpPr>
            <a:spLocks noChangeArrowheads="1"/>
          </p:cNvSpPr>
          <p:nvPr/>
        </p:nvSpPr>
        <p:spPr bwMode="auto">
          <a:xfrm>
            <a:off x="128588" y="1109663"/>
            <a:ext cx="3338512" cy="307975"/>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HW-Einsatz an Lieferverbdlk.  100,--</a:t>
            </a:r>
          </a:p>
        </p:txBody>
      </p:sp>
      <p:sp>
        <p:nvSpPr>
          <p:cNvPr id="15385" name="Rectangle 418"/>
          <p:cNvSpPr>
            <a:spLocks noChangeArrowheads="1"/>
          </p:cNvSpPr>
          <p:nvPr/>
        </p:nvSpPr>
        <p:spPr bwMode="auto">
          <a:xfrm>
            <a:off x="5630863" y="1112838"/>
            <a:ext cx="4129087" cy="3079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Lieferforderungen an    HW-Erlöse	      630,--</a:t>
            </a:r>
          </a:p>
        </p:txBody>
      </p:sp>
      <p:sp>
        <p:nvSpPr>
          <p:cNvPr id="15386" name="Rectangle 417"/>
          <p:cNvSpPr>
            <a:spLocks noChangeArrowheads="1"/>
          </p:cNvSpPr>
          <p:nvPr/>
        </p:nvSpPr>
        <p:spPr bwMode="auto">
          <a:xfrm>
            <a:off x="111125" y="1801813"/>
            <a:ext cx="3338513" cy="307975"/>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HW-Einsatz an Lieferverbdlk.  300,--</a:t>
            </a:r>
          </a:p>
        </p:txBody>
      </p:sp>
      <p:sp>
        <p:nvSpPr>
          <p:cNvPr id="15387" name="Textfeld 52"/>
          <p:cNvSpPr txBox="1">
            <a:spLocks noChangeArrowheads="1"/>
          </p:cNvSpPr>
          <p:nvPr/>
        </p:nvSpPr>
        <p:spPr bwMode="auto">
          <a:xfrm>
            <a:off x="128588" y="1431925"/>
            <a:ext cx="9153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Wareneinkauf von Lieferant </a:t>
            </a:r>
            <a:r>
              <a:rPr lang="de-AT" altLang="de-DE">
                <a:solidFill>
                  <a:srgbClr val="FF0000"/>
                </a:solidFill>
              </a:rPr>
              <a:t>Huber</a:t>
            </a:r>
            <a:r>
              <a:rPr lang="de-AT" altLang="de-DE"/>
              <a:t> auf Ziel:	             Warenverkauf an </a:t>
            </a:r>
            <a:r>
              <a:rPr lang="de-AT" altLang="de-DE">
                <a:solidFill>
                  <a:srgbClr val="00B050"/>
                </a:solidFill>
              </a:rPr>
              <a:t>Berger</a:t>
            </a:r>
            <a:r>
              <a:rPr lang="de-AT" altLang="de-DE"/>
              <a:t> auf Ziel:</a:t>
            </a:r>
          </a:p>
        </p:txBody>
      </p:sp>
      <p:sp>
        <p:nvSpPr>
          <p:cNvPr id="15388" name="Rectangle 418"/>
          <p:cNvSpPr>
            <a:spLocks noChangeArrowheads="1"/>
          </p:cNvSpPr>
          <p:nvPr/>
        </p:nvSpPr>
        <p:spPr bwMode="auto">
          <a:xfrm>
            <a:off x="5630863" y="1801813"/>
            <a:ext cx="4129087" cy="3079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Lieferforderungen an    HW-Erlöse	      850,--</a:t>
            </a:r>
          </a:p>
        </p:txBody>
      </p:sp>
      <p:sp>
        <p:nvSpPr>
          <p:cNvPr id="58" name="Line 47"/>
          <p:cNvSpPr>
            <a:spLocks noChangeShapeType="1"/>
          </p:cNvSpPr>
          <p:nvPr/>
        </p:nvSpPr>
        <p:spPr bwMode="auto">
          <a:xfrm>
            <a:off x="352425" y="55832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59" name="Line 48"/>
          <p:cNvSpPr>
            <a:spLocks noChangeShapeType="1"/>
          </p:cNvSpPr>
          <p:nvPr/>
        </p:nvSpPr>
        <p:spPr bwMode="auto">
          <a:xfrm>
            <a:off x="3213100" y="55832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0" name="Rectangle 51"/>
          <p:cNvSpPr>
            <a:spLocks noChangeArrowheads="1"/>
          </p:cNvSpPr>
          <p:nvPr/>
        </p:nvSpPr>
        <p:spPr bwMode="auto">
          <a:xfrm>
            <a:off x="2303463" y="5362575"/>
            <a:ext cx="1603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61" name="Line 52"/>
          <p:cNvSpPr>
            <a:spLocks noChangeShapeType="1"/>
          </p:cNvSpPr>
          <p:nvPr/>
        </p:nvSpPr>
        <p:spPr bwMode="auto">
          <a:xfrm>
            <a:off x="2255838" y="55911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2" name="Line 53"/>
          <p:cNvSpPr>
            <a:spLocks noChangeShapeType="1"/>
          </p:cNvSpPr>
          <p:nvPr/>
        </p:nvSpPr>
        <p:spPr bwMode="auto">
          <a:xfrm>
            <a:off x="5143500" y="55911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3" name="Line 54"/>
          <p:cNvSpPr>
            <a:spLocks noChangeShapeType="1"/>
          </p:cNvSpPr>
          <p:nvPr/>
        </p:nvSpPr>
        <p:spPr bwMode="auto">
          <a:xfrm>
            <a:off x="8001000" y="55911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4" name="Line 57"/>
          <p:cNvSpPr>
            <a:spLocks noChangeShapeType="1"/>
          </p:cNvSpPr>
          <p:nvPr/>
        </p:nvSpPr>
        <p:spPr bwMode="auto">
          <a:xfrm>
            <a:off x="7037388" y="56118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5" name="Rectangle 59"/>
          <p:cNvSpPr>
            <a:spLocks noChangeArrowheads="1"/>
          </p:cNvSpPr>
          <p:nvPr/>
        </p:nvSpPr>
        <p:spPr bwMode="auto">
          <a:xfrm>
            <a:off x="7237413" y="5362575"/>
            <a:ext cx="1603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a:solidFill>
                  <a:schemeClr val="accent5">
                    <a:lumMod val="50000"/>
                  </a:schemeClr>
                </a:solidFill>
              </a:rPr>
              <a:t>     Soll	      Haben</a:t>
            </a:r>
          </a:p>
        </p:txBody>
      </p:sp>
    </p:spTree>
    <p:extLst>
      <p:ext uri="{BB962C8B-B14F-4D97-AF65-F5344CB8AC3E}">
        <p14:creationId xmlns:p14="http://schemas.microsoft.com/office/powerpoint/2010/main" val="12430021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
        <p:nvSpPr>
          <p:cNvPr id="24578" name="Rectangle 3"/>
          <p:cNvSpPr>
            <a:spLocks noChangeArrowheads="1"/>
          </p:cNvSpPr>
          <p:nvPr/>
        </p:nvSpPr>
        <p:spPr bwMode="auto">
          <a:xfrm>
            <a:off x="13779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24579" name="Rectangle 4"/>
          <p:cNvSpPr>
            <a:spLocks noChangeArrowheads="1"/>
          </p:cNvSpPr>
          <p:nvPr/>
        </p:nvSpPr>
        <p:spPr bwMode="auto">
          <a:xfrm>
            <a:off x="88900" y="814388"/>
            <a:ext cx="5586413" cy="828675"/>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600"/>
              <a:t>Wir gründen ein Unternehmen und haben € 90.000,-- zur Verfügung. 80.000,-- legen wir auf unser Bankkonto, der Rest kommt in die Kassa.</a:t>
            </a:r>
          </a:p>
        </p:txBody>
      </p:sp>
      <p:sp>
        <p:nvSpPr>
          <p:cNvPr id="24580" name="Text Box 5"/>
          <p:cNvSpPr txBox="1">
            <a:spLocks noChangeArrowheads="1"/>
          </p:cNvSpPr>
          <p:nvPr/>
        </p:nvSpPr>
        <p:spPr bwMode="auto">
          <a:xfrm>
            <a:off x="93663" y="133350"/>
            <a:ext cx="365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Bilanz als Ausgangspunkt </a:t>
            </a:r>
            <a:endParaRPr lang="de-AT" altLang="de-DE"/>
          </a:p>
        </p:txBody>
      </p:sp>
      <p:pic>
        <p:nvPicPr>
          <p:cNvPr id="24581" name="Picture 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6340475" y="776288"/>
            <a:ext cx="34226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9"/>
          <p:cNvSpPr txBox="1">
            <a:spLocks noChangeArrowheads="1"/>
          </p:cNvSpPr>
          <p:nvPr/>
        </p:nvSpPr>
        <p:spPr bwMode="auto">
          <a:xfrm>
            <a:off x="6538913" y="2841625"/>
            <a:ext cx="317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a:t>Unser Unternehmen: Lamron</a:t>
            </a:r>
          </a:p>
        </p:txBody>
      </p:sp>
      <p:sp>
        <p:nvSpPr>
          <p:cNvPr id="24583" name="Line 10"/>
          <p:cNvSpPr>
            <a:spLocks noChangeShapeType="1"/>
          </p:cNvSpPr>
          <p:nvPr/>
        </p:nvSpPr>
        <p:spPr bwMode="auto">
          <a:xfrm>
            <a:off x="1468438" y="4322763"/>
            <a:ext cx="662463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4584" name="Line 11"/>
          <p:cNvSpPr>
            <a:spLocks noChangeShapeType="1"/>
          </p:cNvSpPr>
          <p:nvPr/>
        </p:nvSpPr>
        <p:spPr bwMode="auto">
          <a:xfrm>
            <a:off x="4802188" y="4322763"/>
            <a:ext cx="0" cy="18288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4585" name="Text Box 12"/>
          <p:cNvSpPr txBox="1">
            <a:spLocks noChangeArrowheads="1"/>
          </p:cNvSpPr>
          <p:nvPr/>
        </p:nvSpPr>
        <p:spPr bwMode="auto">
          <a:xfrm>
            <a:off x="3695700" y="3851275"/>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spTree>
  </p:cSld>
  <p:clrMapOvr>
    <a:masterClrMapping/>
  </p:clrMapOvr>
  <p:transition spd="med"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4948919" cy="369332"/>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Buchungen auf </a:t>
            </a:r>
            <a:r>
              <a:rPr lang="de-DE" dirty="0" smtClean="0">
                <a:effectLst>
                  <a:outerShdw blurRad="38100" dist="38100" dir="2700000" algn="tl">
                    <a:srgbClr val="C0C0C0"/>
                  </a:outerShdw>
                </a:effectLst>
                <a:latin typeface="Verdana" pitchFamily="34" charset="0"/>
              </a:rPr>
              <a:t>Personenkonten - Lösung</a:t>
            </a:r>
            <a:endParaRPr lang="de-DE" dirty="0">
              <a:effectLst>
                <a:outerShdw blurRad="38100" dist="38100" dir="2700000" algn="tl">
                  <a:srgbClr val="C0C0C0"/>
                </a:outerShdw>
              </a:effectLst>
              <a:latin typeface="Verdana" pitchFamily="34" charset="0"/>
            </a:endParaRPr>
          </a:p>
        </p:txBody>
      </p:sp>
      <p:sp>
        <p:nvSpPr>
          <p:cNvPr id="16387"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6388" name="Grafik 8" descr="bauerpoi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569913"/>
            <a:ext cx="9542462"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8344764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96520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Belege</a:t>
            </a:r>
          </a:p>
        </p:txBody>
      </p:sp>
      <p:sp>
        <p:nvSpPr>
          <p:cNvPr id="1741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7413" name="Picture 2" descr="http://www.akademie.de/img/assets/1010/55486_rg-demo20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2458">
            <a:off x="673100" y="1574800"/>
            <a:ext cx="2994025" cy="3873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4" descr="http://www.hausamgern.ch/API/picz/7/mm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8303">
            <a:off x="6184900" y="1389063"/>
            <a:ext cx="2959100" cy="37099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71686" name="Picture 6" descr="http://www.zep.de/typo3temp/pics/d5edb3431c.gif"/>
          <p:cNvPicPr>
            <a:picLocks noChangeAspect="1" noChangeArrowheads="1"/>
          </p:cNvPicPr>
          <p:nvPr/>
        </p:nvPicPr>
        <p:blipFill>
          <a:blip r:embed="rId5"/>
          <a:srcRect/>
          <a:stretch>
            <a:fillRect/>
          </a:stretch>
        </p:blipFill>
        <p:spPr bwMode="auto">
          <a:xfrm>
            <a:off x="3556000" y="2149475"/>
            <a:ext cx="2857500" cy="3619500"/>
          </a:xfrm>
          <a:prstGeom prst="rect">
            <a:avLst/>
          </a:prstGeom>
          <a:noFill/>
          <a:ln>
            <a:solidFill>
              <a:schemeClr val="accent2">
                <a:lumMod val="60000"/>
                <a:lumOff val="40000"/>
              </a:schemeClr>
            </a:solidFill>
          </a:ln>
        </p:spPr>
      </p:pic>
    </p:spTree>
    <p:extLst>
      <p:ext uri="{BB962C8B-B14F-4D97-AF65-F5344CB8AC3E}">
        <p14:creationId xmlns:p14="http://schemas.microsoft.com/office/powerpoint/2010/main" val="37749931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353853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Belege – Bestandteile Übung</a:t>
            </a:r>
          </a:p>
        </p:txBody>
      </p:sp>
      <p:sp>
        <p:nvSpPr>
          <p:cNvPr id="1843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843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769938"/>
            <a:ext cx="2093912"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8438" name="Picture 7"/>
          <p:cNvPicPr>
            <a:picLocks noChangeAspect="1" noChangeArrowheads="1"/>
          </p:cNvPicPr>
          <p:nvPr/>
        </p:nvPicPr>
        <p:blipFill>
          <a:blip r:embed="rId4">
            <a:extLst>
              <a:ext uri="{28A0092B-C50C-407E-A947-70E740481C1C}">
                <a14:useLocalDpi xmlns:a14="http://schemas.microsoft.com/office/drawing/2010/main" val="0"/>
              </a:ext>
            </a:extLst>
          </a:blip>
          <a:srcRect t="1421"/>
          <a:stretch>
            <a:fillRect/>
          </a:stretch>
        </p:blipFill>
        <p:spPr bwMode="auto">
          <a:xfrm>
            <a:off x="30163" y="762000"/>
            <a:ext cx="4262437" cy="5291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463" y="4241800"/>
            <a:ext cx="2700337"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844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813" y="685800"/>
            <a:ext cx="26019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8441" name="Textfeld 1"/>
          <p:cNvSpPr txBox="1">
            <a:spLocks noChangeArrowheads="1"/>
          </p:cNvSpPr>
          <p:nvPr/>
        </p:nvSpPr>
        <p:spPr bwMode="auto">
          <a:xfrm>
            <a:off x="2878138" y="6235700"/>
            <a:ext cx="493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sz="1400" i="1"/>
              <a:t>Geben Sie auf den Belegen die entsprechende Nummer an!</a:t>
            </a:r>
          </a:p>
        </p:txBody>
      </p:sp>
      <p:sp>
        <p:nvSpPr>
          <p:cNvPr id="18442" name="Textfeld 1"/>
          <p:cNvSpPr txBox="1">
            <a:spLocks noChangeArrowheads="1"/>
          </p:cNvSpPr>
          <p:nvPr/>
        </p:nvSpPr>
        <p:spPr bwMode="auto">
          <a:xfrm>
            <a:off x="1135063" y="7889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1</a:t>
            </a:r>
          </a:p>
        </p:txBody>
      </p:sp>
      <p:sp>
        <p:nvSpPr>
          <p:cNvPr id="18443" name="Textfeld 2"/>
          <p:cNvSpPr txBox="1">
            <a:spLocks noChangeArrowheads="1"/>
          </p:cNvSpPr>
          <p:nvPr/>
        </p:nvSpPr>
        <p:spPr bwMode="auto">
          <a:xfrm>
            <a:off x="311150" y="15906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2</a:t>
            </a:r>
          </a:p>
        </p:txBody>
      </p:sp>
      <p:sp>
        <p:nvSpPr>
          <p:cNvPr id="18444" name="Textfeld 11"/>
          <p:cNvSpPr txBox="1">
            <a:spLocks noChangeArrowheads="1"/>
          </p:cNvSpPr>
          <p:nvPr/>
        </p:nvSpPr>
        <p:spPr bwMode="auto">
          <a:xfrm>
            <a:off x="1447800" y="3160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3</a:t>
            </a:r>
          </a:p>
        </p:txBody>
      </p:sp>
      <p:sp>
        <p:nvSpPr>
          <p:cNvPr id="18445" name="Textfeld 12"/>
          <p:cNvSpPr txBox="1">
            <a:spLocks noChangeArrowheads="1"/>
          </p:cNvSpPr>
          <p:nvPr/>
        </p:nvSpPr>
        <p:spPr bwMode="auto">
          <a:xfrm>
            <a:off x="1951038" y="2562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4</a:t>
            </a:r>
          </a:p>
        </p:txBody>
      </p:sp>
      <p:sp>
        <p:nvSpPr>
          <p:cNvPr id="18446" name="Textfeld 13"/>
          <p:cNvSpPr txBox="1">
            <a:spLocks noChangeArrowheads="1"/>
          </p:cNvSpPr>
          <p:nvPr/>
        </p:nvSpPr>
        <p:spPr bwMode="auto">
          <a:xfrm>
            <a:off x="3667125" y="20161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5</a:t>
            </a:r>
          </a:p>
        </p:txBody>
      </p:sp>
      <p:sp>
        <p:nvSpPr>
          <p:cNvPr id="18447" name="Textfeld 14"/>
          <p:cNvSpPr txBox="1">
            <a:spLocks noChangeArrowheads="1"/>
          </p:cNvSpPr>
          <p:nvPr/>
        </p:nvSpPr>
        <p:spPr bwMode="auto">
          <a:xfrm>
            <a:off x="3997325" y="36274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6</a:t>
            </a:r>
          </a:p>
        </p:txBody>
      </p:sp>
      <p:sp>
        <p:nvSpPr>
          <p:cNvPr id="18448" name="Textfeld 15"/>
          <p:cNvSpPr txBox="1">
            <a:spLocks noChangeArrowheads="1"/>
          </p:cNvSpPr>
          <p:nvPr/>
        </p:nvSpPr>
        <p:spPr bwMode="auto">
          <a:xfrm>
            <a:off x="2160588" y="381158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7</a:t>
            </a:r>
          </a:p>
        </p:txBody>
      </p:sp>
      <p:sp>
        <p:nvSpPr>
          <p:cNvPr id="18449" name="Textfeld 16"/>
          <p:cNvSpPr txBox="1">
            <a:spLocks noChangeArrowheads="1"/>
          </p:cNvSpPr>
          <p:nvPr/>
        </p:nvSpPr>
        <p:spPr bwMode="auto">
          <a:xfrm>
            <a:off x="3979863" y="38973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8</a:t>
            </a:r>
          </a:p>
        </p:txBody>
      </p:sp>
      <p:sp>
        <p:nvSpPr>
          <p:cNvPr id="18450" name="Textfeld 17"/>
          <p:cNvSpPr txBox="1">
            <a:spLocks noChangeArrowheads="1"/>
          </p:cNvSpPr>
          <p:nvPr/>
        </p:nvSpPr>
        <p:spPr bwMode="auto">
          <a:xfrm>
            <a:off x="1600200" y="21844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9</a:t>
            </a:r>
          </a:p>
        </p:txBody>
      </p:sp>
      <p:sp>
        <p:nvSpPr>
          <p:cNvPr id="18451" name="Textfeld 18"/>
          <p:cNvSpPr txBox="1">
            <a:spLocks noChangeArrowheads="1"/>
          </p:cNvSpPr>
          <p:nvPr/>
        </p:nvSpPr>
        <p:spPr bwMode="auto">
          <a:xfrm>
            <a:off x="3565525" y="5118100"/>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10</a:t>
            </a:r>
          </a:p>
        </p:txBody>
      </p:sp>
      <p:sp>
        <p:nvSpPr>
          <p:cNvPr id="18452" name="Textfeld 3"/>
          <p:cNvSpPr txBox="1">
            <a:spLocks noChangeArrowheads="1"/>
          </p:cNvSpPr>
          <p:nvPr/>
        </p:nvSpPr>
        <p:spPr bwMode="auto">
          <a:xfrm>
            <a:off x="7113588" y="7699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1</a:t>
            </a:r>
          </a:p>
        </p:txBody>
      </p:sp>
      <p:sp>
        <p:nvSpPr>
          <p:cNvPr id="18453" name="Textfeld 20"/>
          <p:cNvSpPr txBox="1">
            <a:spLocks noChangeArrowheads="1"/>
          </p:cNvSpPr>
          <p:nvPr/>
        </p:nvSpPr>
        <p:spPr bwMode="auto">
          <a:xfrm>
            <a:off x="6991350" y="1814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2</a:t>
            </a:r>
          </a:p>
        </p:txBody>
      </p:sp>
      <p:sp>
        <p:nvSpPr>
          <p:cNvPr id="18454" name="Textfeld 21"/>
          <p:cNvSpPr txBox="1">
            <a:spLocks noChangeArrowheads="1"/>
          </p:cNvSpPr>
          <p:nvPr/>
        </p:nvSpPr>
        <p:spPr bwMode="auto">
          <a:xfrm>
            <a:off x="7821613" y="23685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3</a:t>
            </a:r>
          </a:p>
        </p:txBody>
      </p:sp>
      <p:sp>
        <p:nvSpPr>
          <p:cNvPr id="18455" name="Textfeld 22"/>
          <p:cNvSpPr txBox="1">
            <a:spLocks noChangeArrowheads="1"/>
          </p:cNvSpPr>
          <p:nvPr/>
        </p:nvSpPr>
        <p:spPr bwMode="auto">
          <a:xfrm>
            <a:off x="8188325" y="15906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4</a:t>
            </a:r>
          </a:p>
        </p:txBody>
      </p:sp>
      <p:sp>
        <p:nvSpPr>
          <p:cNvPr id="18456" name="Textfeld 23"/>
          <p:cNvSpPr txBox="1">
            <a:spLocks noChangeArrowheads="1"/>
          </p:cNvSpPr>
          <p:nvPr/>
        </p:nvSpPr>
        <p:spPr bwMode="auto">
          <a:xfrm>
            <a:off x="9297988" y="334010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5</a:t>
            </a:r>
          </a:p>
        </p:txBody>
      </p:sp>
      <p:sp>
        <p:nvSpPr>
          <p:cNvPr id="18457" name="Textfeld 24"/>
          <p:cNvSpPr txBox="1">
            <a:spLocks noChangeArrowheads="1"/>
          </p:cNvSpPr>
          <p:nvPr/>
        </p:nvSpPr>
        <p:spPr bwMode="auto">
          <a:xfrm>
            <a:off x="7659688" y="320833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6</a:t>
            </a:r>
          </a:p>
        </p:txBody>
      </p:sp>
    </p:spTree>
    <p:extLst>
      <p:ext uri="{BB962C8B-B14F-4D97-AF65-F5344CB8AC3E}">
        <p14:creationId xmlns:p14="http://schemas.microsoft.com/office/powerpoint/2010/main" val="97025957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a:extLst>
              <a:ext uri="{28A0092B-C50C-407E-A947-70E740481C1C}">
                <a14:useLocalDpi xmlns:a14="http://schemas.microsoft.com/office/drawing/2010/main" val="0"/>
              </a:ext>
            </a:extLst>
          </a:blip>
          <a:srcRect l="24583" t="13281" r="22708" b="6770"/>
          <a:stretch>
            <a:fillRect/>
          </a:stretch>
        </p:blipFill>
        <p:spPr bwMode="auto">
          <a:xfrm>
            <a:off x="12700" y="673100"/>
            <a:ext cx="4270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7926" name="Rectangle 166"/>
          <p:cNvSpPr>
            <a:spLocks noChangeArrowheads="1"/>
          </p:cNvSpPr>
          <p:nvPr/>
        </p:nvSpPr>
        <p:spPr bwMode="auto">
          <a:xfrm>
            <a:off x="111125" y="133350"/>
            <a:ext cx="45878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Rechnungen – formale Bestimmungen</a:t>
            </a:r>
          </a:p>
        </p:txBody>
      </p:sp>
      <p:sp>
        <p:nvSpPr>
          <p:cNvPr id="19460" name="Rectangle 172"/>
          <p:cNvSpPr>
            <a:spLocks noChangeArrowheads="1"/>
          </p:cNvSpPr>
          <p:nvPr/>
        </p:nvSpPr>
        <p:spPr bwMode="auto">
          <a:xfrm>
            <a:off x="5232400" y="563563"/>
            <a:ext cx="3937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400" b="1"/>
              <a:t>Kleinbetragsrechnungen</a:t>
            </a:r>
          </a:p>
          <a:p>
            <a:r>
              <a:rPr lang="de-DE" altLang="de-DE" sz="1400"/>
              <a:t>Bei Rechnungen, deren Gesamtbetrag (Entgelt und Umsatzsteuer) </a:t>
            </a:r>
            <a:r>
              <a:rPr lang="de-DE" altLang="de-DE" sz="1400" b="1"/>
              <a:t>€ </a:t>
            </a:r>
            <a:r>
              <a:rPr lang="de-DE" altLang="de-DE" sz="1400"/>
              <a:t>400,— nicht übersteigt, genügen neben dem Ausstellungsdatum folgende Angaben:</a:t>
            </a:r>
          </a:p>
        </p:txBody>
      </p:sp>
      <p:sp>
        <p:nvSpPr>
          <p:cNvPr id="1946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946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1943100"/>
            <a:ext cx="2093912"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946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1485900"/>
            <a:ext cx="270033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946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438" y="3276600"/>
            <a:ext cx="26019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1646680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71625" y="3852863"/>
            <a:ext cx="2990850" cy="1206500"/>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Ware:		€ 1.000,--</a:t>
            </a:r>
          </a:p>
          <a:p>
            <a:pPr>
              <a:lnSpc>
                <a:spcPct val="135000"/>
              </a:lnSpc>
            </a:pPr>
            <a:r>
              <a:rPr lang="de-DE" altLang="de-DE">
                <a:solidFill>
                  <a:srgbClr val="FFFF00"/>
                </a:solidFill>
              </a:rPr>
              <a:t>Vorsteuer 20 %:	   € 200,--</a:t>
            </a:r>
          </a:p>
          <a:p>
            <a:pPr>
              <a:lnSpc>
                <a:spcPct val="135000"/>
              </a:lnSpc>
            </a:pPr>
            <a:r>
              <a:rPr lang="de-DE" altLang="de-DE">
                <a:solidFill>
                  <a:srgbClr val="FFFF00"/>
                </a:solidFill>
              </a:rPr>
              <a:t>Betrag:		€ 1.200,--</a:t>
            </a:r>
          </a:p>
        </p:txBody>
      </p:sp>
      <p:sp>
        <p:nvSpPr>
          <p:cNvPr id="20483" name="Rectangle 7"/>
          <p:cNvSpPr>
            <a:spLocks noChangeArrowheads="1"/>
          </p:cNvSpPr>
          <p:nvPr/>
        </p:nvSpPr>
        <p:spPr bwMode="auto">
          <a:xfrm>
            <a:off x="2028825" y="3371850"/>
            <a:ext cx="1965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rgbClr val="990099"/>
                </a:solidFill>
              </a:rPr>
              <a:t>Wir zahlen:</a:t>
            </a:r>
          </a:p>
        </p:txBody>
      </p:sp>
      <p:sp>
        <p:nvSpPr>
          <p:cNvPr id="20484" name="Rectangle 8"/>
          <p:cNvSpPr>
            <a:spLocks noChangeArrowheads="1"/>
          </p:cNvSpPr>
          <p:nvPr/>
        </p:nvSpPr>
        <p:spPr bwMode="auto">
          <a:xfrm>
            <a:off x="6022975" y="3263900"/>
            <a:ext cx="22034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sz="2800">
                <a:solidFill>
                  <a:schemeClr val="accent1"/>
                </a:solidFill>
              </a:rPr>
              <a:t>Wir erhalten:</a:t>
            </a:r>
          </a:p>
        </p:txBody>
      </p:sp>
      <p:sp>
        <p:nvSpPr>
          <p:cNvPr id="20485" name="Line 9"/>
          <p:cNvSpPr>
            <a:spLocks noChangeShapeType="1"/>
          </p:cNvSpPr>
          <p:nvPr/>
        </p:nvSpPr>
        <p:spPr bwMode="auto">
          <a:xfrm>
            <a:off x="1701800" y="4660900"/>
            <a:ext cx="2624138" cy="0"/>
          </a:xfrm>
          <a:prstGeom prst="line">
            <a:avLst/>
          </a:prstGeom>
          <a:noFill/>
          <a:ln w="127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86" name="Line 10"/>
          <p:cNvSpPr>
            <a:spLocks noChangeShapeType="1"/>
          </p:cNvSpPr>
          <p:nvPr/>
        </p:nvSpPr>
        <p:spPr bwMode="auto">
          <a:xfrm>
            <a:off x="1730375" y="4895850"/>
            <a:ext cx="26241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de-AT"/>
          </a:p>
        </p:txBody>
      </p:sp>
      <p:sp>
        <p:nvSpPr>
          <p:cNvPr id="20487" name="Rectangle 11"/>
          <p:cNvSpPr>
            <a:spLocks noChangeArrowheads="1"/>
          </p:cNvSpPr>
          <p:nvPr/>
        </p:nvSpPr>
        <p:spPr bwMode="auto">
          <a:xfrm>
            <a:off x="5722938" y="3848100"/>
            <a:ext cx="2990850" cy="1206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Ware:		€ 2.000,--</a:t>
            </a:r>
          </a:p>
          <a:p>
            <a:pPr>
              <a:lnSpc>
                <a:spcPct val="135000"/>
              </a:lnSpc>
            </a:pPr>
            <a:r>
              <a:rPr lang="de-DE" altLang="de-DE">
                <a:solidFill>
                  <a:srgbClr val="FFFF00"/>
                </a:solidFill>
              </a:rPr>
              <a:t>UST  20 %:	            € 400,--</a:t>
            </a:r>
          </a:p>
          <a:p>
            <a:pPr>
              <a:lnSpc>
                <a:spcPct val="135000"/>
              </a:lnSpc>
            </a:pPr>
            <a:r>
              <a:rPr lang="de-DE" altLang="de-DE">
                <a:solidFill>
                  <a:srgbClr val="FFFF00"/>
                </a:solidFill>
              </a:rPr>
              <a:t>Betrag:		€ 2.400,--</a:t>
            </a:r>
          </a:p>
        </p:txBody>
      </p:sp>
      <p:sp>
        <p:nvSpPr>
          <p:cNvPr id="20488" name="Line 12"/>
          <p:cNvSpPr>
            <a:spLocks noChangeShapeType="1"/>
          </p:cNvSpPr>
          <p:nvPr/>
        </p:nvSpPr>
        <p:spPr bwMode="auto">
          <a:xfrm>
            <a:off x="5815013" y="4621213"/>
            <a:ext cx="2624137" cy="0"/>
          </a:xfrm>
          <a:prstGeom prst="line">
            <a:avLst/>
          </a:prstGeom>
          <a:noFill/>
          <a:ln w="127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89" name="Line 13"/>
          <p:cNvSpPr>
            <a:spLocks noChangeShapeType="1"/>
          </p:cNvSpPr>
          <p:nvPr/>
        </p:nvSpPr>
        <p:spPr bwMode="auto">
          <a:xfrm>
            <a:off x="5802313" y="4979988"/>
            <a:ext cx="2827337" cy="0"/>
          </a:xfrm>
          <a:prstGeom prst="line">
            <a:avLst/>
          </a:prstGeom>
          <a:noFill/>
          <a:ln w="38100" cmpd="dbl">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0" name="Line 14"/>
          <p:cNvSpPr>
            <a:spLocks noChangeShapeType="1"/>
          </p:cNvSpPr>
          <p:nvPr/>
        </p:nvSpPr>
        <p:spPr bwMode="auto">
          <a:xfrm>
            <a:off x="8583613" y="4392613"/>
            <a:ext cx="25400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1" name="Line 15"/>
          <p:cNvSpPr>
            <a:spLocks noChangeShapeType="1"/>
          </p:cNvSpPr>
          <p:nvPr/>
        </p:nvSpPr>
        <p:spPr bwMode="auto">
          <a:xfrm>
            <a:off x="8837613" y="4392613"/>
            <a:ext cx="0" cy="99536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2" name="Line 16"/>
          <p:cNvSpPr>
            <a:spLocks noChangeShapeType="1"/>
          </p:cNvSpPr>
          <p:nvPr/>
        </p:nvSpPr>
        <p:spPr bwMode="auto">
          <a:xfrm flipH="1">
            <a:off x="8181975" y="5386388"/>
            <a:ext cx="655638" cy="1587"/>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20493" name="Rectangle 17"/>
          <p:cNvSpPr>
            <a:spLocks noChangeArrowheads="1"/>
          </p:cNvSpPr>
          <p:nvPr/>
        </p:nvSpPr>
        <p:spPr bwMode="auto">
          <a:xfrm>
            <a:off x="2622550" y="5194300"/>
            <a:ext cx="5607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  </a:t>
            </a:r>
            <a:r>
              <a:rPr lang="de-DE" altLang="de-DE">
                <a:solidFill>
                  <a:schemeClr val="accent1"/>
                </a:solidFill>
              </a:rPr>
              <a:t>Umsatzsteuer  	  400,-- (Verbindlichkeit)</a:t>
            </a:r>
          </a:p>
          <a:p>
            <a:r>
              <a:rPr lang="de-DE" altLang="de-DE">
                <a:solidFill>
                  <a:srgbClr val="990099"/>
                </a:solidFill>
              </a:rPr>
              <a:t>- Vorsteuer	  200,-- (Forderung)</a:t>
            </a:r>
          </a:p>
          <a:p>
            <a:r>
              <a:rPr lang="de-DE" altLang="de-DE"/>
              <a:t>Zahllast FA	  200,-- (insgesamt: Verbindlichkeit)</a:t>
            </a:r>
          </a:p>
        </p:txBody>
      </p:sp>
      <p:sp>
        <p:nvSpPr>
          <p:cNvPr id="20494" name="Line 18"/>
          <p:cNvSpPr>
            <a:spLocks noChangeShapeType="1"/>
          </p:cNvSpPr>
          <p:nvPr/>
        </p:nvSpPr>
        <p:spPr bwMode="auto">
          <a:xfrm>
            <a:off x="3716338" y="5768975"/>
            <a:ext cx="2498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5" name="Line 19"/>
          <p:cNvSpPr>
            <a:spLocks noChangeShapeType="1"/>
          </p:cNvSpPr>
          <p:nvPr/>
        </p:nvSpPr>
        <p:spPr bwMode="auto">
          <a:xfrm>
            <a:off x="2698750" y="6100763"/>
            <a:ext cx="24987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6" name="Line 20"/>
          <p:cNvSpPr>
            <a:spLocks noChangeShapeType="1"/>
          </p:cNvSpPr>
          <p:nvPr/>
        </p:nvSpPr>
        <p:spPr bwMode="auto">
          <a:xfrm flipH="1">
            <a:off x="1054100" y="4416425"/>
            <a:ext cx="231775" cy="0"/>
          </a:xfrm>
          <a:prstGeom prst="line">
            <a:avLst/>
          </a:prstGeom>
          <a:noFill/>
          <a:ln w="12700">
            <a:solidFill>
              <a:srgbClr val="9900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7" name="Line 21"/>
          <p:cNvSpPr>
            <a:spLocks noChangeShapeType="1"/>
          </p:cNvSpPr>
          <p:nvPr/>
        </p:nvSpPr>
        <p:spPr bwMode="auto">
          <a:xfrm>
            <a:off x="1044575" y="4416425"/>
            <a:ext cx="0" cy="1249363"/>
          </a:xfrm>
          <a:prstGeom prst="line">
            <a:avLst/>
          </a:prstGeom>
          <a:noFill/>
          <a:ln w="12700">
            <a:solidFill>
              <a:srgbClr val="9900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8" name="Line 22"/>
          <p:cNvSpPr>
            <a:spLocks noChangeShapeType="1"/>
          </p:cNvSpPr>
          <p:nvPr/>
        </p:nvSpPr>
        <p:spPr bwMode="auto">
          <a:xfrm>
            <a:off x="1044575" y="5661025"/>
            <a:ext cx="1173163" cy="0"/>
          </a:xfrm>
          <a:prstGeom prst="line">
            <a:avLst/>
          </a:prstGeom>
          <a:noFill/>
          <a:ln w="12700">
            <a:solidFill>
              <a:srgbClr val="990099"/>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20499" name="Line 23"/>
          <p:cNvSpPr>
            <a:spLocks noChangeShapeType="1"/>
          </p:cNvSpPr>
          <p:nvPr/>
        </p:nvSpPr>
        <p:spPr bwMode="auto">
          <a:xfrm>
            <a:off x="1654175" y="5005388"/>
            <a:ext cx="2814638" cy="0"/>
          </a:xfrm>
          <a:prstGeom prst="line">
            <a:avLst/>
          </a:prstGeom>
          <a:noFill/>
          <a:ln w="38100" cmpd="dbl">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2871" name="AutoShape 407"/>
          <p:cNvSpPr>
            <a:spLocks noChangeArrowheads="1"/>
          </p:cNvSpPr>
          <p:nvPr/>
        </p:nvSpPr>
        <p:spPr bwMode="auto">
          <a:xfrm>
            <a:off x="2074863" y="8715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62872" name="AutoShape 408"/>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62877" name="Rectangle 413"/>
          <p:cNvSpPr>
            <a:spLocks noChangeArrowheads="1"/>
          </p:cNvSpPr>
          <p:nvPr/>
        </p:nvSpPr>
        <p:spPr bwMode="auto">
          <a:xfrm>
            <a:off x="111125" y="133350"/>
            <a:ext cx="33766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Umsatzsteuer vs. Vorsteuer</a:t>
            </a:r>
          </a:p>
        </p:txBody>
      </p:sp>
      <p:sp>
        <p:nvSpPr>
          <p:cNvPr id="20503" name="AutoShape 422"/>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0504" name="AutoShape 423"/>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0505" name="Rectangle 424"/>
          <p:cNvSpPr>
            <a:spLocks noChangeArrowheads="1"/>
          </p:cNvSpPr>
          <p:nvPr/>
        </p:nvSpPr>
        <p:spPr bwMode="auto">
          <a:xfrm>
            <a:off x="25463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20506" name="Rectangle 425"/>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20507" name="Picture 426"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8" name="Group 427"/>
          <p:cNvGrpSpPr>
            <a:grpSpLocks/>
          </p:cNvGrpSpPr>
          <p:nvPr/>
        </p:nvGrpSpPr>
        <p:grpSpPr bwMode="auto">
          <a:xfrm>
            <a:off x="4021138" y="1209675"/>
            <a:ext cx="2244725" cy="1389063"/>
            <a:chOff x="4021" y="668"/>
            <a:chExt cx="1414" cy="875"/>
          </a:xfrm>
        </p:grpSpPr>
        <p:pic>
          <p:nvPicPr>
            <p:cNvPr id="20514" name="Picture 42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5" name="Text Box 429"/>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0509" name="Text Box 430"/>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0510" name="Picture 431"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1" name="Text Box 432"/>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20512"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3570761588"/>
      </p:ext>
    </p:extLst>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46225" y="3446463"/>
            <a:ext cx="2859088" cy="12144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	                      </a:t>
            </a:r>
          </a:p>
          <a:p>
            <a:pPr>
              <a:lnSpc>
                <a:spcPct val="135000"/>
              </a:lnSpc>
            </a:pPr>
            <a:endParaRPr lang="de-DE" altLang="de-DE">
              <a:solidFill>
                <a:srgbClr val="FFFF00"/>
              </a:solidFill>
            </a:endParaRPr>
          </a:p>
          <a:p>
            <a:pPr>
              <a:lnSpc>
                <a:spcPct val="135000"/>
              </a:lnSpc>
            </a:pPr>
            <a:endParaRPr lang="de-DE" altLang="de-DE">
              <a:solidFill>
                <a:srgbClr val="FFFF00"/>
              </a:solidFill>
            </a:endParaRPr>
          </a:p>
        </p:txBody>
      </p:sp>
      <p:sp>
        <p:nvSpPr>
          <p:cNvPr id="21507" name="Rectangle 7"/>
          <p:cNvSpPr>
            <a:spLocks noChangeArrowheads="1"/>
          </p:cNvSpPr>
          <p:nvPr/>
        </p:nvSpPr>
        <p:spPr bwMode="auto">
          <a:xfrm>
            <a:off x="2028825" y="2965450"/>
            <a:ext cx="1965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rgbClr val="990099"/>
                </a:solidFill>
              </a:rPr>
              <a:t>Wir zahlen:</a:t>
            </a:r>
          </a:p>
        </p:txBody>
      </p:sp>
      <p:sp>
        <p:nvSpPr>
          <p:cNvPr id="21508" name="Rectangle 8"/>
          <p:cNvSpPr>
            <a:spLocks noChangeArrowheads="1"/>
          </p:cNvSpPr>
          <p:nvPr/>
        </p:nvSpPr>
        <p:spPr bwMode="auto">
          <a:xfrm>
            <a:off x="6022975" y="2857500"/>
            <a:ext cx="22034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sz="2800">
                <a:solidFill>
                  <a:schemeClr val="accent1"/>
                </a:solidFill>
              </a:rPr>
              <a:t>Wir erhalten:</a:t>
            </a:r>
          </a:p>
        </p:txBody>
      </p:sp>
      <p:sp>
        <p:nvSpPr>
          <p:cNvPr id="21509" name="Line 10"/>
          <p:cNvSpPr>
            <a:spLocks noChangeShapeType="1"/>
          </p:cNvSpPr>
          <p:nvPr/>
        </p:nvSpPr>
        <p:spPr bwMode="auto">
          <a:xfrm>
            <a:off x="1730375" y="4489450"/>
            <a:ext cx="26241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de-AT"/>
          </a:p>
        </p:txBody>
      </p:sp>
      <p:sp>
        <p:nvSpPr>
          <p:cNvPr id="62871" name="AutoShape 407"/>
          <p:cNvSpPr>
            <a:spLocks noChangeArrowheads="1"/>
          </p:cNvSpPr>
          <p:nvPr/>
        </p:nvSpPr>
        <p:spPr bwMode="auto">
          <a:xfrm>
            <a:off x="2074863" y="8715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62872" name="AutoShape 408"/>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62877" name="Rectangle 413"/>
          <p:cNvSpPr>
            <a:spLocks noChangeArrowheads="1"/>
          </p:cNvSpPr>
          <p:nvPr/>
        </p:nvSpPr>
        <p:spPr bwMode="auto">
          <a:xfrm>
            <a:off x="111125" y="133350"/>
            <a:ext cx="33766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Umsatzsteuer vs. Vorsteuer</a:t>
            </a:r>
          </a:p>
        </p:txBody>
      </p:sp>
      <p:sp>
        <p:nvSpPr>
          <p:cNvPr id="21513" name="AutoShape 422"/>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1514" name="AutoShape 423"/>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1515" name="Rectangle 424"/>
          <p:cNvSpPr>
            <a:spLocks noChangeArrowheads="1"/>
          </p:cNvSpPr>
          <p:nvPr/>
        </p:nvSpPr>
        <p:spPr bwMode="auto">
          <a:xfrm>
            <a:off x="2546350" y="1954213"/>
            <a:ext cx="100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 </a:t>
            </a:r>
          </a:p>
        </p:txBody>
      </p:sp>
      <p:sp>
        <p:nvSpPr>
          <p:cNvPr id="21516" name="Rectangle 425"/>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21517" name="Picture 426"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8" name="Group 427"/>
          <p:cNvGrpSpPr>
            <a:grpSpLocks/>
          </p:cNvGrpSpPr>
          <p:nvPr/>
        </p:nvGrpSpPr>
        <p:grpSpPr bwMode="auto">
          <a:xfrm>
            <a:off x="4021138" y="1209675"/>
            <a:ext cx="2244725" cy="1389063"/>
            <a:chOff x="4021" y="668"/>
            <a:chExt cx="1414" cy="875"/>
          </a:xfrm>
        </p:grpSpPr>
        <p:pic>
          <p:nvPicPr>
            <p:cNvPr id="21528" name="Picture 42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 Box 429"/>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1519" name="Text Box 430"/>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1520" name="Picture 431"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432"/>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21522"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1524" name="Rectangle 2"/>
          <p:cNvSpPr>
            <a:spLocks noChangeArrowheads="1"/>
          </p:cNvSpPr>
          <p:nvPr/>
        </p:nvSpPr>
        <p:spPr bwMode="auto">
          <a:xfrm>
            <a:off x="5729288" y="3471863"/>
            <a:ext cx="2859087" cy="12144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	                      </a:t>
            </a:r>
          </a:p>
          <a:p>
            <a:pPr>
              <a:lnSpc>
                <a:spcPct val="135000"/>
              </a:lnSpc>
            </a:pPr>
            <a:endParaRPr lang="de-DE" altLang="de-DE">
              <a:solidFill>
                <a:srgbClr val="FFFF00"/>
              </a:solidFill>
            </a:endParaRPr>
          </a:p>
          <a:p>
            <a:pPr>
              <a:lnSpc>
                <a:spcPct val="135000"/>
              </a:lnSpc>
            </a:pPr>
            <a:endParaRPr lang="de-DE" altLang="de-DE">
              <a:solidFill>
                <a:srgbClr val="FFFF00"/>
              </a:solidFill>
            </a:endParaRPr>
          </a:p>
        </p:txBody>
      </p:sp>
      <p:sp>
        <p:nvSpPr>
          <p:cNvPr id="21525" name="Rectangle 7"/>
          <p:cNvSpPr>
            <a:spLocks noChangeArrowheads="1"/>
          </p:cNvSpPr>
          <p:nvPr/>
        </p:nvSpPr>
        <p:spPr bwMode="auto">
          <a:xfrm>
            <a:off x="3105150" y="4857750"/>
            <a:ext cx="389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b="1">
                <a:solidFill>
                  <a:srgbClr val="990099"/>
                </a:solidFill>
              </a:rPr>
              <a:t>Verbindlichkeit gegenüber Finanzamt:</a:t>
            </a:r>
          </a:p>
        </p:txBody>
      </p:sp>
      <p:sp>
        <p:nvSpPr>
          <p:cNvPr id="21526" name="Textfeld 1"/>
          <p:cNvSpPr txBox="1">
            <a:spLocks noChangeArrowheads="1"/>
          </p:cNvSpPr>
          <p:nvPr/>
        </p:nvSpPr>
        <p:spPr bwMode="auto">
          <a:xfrm>
            <a:off x="1582738" y="3470275"/>
            <a:ext cx="245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Handelsware     200,--</a:t>
            </a:r>
          </a:p>
          <a:p>
            <a:r>
              <a:rPr lang="de-AT" altLang="de-DE"/>
              <a:t>+ 20 % USt</a:t>
            </a:r>
          </a:p>
        </p:txBody>
      </p:sp>
      <p:sp>
        <p:nvSpPr>
          <p:cNvPr id="21527" name="Textfeld 24"/>
          <p:cNvSpPr txBox="1">
            <a:spLocks noChangeArrowheads="1"/>
          </p:cNvSpPr>
          <p:nvPr/>
        </p:nvSpPr>
        <p:spPr bwMode="auto">
          <a:xfrm>
            <a:off x="5843588" y="3500438"/>
            <a:ext cx="245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Handelsware     400,--</a:t>
            </a:r>
          </a:p>
          <a:p>
            <a:r>
              <a:rPr lang="de-AT" altLang="de-DE"/>
              <a:t>+ 20 % USt</a:t>
            </a:r>
          </a:p>
        </p:txBody>
      </p:sp>
    </p:spTree>
    <p:extLst>
      <p:ext uri="{BB962C8B-B14F-4D97-AF65-F5344CB8AC3E}">
        <p14:creationId xmlns:p14="http://schemas.microsoft.com/office/powerpoint/2010/main" val="1551276452"/>
      </p:ext>
    </p:extLst>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7" name="Rectangle 413"/>
          <p:cNvSpPr>
            <a:spLocks noChangeArrowheads="1"/>
          </p:cNvSpPr>
          <p:nvPr/>
        </p:nvSpPr>
        <p:spPr bwMode="auto">
          <a:xfrm>
            <a:off x="111125" y="133350"/>
            <a:ext cx="290988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Steuereinnahmen 2013</a:t>
            </a:r>
          </a:p>
        </p:txBody>
      </p:sp>
      <p:sp>
        <p:nvSpPr>
          <p:cNvPr id="2355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23557" name="Picture 7" descr="http://wirtschaftsblatt.at/images/uploads/2/2/f/1352239/steuer_13625612310227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917575"/>
            <a:ext cx="6259512"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85878"/>
      </p:ext>
    </p:extLst>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p:cNvGraphicFramePr>
          <p:nvPr/>
        </p:nvGraphicFramePr>
        <p:xfrm>
          <a:off x="12700" y="0"/>
          <a:ext cx="9893300" cy="6845300"/>
        </p:xfrm>
        <a:graphic>
          <a:graphicData uri="http://schemas.openxmlformats.org/presentationml/2006/ole">
            <mc:AlternateContent xmlns:mc="http://schemas.openxmlformats.org/markup-compatibility/2006">
              <mc:Choice xmlns:v="urn:schemas-microsoft-com:vml" Requires="v">
                <p:oleObj spid="_x0000_s50181" name="GALLERY" r:id="rId4" imgW="3305077" imgH="3543210" progId="GALLERYClipart">
                  <p:embed/>
                </p:oleObj>
              </mc:Choice>
              <mc:Fallback>
                <p:oleObj name="GALLERY" r:id="rId4" imgW="3305077" imgH="354321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89330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0" name="AutoShape 4"/>
          <p:cNvSpPr>
            <a:spLocks noChangeArrowheads="1"/>
          </p:cNvSpPr>
          <p:nvPr/>
        </p:nvSpPr>
        <p:spPr bwMode="auto">
          <a:xfrm>
            <a:off x="4618038" y="2676525"/>
            <a:ext cx="2505075" cy="6858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defRPr/>
            </a:pPr>
            <a:r>
              <a:rPr lang="de-DE" sz="4000">
                <a:solidFill>
                  <a:srgbClr val="FFFF66"/>
                </a:solidFill>
                <a:effectLst>
                  <a:outerShdw blurRad="38100" dist="38100" dir="2700000" algn="tl">
                    <a:srgbClr val="000000"/>
                  </a:outerShdw>
                </a:effectLst>
              </a:rPr>
              <a:t>Umsätze</a:t>
            </a:r>
          </a:p>
        </p:txBody>
      </p:sp>
      <p:sp>
        <p:nvSpPr>
          <p:cNvPr id="70661" name="AutoShape 5"/>
          <p:cNvSpPr>
            <a:spLocks noChangeArrowheads="1"/>
          </p:cNvSpPr>
          <p:nvPr/>
        </p:nvSpPr>
        <p:spPr bwMode="auto">
          <a:xfrm>
            <a:off x="2890838" y="3930650"/>
            <a:ext cx="2505075" cy="803275"/>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2" name="AutoShape 6"/>
          <p:cNvSpPr>
            <a:spLocks noChangeArrowheads="1"/>
          </p:cNvSpPr>
          <p:nvPr/>
        </p:nvSpPr>
        <p:spPr bwMode="auto">
          <a:xfrm>
            <a:off x="6364288" y="3932238"/>
            <a:ext cx="2665412" cy="801687"/>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nicht 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3" name="AutoShape 7"/>
          <p:cNvSpPr>
            <a:spLocks noChangeArrowheads="1"/>
          </p:cNvSpPr>
          <p:nvPr/>
        </p:nvSpPr>
        <p:spPr bwMode="auto">
          <a:xfrm>
            <a:off x="4613275" y="5186363"/>
            <a:ext cx="2505075" cy="79375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steuerfreie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24583" name="Line 8"/>
          <p:cNvSpPr>
            <a:spLocks noChangeShapeType="1"/>
          </p:cNvSpPr>
          <p:nvPr/>
        </p:nvSpPr>
        <p:spPr bwMode="auto">
          <a:xfrm>
            <a:off x="5884863" y="33893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4" name="Line 9"/>
          <p:cNvSpPr>
            <a:spLocks noChangeShapeType="1"/>
          </p:cNvSpPr>
          <p:nvPr/>
        </p:nvSpPr>
        <p:spPr bwMode="auto">
          <a:xfrm flipV="1">
            <a:off x="4149725" y="3771900"/>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5" name="Line 10"/>
          <p:cNvSpPr>
            <a:spLocks noChangeShapeType="1"/>
          </p:cNvSpPr>
          <p:nvPr/>
        </p:nvSpPr>
        <p:spPr bwMode="auto">
          <a:xfrm>
            <a:off x="4149725" y="37719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6" name="Line 11"/>
          <p:cNvSpPr>
            <a:spLocks noChangeShapeType="1"/>
          </p:cNvSpPr>
          <p:nvPr/>
        </p:nvSpPr>
        <p:spPr bwMode="auto">
          <a:xfrm flipV="1">
            <a:off x="7624763" y="3779838"/>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7" name="Line 12"/>
          <p:cNvSpPr>
            <a:spLocks noChangeShapeType="1"/>
          </p:cNvSpPr>
          <p:nvPr/>
        </p:nvSpPr>
        <p:spPr bwMode="auto">
          <a:xfrm>
            <a:off x="4152900" y="46212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8" name="Line 13"/>
          <p:cNvSpPr>
            <a:spLocks noChangeShapeType="1"/>
          </p:cNvSpPr>
          <p:nvPr/>
        </p:nvSpPr>
        <p:spPr bwMode="auto">
          <a:xfrm>
            <a:off x="2419350" y="50038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9" name="Line 14"/>
          <p:cNvSpPr>
            <a:spLocks noChangeShapeType="1"/>
          </p:cNvSpPr>
          <p:nvPr/>
        </p:nvSpPr>
        <p:spPr bwMode="auto">
          <a:xfrm flipV="1">
            <a:off x="5894388" y="5008563"/>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90" name="Line 15"/>
          <p:cNvSpPr>
            <a:spLocks noChangeShapeType="1"/>
          </p:cNvSpPr>
          <p:nvPr/>
        </p:nvSpPr>
        <p:spPr bwMode="auto">
          <a:xfrm>
            <a:off x="2414588" y="5021263"/>
            <a:ext cx="0" cy="233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0672" name="AutoShape 16"/>
          <p:cNvSpPr>
            <a:spLocks noChangeArrowheads="1"/>
          </p:cNvSpPr>
          <p:nvPr/>
        </p:nvSpPr>
        <p:spPr bwMode="auto">
          <a:xfrm>
            <a:off x="1130300" y="5181600"/>
            <a:ext cx="2505075" cy="7747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steuerpflichtige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81" name="Rectangle 25"/>
          <p:cNvSpPr>
            <a:spLocks noChangeArrowheads="1"/>
          </p:cNvSpPr>
          <p:nvPr/>
        </p:nvSpPr>
        <p:spPr bwMode="auto">
          <a:xfrm>
            <a:off x="111125" y="133350"/>
            <a:ext cx="525938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Was unterliegt der Umsatzsteuer? - Theorie</a:t>
            </a:r>
          </a:p>
        </p:txBody>
      </p:sp>
      <p:sp>
        <p:nvSpPr>
          <p:cNvPr id="2459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 name="Textfeld 1"/>
          <p:cNvSpPr txBox="1"/>
          <p:nvPr/>
        </p:nvSpPr>
        <p:spPr>
          <a:xfrm>
            <a:off x="6280150" y="628650"/>
            <a:ext cx="3479800" cy="1615827"/>
          </a:xfrm>
          <a:prstGeom prst="rect">
            <a:avLst/>
          </a:prstGeom>
          <a:noFill/>
          <a:ln>
            <a:solidFill>
              <a:schemeClr val="accent1"/>
            </a:solidFill>
          </a:ln>
        </p:spPr>
        <p:txBody>
          <a:bodyPr>
            <a:spAutoFit/>
          </a:bodyPr>
          <a:lstStyle/>
          <a:p>
            <a:pPr>
              <a:defRPr/>
            </a:pPr>
            <a:r>
              <a:rPr lang="de-AT" sz="1100" b="1" dirty="0">
                <a:solidFill>
                  <a:schemeClr val="accent5">
                    <a:lumMod val="90000"/>
                  </a:schemeClr>
                </a:solidFill>
              </a:rPr>
              <a:t>Definition</a:t>
            </a:r>
            <a:r>
              <a:rPr lang="de-AT" sz="1100" b="1" dirty="0">
                <a:solidFill>
                  <a:schemeClr val="accent5">
                    <a:lumMod val="75000"/>
                  </a:schemeClr>
                </a:solidFill>
              </a:rPr>
              <a:t>: </a:t>
            </a:r>
            <a:r>
              <a:rPr lang="de-AT" sz="1100" b="1" dirty="0">
                <a:solidFill>
                  <a:schemeClr val="accent5">
                    <a:lumMod val="90000"/>
                  </a:schemeClr>
                </a:solidFill>
              </a:rPr>
              <a:t>Umsatzsteuer</a:t>
            </a:r>
            <a:r>
              <a:rPr lang="de-AT" sz="1100" b="1" dirty="0">
                <a:solidFill>
                  <a:schemeClr val="accent5">
                    <a:lumMod val="75000"/>
                  </a:schemeClr>
                </a:solidFill>
              </a:rPr>
              <a:t> – </a:t>
            </a:r>
            <a:r>
              <a:rPr lang="de-AT" sz="1100" b="1" dirty="0">
                <a:solidFill>
                  <a:schemeClr val="accent5">
                    <a:lumMod val="90000"/>
                  </a:schemeClr>
                </a:solidFill>
              </a:rPr>
              <a:t>für</a:t>
            </a:r>
            <a:r>
              <a:rPr lang="de-AT" sz="1100" b="1" dirty="0">
                <a:solidFill>
                  <a:schemeClr val="accent5">
                    <a:lumMod val="75000"/>
                  </a:schemeClr>
                </a:solidFill>
              </a:rPr>
              <a:t>…</a:t>
            </a:r>
          </a:p>
          <a:p>
            <a:pPr>
              <a:defRPr/>
            </a:pPr>
            <a:r>
              <a:rPr lang="de-AT" sz="1100" dirty="0"/>
              <a:t>Lieferungen/Leistungen</a:t>
            </a:r>
          </a:p>
          <a:p>
            <a:pPr marL="285750" indent="-285750">
              <a:buFont typeface="Arial" pitchFamily="34" charset="0"/>
              <a:buChar char="•"/>
              <a:defRPr/>
            </a:pPr>
            <a:r>
              <a:rPr lang="de-AT" sz="1100" dirty="0"/>
              <a:t>die ein </a:t>
            </a:r>
            <a:r>
              <a:rPr lang="de-AT" sz="1100" b="1" dirty="0">
                <a:solidFill>
                  <a:schemeClr val="accent5">
                    <a:lumMod val="90000"/>
                  </a:schemeClr>
                </a:solidFill>
              </a:rPr>
              <a:t>Unternehmer</a:t>
            </a:r>
          </a:p>
          <a:p>
            <a:pPr marL="285750" indent="-285750">
              <a:buFont typeface="Arial" pitchFamily="34" charset="0"/>
              <a:buChar char="•"/>
              <a:defRPr/>
            </a:pPr>
            <a:r>
              <a:rPr lang="de-AT" sz="1100" dirty="0"/>
              <a:t>im </a:t>
            </a:r>
            <a:r>
              <a:rPr lang="de-AT" sz="1100" b="1" dirty="0">
                <a:solidFill>
                  <a:schemeClr val="accent5">
                    <a:lumMod val="90000"/>
                  </a:schemeClr>
                </a:solidFill>
              </a:rPr>
              <a:t>Inland</a:t>
            </a:r>
          </a:p>
          <a:p>
            <a:pPr marL="285750" indent="-285750">
              <a:buFont typeface="Arial" pitchFamily="34" charset="0"/>
              <a:buChar char="•"/>
              <a:defRPr/>
            </a:pPr>
            <a:r>
              <a:rPr lang="de-AT" sz="1100" dirty="0"/>
              <a:t>gegen </a:t>
            </a:r>
            <a:r>
              <a:rPr lang="de-AT" sz="1100" b="1" dirty="0">
                <a:solidFill>
                  <a:schemeClr val="accent5">
                    <a:lumMod val="90000"/>
                  </a:schemeClr>
                </a:solidFill>
              </a:rPr>
              <a:t>Entgelt</a:t>
            </a:r>
          </a:p>
          <a:p>
            <a:pPr marL="285750" indent="-285750">
              <a:buFont typeface="Arial" pitchFamily="34" charset="0"/>
              <a:buChar char="•"/>
              <a:defRPr/>
            </a:pPr>
            <a:r>
              <a:rPr lang="de-AT" sz="1100" dirty="0"/>
              <a:t>im </a:t>
            </a:r>
            <a:r>
              <a:rPr lang="de-AT" sz="1100" b="1" dirty="0">
                <a:solidFill>
                  <a:schemeClr val="accent5">
                    <a:lumMod val="90000"/>
                  </a:schemeClr>
                </a:solidFill>
              </a:rPr>
              <a:t>Rahmen</a:t>
            </a:r>
            <a:r>
              <a:rPr lang="de-AT" sz="1100" dirty="0"/>
              <a:t> seines </a:t>
            </a:r>
            <a:r>
              <a:rPr lang="de-AT" sz="1100" b="1" dirty="0">
                <a:solidFill>
                  <a:schemeClr val="accent5">
                    <a:lumMod val="90000"/>
                  </a:schemeClr>
                </a:solidFill>
              </a:rPr>
              <a:t>Unternehmen</a:t>
            </a:r>
            <a:r>
              <a:rPr lang="de-AT" sz="1100" dirty="0">
                <a:solidFill>
                  <a:srgbClr val="FF0000"/>
                </a:solidFill>
              </a:rPr>
              <a:t> </a:t>
            </a:r>
            <a:r>
              <a:rPr lang="de-AT" sz="1100" dirty="0"/>
              <a:t>ausführt.</a:t>
            </a:r>
          </a:p>
          <a:p>
            <a:pPr marL="285750" indent="-285750">
              <a:buFont typeface="Arial" pitchFamily="34" charset="0"/>
              <a:buChar char="•"/>
              <a:defRPr/>
            </a:pPr>
            <a:r>
              <a:rPr lang="de-AT" sz="1100" b="1" dirty="0">
                <a:solidFill>
                  <a:schemeClr val="accent5">
                    <a:lumMod val="90000"/>
                  </a:schemeClr>
                </a:solidFill>
              </a:rPr>
              <a:t>Eigenverbrauch</a:t>
            </a:r>
          </a:p>
          <a:p>
            <a:pPr marL="285750" indent="-285750">
              <a:buFont typeface="Arial" pitchFamily="34" charset="0"/>
              <a:buChar char="•"/>
              <a:defRPr/>
            </a:pPr>
            <a:r>
              <a:rPr lang="de-AT" sz="1100" b="1" dirty="0">
                <a:solidFill>
                  <a:schemeClr val="accent5">
                    <a:lumMod val="90000"/>
                  </a:schemeClr>
                </a:solidFill>
              </a:rPr>
              <a:t>Einfuhr</a:t>
            </a:r>
            <a:r>
              <a:rPr lang="de-AT" sz="1100" dirty="0"/>
              <a:t> aus Drittländern</a:t>
            </a:r>
          </a:p>
        </p:txBody>
      </p:sp>
      <p:sp>
        <p:nvSpPr>
          <p:cNvPr id="3" name="Stern mit 6 Zacken 2"/>
          <p:cNvSpPr/>
          <p:nvPr/>
        </p:nvSpPr>
        <p:spPr bwMode="auto">
          <a:xfrm>
            <a:off x="1295400" y="3078163"/>
            <a:ext cx="1885950" cy="1343025"/>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algn="ctr">
              <a:defRPr/>
            </a:pPr>
            <a:r>
              <a:rPr lang="de-AT" dirty="0"/>
              <a:t>Definition greift!</a:t>
            </a:r>
          </a:p>
        </p:txBody>
      </p:sp>
      <p:sp>
        <p:nvSpPr>
          <p:cNvPr id="21" name="Stern mit 6 Zacken 20"/>
          <p:cNvSpPr/>
          <p:nvPr/>
        </p:nvSpPr>
        <p:spPr bwMode="auto">
          <a:xfrm>
            <a:off x="7362825" y="2717800"/>
            <a:ext cx="2081213" cy="1343025"/>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algn="ctr">
              <a:defRPr/>
            </a:pPr>
            <a:r>
              <a:rPr lang="de-AT" dirty="0"/>
              <a:t>Definition greift nicht!</a:t>
            </a:r>
          </a:p>
        </p:txBody>
      </p:sp>
      <p:sp>
        <p:nvSpPr>
          <p:cNvPr id="22" name="Stern mit 6 Zacken 21"/>
          <p:cNvSpPr/>
          <p:nvPr/>
        </p:nvSpPr>
        <p:spPr bwMode="auto">
          <a:xfrm>
            <a:off x="6838950" y="5157788"/>
            <a:ext cx="2495550" cy="1004887"/>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algn="ctr">
              <a:defRPr/>
            </a:pPr>
            <a:r>
              <a:rPr lang="de-AT" sz="1200" dirty="0"/>
              <a:t>Steuerbefreiungen lt.</a:t>
            </a:r>
          </a:p>
          <a:p>
            <a:pPr algn="ctr">
              <a:defRPr/>
            </a:pPr>
            <a:r>
              <a:rPr lang="de-AT" sz="1200" dirty="0"/>
              <a:t>Umsatzsteuergesetz</a:t>
            </a:r>
          </a:p>
        </p:txBody>
      </p:sp>
    </p:spTree>
    <p:extLst>
      <p:ext uri="{BB962C8B-B14F-4D97-AF65-F5344CB8AC3E}">
        <p14:creationId xmlns:p14="http://schemas.microsoft.com/office/powerpoint/2010/main" val="1558300420"/>
      </p:ext>
    </p:extLst>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p:cNvGraphicFramePr>
            <a:graphicFrameLocks/>
          </p:cNvGraphicFramePr>
          <p:nvPr/>
        </p:nvGraphicFramePr>
        <p:xfrm>
          <a:off x="-30163" y="12700"/>
          <a:ext cx="9893301" cy="6845300"/>
        </p:xfrm>
        <a:graphic>
          <a:graphicData uri="http://schemas.openxmlformats.org/presentationml/2006/ole">
            <mc:AlternateContent xmlns:mc="http://schemas.openxmlformats.org/markup-compatibility/2006">
              <mc:Choice xmlns:v="urn:schemas-microsoft-com:vml" Requires="v">
                <p:oleObj spid="_x0000_s51205" name="GALLERY" r:id="rId4" imgW="3305077" imgH="3543210" progId="GALLERYClipart">
                  <p:embed/>
                </p:oleObj>
              </mc:Choice>
              <mc:Fallback>
                <p:oleObj name="GALLERY" r:id="rId4" imgW="3305077" imgH="354321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2700"/>
                        <a:ext cx="9893301"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0" name="AutoShape 4"/>
          <p:cNvSpPr>
            <a:spLocks noChangeArrowheads="1"/>
          </p:cNvSpPr>
          <p:nvPr/>
        </p:nvSpPr>
        <p:spPr bwMode="auto">
          <a:xfrm>
            <a:off x="4618038" y="2676525"/>
            <a:ext cx="2505075" cy="6858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defRPr/>
            </a:pPr>
            <a:r>
              <a:rPr lang="de-DE" sz="4000">
                <a:solidFill>
                  <a:srgbClr val="FFFF66"/>
                </a:solidFill>
                <a:effectLst>
                  <a:outerShdw blurRad="38100" dist="38100" dir="2700000" algn="tl">
                    <a:srgbClr val="000000"/>
                  </a:outerShdw>
                </a:effectLst>
              </a:rPr>
              <a:t>Umsätze</a:t>
            </a:r>
          </a:p>
        </p:txBody>
      </p:sp>
      <p:sp>
        <p:nvSpPr>
          <p:cNvPr id="70661" name="AutoShape 5"/>
          <p:cNvSpPr>
            <a:spLocks noChangeArrowheads="1"/>
          </p:cNvSpPr>
          <p:nvPr/>
        </p:nvSpPr>
        <p:spPr bwMode="auto">
          <a:xfrm>
            <a:off x="2890838" y="3930650"/>
            <a:ext cx="2505075" cy="803275"/>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2" name="AutoShape 6"/>
          <p:cNvSpPr>
            <a:spLocks noChangeArrowheads="1"/>
          </p:cNvSpPr>
          <p:nvPr/>
        </p:nvSpPr>
        <p:spPr bwMode="auto">
          <a:xfrm>
            <a:off x="6364288" y="3932238"/>
            <a:ext cx="2665412" cy="801687"/>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nicht 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3" name="AutoShape 7"/>
          <p:cNvSpPr>
            <a:spLocks noChangeArrowheads="1"/>
          </p:cNvSpPr>
          <p:nvPr/>
        </p:nvSpPr>
        <p:spPr bwMode="auto">
          <a:xfrm>
            <a:off x="4613275" y="5186363"/>
            <a:ext cx="2505075" cy="79375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steuerfreie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25607" name="Line 8"/>
          <p:cNvSpPr>
            <a:spLocks noChangeShapeType="1"/>
          </p:cNvSpPr>
          <p:nvPr/>
        </p:nvSpPr>
        <p:spPr bwMode="auto">
          <a:xfrm>
            <a:off x="5884863" y="33893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08" name="Line 9"/>
          <p:cNvSpPr>
            <a:spLocks noChangeShapeType="1"/>
          </p:cNvSpPr>
          <p:nvPr/>
        </p:nvSpPr>
        <p:spPr bwMode="auto">
          <a:xfrm flipV="1">
            <a:off x="4149725" y="3771900"/>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09" name="Line 10"/>
          <p:cNvSpPr>
            <a:spLocks noChangeShapeType="1"/>
          </p:cNvSpPr>
          <p:nvPr/>
        </p:nvSpPr>
        <p:spPr bwMode="auto">
          <a:xfrm>
            <a:off x="4149725" y="37719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0" name="Line 11"/>
          <p:cNvSpPr>
            <a:spLocks noChangeShapeType="1"/>
          </p:cNvSpPr>
          <p:nvPr/>
        </p:nvSpPr>
        <p:spPr bwMode="auto">
          <a:xfrm flipV="1">
            <a:off x="7624763" y="3779838"/>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1" name="Line 12"/>
          <p:cNvSpPr>
            <a:spLocks noChangeShapeType="1"/>
          </p:cNvSpPr>
          <p:nvPr/>
        </p:nvSpPr>
        <p:spPr bwMode="auto">
          <a:xfrm>
            <a:off x="4152900" y="46212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2" name="Line 13"/>
          <p:cNvSpPr>
            <a:spLocks noChangeShapeType="1"/>
          </p:cNvSpPr>
          <p:nvPr/>
        </p:nvSpPr>
        <p:spPr bwMode="auto">
          <a:xfrm>
            <a:off x="2419350" y="50038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3" name="Line 14"/>
          <p:cNvSpPr>
            <a:spLocks noChangeShapeType="1"/>
          </p:cNvSpPr>
          <p:nvPr/>
        </p:nvSpPr>
        <p:spPr bwMode="auto">
          <a:xfrm flipV="1">
            <a:off x="5894388" y="5008563"/>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4" name="Line 15"/>
          <p:cNvSpPr>
            <a:spLocks noChangeShapeType="1"/>
          </p:cNvSpPr>
          <p:nvPr/>
        </p:nvSpPr>
        <p:spPr bwMode="auto">
          <a:xfrm>
            <a:off x="2414588" y="5021263"/>
            <a:ext cx="0" cy="233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0672" name="AutoShape 16"/>
          <p:cNvSpPr>
            <a:spLocks noChangeArrowheads="1"/>
          </p:cNvSpPr>
          <p:nvPr/>
        </p:nvSpPr>
        <p:spPr bwMode="auto">
          <a:xfrm>
            <a:off x="1130300" y="5181600"/>
            <a:ext cx="2505075" cy="7747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steuerpflichtige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81" name="Rectangle 25"/>
          <p:cNvSpPr>
            <a:spLocks noChangeArrowheads="1"/>
          </p:cNvSpPr>
          <p:nvPr/>
        </p:nvSpPr>
        <p:spPr bwMode="auto">
          <a:xfrm>
            <a:off x="111125" y="133350"/>
            <a:ext cx="542290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Was unterliegt der Umsatzsteuer? - Beispiele</a:t>
            </a:r>
          </a:p>
        </p:txBody>
      </p:sp>
      <p:sp>
        <p:nvSpPr>
          <p:cNvPr id="25617"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25618" name="Grafik 8" descr="bauerpoint.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6280150" y="628650"/>
            <a:ext cx="3479800" cy="1200150"/>
          </a:xfrm>
          <a:prstGeom prst="rect">
            <a:avLst/>
          </a:prstGeom>
          <a:noFill/>
          <a:ln>
            <a:solidFill>
              <a:schemeClr val="accent1"/>
            </a:solidFill>
          </a:ln>
        </p:spPr>
        <p:txBody>
          <a:bodyPr>
            <a:spAutoFit/>
          </a:bodyPr>
          <a:lstStyle/>
          <a:p>
            <a:pPr>
              <a:defRPr/>
            </a:pPr>
            <a:r>
              <a:rPr lang="de-AT" sz="1200" b="1" dirty="0">
                <a:solidFill>
                  <a:schemeClr val="accent5">
                    <a:lumMod val="75000"/>
                  </a:schemeClr>
                </a:solidFill>
              </a:rPr>
              <a:t>Definition: Umsatzsteuer – für…</a:t>
            </a:r>
          </a:p>
          <a:p>
            <a:pPr>
              <a:defRPr/>
            </a:pPr>
            <a:r>
              <a:rPr lang="de-AT" sz="1200" dirty="0"/>
              <a:t>Lieferungen/Leistungen</a:t>
            </a:r>
          </a:p>
          <a:p>
            <a:pPr marL="285750" indent="-285750">
              <a:buFont typeface="Arial" pitchFamily="34" charset="0"/>
              <a:buChar char="•"/>
              <a:defRPr/>
            </a:pPr>
            <a:r>
              <a:rPr lang="de-AT" sz="1200" dirty="0"/>
              <a:t>die ein </a:t>
            </a:r>
            <a:r>
              <a:rPr lang="de-AT" sz="1200" b="1" dirty="0">
                <a:solidFill>
                  <a:schemeClr val="accent5">
                    <a:lumMod val="75000"/>
                  </a:schemeClr>
                </a:solidFill>
              </a:rPr>
              <a:t>Unternehmer</a:t>
            </a:r>
          </a:p>
          <a:p>
            <a:pPr marL="285750" indent="-285750">
              <a:buFont typeface="Arial" pitchFamily="34" charset="0"/>
              <a:buChar char="•"/>
              <a:defRPr/>
            </a:pPr>
            <a:r>
              <a:rPr lang="de-AT" sz="1200" dirty="0"/>
              <a:t>im </a:t>
            </a:r>
            <a:r>
              <a:rPr lang="de-AT" sz="1200" b="1" dirty="0">
                <a:solidFill>
                  <a:schemeClr val="accent5">
                    <a:lumMod val="75000"/>
                  </a:schemeClr>
                </a:solidFill>
              </a:rPr>
              <a:t>Inland</a:t>
            </a:r>
          </a:p>
          <a:p>
            <a:pPr marL="285750" indent="-285750">
              <a:buFont typeface="Arial" pitchFamily="34" charset="0"/>
              <a:buChar char="•"/>
              <a:defRPr/>
            </a:pPr>
            <a:r>
              <a:rPr lang="de-AT" sz="1200" dirty="0"/>
              <a:t>gegen </a:t>
            </a:r>
            <a:r>
              <a:rPr lang="de-AT" sz="1200" b="1" dirty="0">
                <a:solidFill>
                  <a:schemeClr val="accent5">
                    <a:lumMod val="75000"/>
                  </a:schemeClr>
                </a:solidFill>
              </a:rPr>
              <a:t>Entgelt</a:t>
            </a:r>
          </a:p>
          <a:p>
            <a:pPr marL="285750" indent="-285750">
              <a:buFont typeface="Arial" pitchFamily="34" charset="0"/>
              <a:buChar char="•"/>
              <a:defRPr/>
            </a:pPr>
            <a:r>
              <a:rPr lang="de-AT" sz="1200" dirty="0"/>
              <a:t>im </a:t>
            </a:r>
            <a:r>
              <a:rPr lang="de-AT" sz="1200" b="1" dirty="0">
                <a:solidFill>
                  <a:schemeClr val="accent5">
                    <a:lumMod val="75000"/>
                  </a:schemeClr>
                </a:solidFill>
              </a:rPr>
              <a:t>Rahmen</a:t>
            </a:r>
            <a:r>
              <a:rPr lang="de-AT" sz="1200" dirty="0"/>
              <a:t> seines </a:t>
            </a:r>
            <a:r>
              <a:rPr lang="de-AT" sz="1200" b="1" dirty="0">
                <a:solidFill>
                  <a:schemeClr val="accent5">
                    <a:lumMod val="75000"/>
                  </a:schemeClr>
                </a:solidFill>
              </a:rPr>
              <a:t>Unternehmen</a:t>
            </a:r>
            <a:r>
              <a:rPr lang="de-AT" sz="1200" dirty="0">
                <a:solidFill>
                  <a:srgbClr val="FF0000"/>
                </a:solidFill>
              </a:rPr>
              <a:t> </a:t>
            </a:r>
            <a:r>
              <a:rPr lang="de-AT" sz="1200" dirty="0"/>
              <a:t>ausführt.</a:t>
            </a:r>
          </a:p>
        </p:txBody>
      </p:sp>
      <p:sp>
        <p:nvSpPr>
          <p:cNvPr id="3" name="Stern mit 6 Zacken 2"/>
          <p:cNvSpPr/>
          <p:nvPr/>
        </p:nvSpPr>
        <p:spPr bwMode="auto">
          <a:xfrm>
            <a:off x="1295400" y="3078163"/>
            <a:ext cx="1885950" cy="1343025"/>
          </a:xfrm>
          <a:prstGeom prst="star6">
            <a:avLst/>
          </a:prstGeom>
          <a:solidFill>
            <a:srgbClr val="00B050"/>
          </a:solidFill>
          <a:ln w="12700" cap="flat" cmpd="sng" algn="ctr">
            <a:solidFill>
              <a:schemeClr val="tx1"/>
            </a:solidFill>
            <a:prstDash val="solid"/>
            <a:round/>
            <a:headEnd type="none" w="sm" len="sm"/>
            <a:tailEnd type="none" w="sm" len="sm"/>
          </a:ln>
          <a:effectLst/>
        </p:spPr>
        <p:txBody>
          <a:bodyPr/>
          <a:lstStyle/>
          <a:p>
            <a:pPr algn="ctr">
              <a:defRPr/>
            </a:pPr>
            <a:r>
              <a:rPr lang="de-AT" sz="1400" b="1" dirty="0">
                <a:solidFill>
                  <a:schemeClr val="bg1"/>
                </a:solidFill>
              </a:rPr>
              <a:t>Definition greift!</a:t>
            </a:r>
          </a:p>
        </p:txBody>
      </p:sp>
      <p:sp>
        <p:nvSpPr>
          <p:cNvPr id="21" name="Stern mit 6 Zacken 20"/>
          <p:cNvSpPr/>
          <p:nvPr/>
        </p:nvSpPr>
        <p:spPr bwMode="auto">
          <a:xfrm>
            <a:off x="7146925" y="2505075"/>
            <a:ext cx="2543175" cy="1555750"/>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marL="171450" indent="-171450" algn="ctr">
              <a:buFontTx/>
              <a:buChar char="-"/>
              <a:defRPr/>
            </a:pPr>
            <a:r>
              <a:rPr lang="de-AT" sz="1100" dirty="0"/>
              <a:t>Kein Unternehmer</a:t>
            </a:r>
          </a:p>
          <a:p>
            <a:pPr marL="171450" indent="-171450" algn="ctr">
              <a:buFontTx/>
              <a:buChar char="-"/>
              <a:defRPr/>
            </a:pPr>
            <a:r>
              <a:rPr lang="de-AT" sz="1100" dirty="0"/>
              <a:t>Im Ausland</a:t>
            </a:r>
          </a:p>
          <a:p>
            <a:pPr marL="171450" indent="-171450" algn="ctr">
              <a:buFontTx/>
              <a:buChar char="-"/>
              <a:defRPr/>
            </a:pPr>
            <a:r>
              <a:rPr lang="de-AT" sz="1100" dirty="0"/>
              <a:t>Gratis</a:t>
            </a:r>
          </a:p>
          <a:p>
            <a:pPr marL="171450" indent="-171450" algn="ctr">
              <a:buFontTx/>
              <a:buChar char="-"/>
              <a:defRPr/>
            </a:pPr>
            <a:r>
              <a:rPr lang="de-AT" sz="1100" dirty="0"/>
              <a:t>Privatverkauf</a:t>
            </a:r>
          </a:p>
        </p:txBody>
      </p:sp>
      <p:sp>
        <p:nvSpPr>
          <p:cNvPr id="22" name="Stern mit 6 Zacken 21"/>
          <p:cNvSpPr/>
          <p:nvPr/>
        </p:nvSpPr>
        <p:spPr bwMode="auto">
          <a:xfrm>
            <a:off x="6524625" y="5157788"/>
            <a:ext cx="3171825" cy="1595437"/>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marL="171450" indent="-171450" algn="ctr">
              <a:buFontTx/>
              <a:buChar char="-"/>
              <a:defRPr/>
            </a:pPr>
            <a:r>
              <a:rPr lang="de-AT" sz="1200" dirty="0"/>
              <a:t>Lieferung ins Ausland</a:t>
            </a:r>
          </a:p>
          <a:p>
            <a:pPr marL="171450" indent="-171450" algn="ctr">
              <a:buFontTx/>
              <a:buChar char="-"/>
              <a:defRPr/>
            </a:pPr>
            <a:r>
              <a:rPr lang="de-AT" sz="1200" dirty="0"/>
              <a:t>Kredite</a:t>
            </a:r>
          </a:p>
          <a:p>
            <a:pPr marL="171450" indent="-171450" algn="ctr">
              <a:buFontTx/>
              <a:buChar char="-"/>
              <a:defRPr/>
            </a:pPr>
            <a:r>
              <a:rPr lang="de-AT" sz="1200" dirty="0"/>
              <a:t>Versicherung</a:t>
            </a:r>
          </a:p>
          <a:p>
            <a:pPr marL="171450" indent="-171450" algn="ctr">
              <a:buFontTx/>
              <a:buChar char="-"/>
              <a:defRPr/>
            </a:pPr>
            <a:r>
              <a:rPr lang="de-AT" sz="1200" dirty="0"/>
              <a:t>Postgebühren (teilweise)</a:t>
            </a:r>
          </a:p>
        </p:txBody>
      </p:sp>
      <p:sp>
        <p:nvSpPr>
          <p:cNvPr id="23" name="Stern mit 6 Zacken 22"/>
          <p:cNvSpPr/>
          <p:nvPr/>
        </p:nvSpPr>
        <p:spPr bwMode="auto">
          <a:xfrm>
            <a:off x="7896225" y="1828800"/>
            <a:ext cx="1487488" cy="1058863"/>
          </a:xfrm>
          <a:prstGeom prst="star6">
            <a:avLst/>
          </a:prstGeom>
          <a:solidFill>
            <a:schemeClr val="accent2"/>
          </a:solidFill>
          <a:ln w="12700" cap="flat" cmpd="sng" algn="ctr">
            <a:solidFill>
              <a:schemeClr val="tx1"/>
            </a:solidFill>
            <a:prstDash val="solid"/>
            <a:round/>
            <a:headEnd type="none" w="sm" len="sm"/>
            <a:tailEnd type="none" w="sm" len="sm"/>
          </a:ln>
          <a:effectLst/>
        </p:spPr>
        <p:txBody>
          <a:bodyPr/>
          <a:lstStyle/>
          <a:p>
            <a:pPr algn="ctr">
              <a:defRPr/>
            </a:pPr>
            <a:r>
              <a:rPr lang="de-AT" sz="1100" b="1" dirty="0">
                <a:solidFill>
                  <a:schemeClr val="bg1"/>
                </a:solidFill>
              </a:rPr>
              <a:t>Definition greift nicht!</a:t>
            </a:r>
          </a:p>
        </p:txBody>
      </p:sp>
    </p:spTree>
    <p:extLst>
      <p:ext uri="{BB962C8B-B14F-4D97-AF65-F5344CB8AC3E}">
        <p14:creationId xmlns:p14="http://schemas.microsoft.com/office/powerpoint/2010/main" val="3037415181"/>
      </p:ext>
    </p:extLst>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21"/>
          <p:cNvSpPr>
            <a:spLocks noChangeArrowheads="1"/>
          </p:cNvSpPr>
          <p:nvPr/>
        </p:nvSpPr>
        <p:spPr bwMode="auto">
          <a:xfrm>
            <a:off x="76200" y="825500"/>
            <a:ext cx="6388100" cy="2070100"/>
          </a:xfrm>
          <a:prstGeom prst="rect">
            <a:avLst/>
          </a:prstGeom>
          <a:solidFill>
            <a:srgbClr val="FFFF99"/>
          </a:solidFill>
          <a:ln w="12700">
            <a:solidFill>
              <a:schemeClr val="tx1"/>
            </a:solidFill>
            <a:miter lim="800000"/>
            <a:headEnd type="none" w="sm" len="sm"/>
            <a:tailEnd type="none" w="sm" len="sm"/>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6627" name="Rectangle 7"/>
          <p:cNvSpPr>
            <a:spLocks noChangeArrowheads="1"/>
          </p:cNvSpPr>
          <p:nvPr/>
        </p:nvSpPr>
        <p:spPr bwMode="auto">
          <a:xfrm>
            <a:off x="2417763" y="3375025"/>
            <a:ext cx="1327150" cy="366713"/>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Wir zahlen:</a:t>
            </a:r>
          </a:p>
        </p:txBody>
      </p:sp>
      <p:sp>
        <p:nvSpPr>
          <p:cNvPr id="26628" name="Rectangle 8"/>
          <p:cNvSpPr>
            <a:spLocks noChangeArrowheads="1"/>
          </p:cNvSpPr>
          <p:nvPr/>
        </p:nvSpPr>
        <p:spPr bwMode="auto">
          <a:xfrm>
            <a:off x="3814763" y="3365500"/>
            <a:ext cx="2813050" cy="1219200"/>
          </a:xfrm>
          <a:prstGeom prst="rect">
            <a:avLst/>
          </a:prstGeom>
          <a:solidFill>
            <a:schemeClr val="bg1"/>
          </a:solidFill>
          <a:ln w="12700">
            <a:solidFill>
              <a:srgbClr val="990099"/>
            </a:solidFill>
            <a:miter lim="800000"/>
            <a:headEnd/>
            <a:tailEnd/>
          </a:ln>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t>Ware:		1.000,--</a:t>
            </a:r>
          </a:p>
          <a:p>
            <a:pPr>
              <a:lnSpc>
                <a:spcPct val="135000"/>
              </a:lnSpc>
            </a:pPr>
            <a:r>
              <a:rPr lang="de-DE" altLang="de-DE"/>
              <a:t>Vorsteuer 20 %:	   200,--</a:t>
            </a:r>
          </a:p>
          <a:p>
            <a:pPr>
              <a:lnSpc>
                <a:spcPct val="135000"/>
              </a:lnSpc>
            </a:pPr>
            <a:r>
              <a:rPr lang="de-DE" altLang="de-DE"/>
              <a:t>Betrag:		1.200,--</a:t>
            </a:r>
          </a:p>
        </p:txBody>
      </p:sp>
      <p:sp>
        <p:nvSpPr>
          <p:cNvPr id="26629" name="Line 9"/>
          <p:cNvSpPr>
            <a:spLocks noChangeShapeType="1"/>
          </p:cNvSpPr>
          <p:nvPr/>
        </p:nvSpPr>
        <p:spPr bwMode="auto">
          <a:xfrm>
            <a:off x="3851275" y="4179888"/>
            <a:ext cx="26241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6630" name="Line 10"/>
          <p:cNvSpPr>
            <a:spLocks noChangeShapeType="1"/>
          </p:cNvSpPr>
          <p:nvPr/>
        </p:nvSpPr>
        <p:spPr bwMode="auto">
          <a:xfrm>
            <a:off x="3859213" y="4538663"/>
            <a:ext cx="2624137"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6631" name="AutoShape 11"/>
          <p:cNvSpPr>
            <a:spLocks noChangeArrowheads="1"/>
          </p:cNvSpPr>
          <p:nvPr/>
        </p:nvSpPr>
        <p:spPr bwMode="auto">
          <a:xfrm>
            <a:off x="4338638" y="4635500"/>
            <a:ext cx="1755775" cy="428625"/>
          </a:xfrm>
          <a:prstGeom prst="downArrow">
            <a:avLst>
              <a:gd name="adj1" fmla="val 75009"/>
              <a:gd name="adj2" fmla="val 50005"/>
            </a:avLst>
          </a:prstGeom>
          <a:gradFill rotWithShape="0">
            <a:gsLst>
              <a:gs pos="0">
                <a:schemeClr val="bg1"/>
              </a:gs>
              <a:gs pos="100000">
                <a:srgbClr val="9900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64524" name="Rectangle 12"/>
          <p:cNvSpPr>
            <a:spLocks noChangeArrowheads="1"/>
          </p:cNvSpPr>
          <p:nvPr/>
        </p:nvSpPr>
        <p:spPr bwMode="auto">
          <a:xfrm>
            <a:off x="2573338" y="5021263"/>
            <a:ext cx="5245100" cy="731837"/>
          </a:xfrm>
          <a:prstGeom prst="rect">
            <a:avLst/>
          </a:prstGeom>
          <a:noFill/>
          <a:ln w="9525">
            <a:noFill/>
            <a:miter lim="800000"/>
            <a:headEnd/>
            <a:tailEnd/>
          </a:ln>
          <a:effectLst/>
        </p:spPr>
        <p:txBody>
          <a:bodyPr wrap="none" lIns="92075" tIns="46038" rIns="92075" bIns="46038">
            <a:spAutoFit/>
          </a:bodyPr>
          <a:lstStyle/>
          <a:p>
            <a:pPr algn="ctr">
              <a:defRPr/>
            </a:pPr>
            <a:r>
              <a:rPr lang="de-DE" sz="2400">
                <a:solidFill>
                  <a:srgbClr val="990099"/>
                </a:solidFill>
                <a:effectLst>
                  <a:outerShdw blurRad="38100" dist="38100" dir="2700000" algn="tl">
                    <a:srgbClr val="C0C0C0"/>
                  </a:outerShdw>
                </a:effectLst>
              </a:rPr>
              <a:t>Forderung</a:t>
            </a:r>
            <a:endParaRPr lang="de-DE">
              <a:solidFill>
                <a:srgbClr val="DC0081"/>
              </a:solidFill>
            </a:endParaRPr>
          </a:p>
          <a:p>
            <a:pPr algn="ctr">
              <a:defRPr/>
            </a:pPr>
            <a:r>
              <a:rPr lang="de-DE">
                <a:solidFill>
                  <a:srgbClr val="DC0081"/>
                </a:solidFill>
              </a:rPr>
              <a:t> </a:t>
            </a:r>
            <a:r>
              <a:rPr lang="de-DE">
                <a:solidFill>
                  <a:srgbClr val="990099"/>
                </a:solidFill>
              </a:rPr>
              <a:t>an das Finanzamt: 200,-- = Forderungskonto (2..)</a:t>
            </a:r>
          </a:p>
        </p:txBody>
      </p:sp>
      <p:sp>
        <p:nvSpPr>
          <p:cNvPr id="26633" name="Rectangle 13"/>
          <p:cNvSpPr>
            <a:spLocks noChangeArrowheads="1"/>
          </p:cNvSpPr>
          <p:nvPr/>
        </p:nvSpPr>
        <p:spPr bwMode="auto">
          <a:xfrm>
            <a:off x="2933700" y="5778500"/>
            <a:ext cx="4579938" cy="835025"/>
          </a:xfrm>
          <a:prstGeom prst="rect">
            <a:avLst/>
          </a:prstGeom>
          <a:solidFill>
            <a:schemeClr val="bg1"/>
          </a:solidFill>
          <a:ln w="9525">
            <a:solidFill>
              <a:srgbClr val="FF99CC"/>
            </a:solidFill>
            <a:miter lim="800000"/>
            <a:headEnd/>
            <a:tailEnd/>
          </a:ln>
          <a:effectLst>
            <a:outerShdw dist="107763" dir="2700000" algn="ctr" rotWithShape="0">
              <a:srgbClr val="990099"/>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5010 HW-Einsatz	1.000,--</a:t>
            </a:r>
          </a:p>
          <a:p>
            <a:r>
              <a:rPr lang="de-DE" altLang="de-DE" sz="1600" b="1"/>
              <a:t>2500 Vorsteuer	   200,--</a:t>
            </a:r>
          </a:p>
          <a:p>
            <a:r>
              <a:rPr lang="de-DE" altLang="de-DE" sz="1600" b="1"/>
              <a:t>	</a:t>
            </a:r>
            <a:r>
              <a:rPr lang="de-DE" altLang="de-DE" sz="1600"/>
              <a:t>an     3300 (2800...)		1.200,--</a:t>
            </a:r>
          </a:p>
        </p:txBody>
      </p:sp>
      <p:sp>
        <p:nvSpPr>
          <p:cNvPr id="64911" name="Rectangle 399"/>
          <p:cNvSpPr>
            <a:spLocks noChangeArrowheads="1"/>
          </p:cNvSpPr>
          <p:nvPr/>
        </p:nvSpPr>
        <p:spPr bwMode="auto">
          <a:xfrm>
            <a:off x="111125" y="133350"/>
            <a:ext cx="17557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Die Vorsteuer</a:t>
            </a:r>
          </a:p>
        </p:txBody>
      </p:sp>
      <p:sp>
        <p:nvSpPr>
          <p:cNvPr id="64915" name="AutoShape 403"/>
          <p:cNvSpPr>
            <a:spLocks noChangeArrowheads="1"/>
          </p:cNvSpPr>
          <p:nvPr/>
        </p:nvSpPr>
        <p:spPr bwMode="auto">
          <a:xfrm>
            <a:off x="2227263" y="9096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26636" name="AutoShape 410"/>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6637" name="AutoShape 411"/>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6638" name="Rectangle 412"/>
          <p:cNvSpPr>
            <a:spLocks noChangeArrowheads="1"/>
          </p:cNvSpPr>
          <p:nvPr/>
        </p:nvSpPr>
        <p:spPr bwMode="auto">
          <a:xfrm>
            <a:off x="2190750" y="1954213"/>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Wareneinkauf</a:t>
            </a:r>
          </a:p>
        </p:txBody>
      </p:sp>
      <p:sp>
        <p:nvSpPr>
          <p:cNvPr id="26639" name="Rectangle 413"/>
          <p:cNvSpPr>
            <a:spLocks noChangeArrowheads="1"/>
          </p:cNvSpPr>
          <p:nvPr/>
        </p:nvSpPr>
        <p:spPr bwMode="auto">
          <a:xfrm>
            <a:off x="6434138" y="1957388"/>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Warenverkauf</a:t>
            </a:r>
          </a:p>
        </p:txBody>
      </p:sp>
      <p:pic>
        <p:nvPicPr>
          <p:cNvPr id="26640" name="Picture 414"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1" name="Group 415"/>
          <p:cNvGrpSpPr>
            <a:grpSpLocks/>
          </p:cNvGrpSpPr>
          <p:nvPr/>
        </p:nvGrpSpPr>
        <p:grpSpPr bwMode="auto">
          <a:xfrm>
            <a:off x="4021138" y="1209675"/>
            <a:ext cx="2244725" cy="1389063"/>
            <a:chOff x="4021" y="668"/>
            <a:chExt cx="1414" cy="875"/>
          </a:xfrm>
        </p:grpSpPr>
        <p:pic>
          <p:nvPicPr>
            <p:cNvPr id="26647" name="Picture 416"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Text Box 417"/>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6642" name="Text Box 418"/>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6643" name="Picture 419"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Text Box 420"/>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2664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2186414999"/>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5602" name="Rectangle 63"/>
          <p:cNvSpPr>
            <a:spLocks noChangeArrowheads="1"/>
          </p:cNvSpPr>
          <p:nvPr/>
        </p:nvSpPr>
        <p:spPr bwMode="auto">
          <a:xfrm>
            <a:off x="13779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25603" name="Rectangle 22"/>
          <p:cNvSpPr>
            <a:spLocks noChangeArrowheads="1"/>
          </p:cNvSpPr>
          <p:nvPr/>
        </p:nvSpPr>
        <p:spPr bwMode="auto">
          <a:xfrm>
            <a:off x="88900" y="814388"/>
            <a:ext cx="5586413" cy="828675"/>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600"/>
              <a:t>Wir gründen ein Unternehmen und haben € 90.000,-- zur Verfügung. 80.000,-- legen wir auf unser Bankkonto, der Rest kommt in die Kassa.</a:t>
            </a:r>
          </a:p>
        </p:txBody>
      </p:sp>
      <p:sp>
        <p:nvSpPr>
          <p:cNvPr id="25604" name="Text Box 33"/>
          <p:cNvSpPr txBox="1">
            <a:spLocks noChangeArrowheads="1"/>
          </p:cNvSpPr>
          <p:nvPr/>
        </p:nvSpPr>
        <p:spPr bwMode="auto">
          <a:xfrm>
            <a:off x="93663" y="133350"/>
            <a:ext cx="365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Bilanz als Ausgangspunkt </a:t>
            </a:r>
            <a:endParaRPr lang="de-AT" altLang="de-DE"/>
          </a:p>
        </p:txBody>
      </p:sp>
      <p:pic>
        <p:nvPicPr>
          <p:cNvPr id="25605" name="Picture 44"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6340475" y="776288"/>
            <a:ext cx="34226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45"/>
          <p:cNvSpPr txBox="1">
            <a:spLocks noChangeArrowheads="1"/>
          </p:cNvSpPr>
          <p:nvPr/>
        </p:nvSpPr>
        <p:spPr bwMode="auto">
          <a:xfrm>
            <a:off x="6538913" y="2841625"/>
            <a:ext cx="317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a:t>Unser Unternehmen: Lamron</a:t>
            </a:r>
          </a:p>
        </p:txBody>
      </p:sp>
      <p:sp>
        <p:nvSpPr>
          <p:cNvPr id="25607" name="Line 46"/>
          <p:cNvSpPr>
            <a:spLocks noChangeShapeType="1"/>
          </p:cNvSpPr>
          <p:nvPr/>
        </p:nvSpPr>
        <p:spPr bwMode="auto">
          <a:xfrm>
            <a:off x="1468438" y="4322763"/>
            <a:ext cx="662463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08" name="Line 47"/>
          <p:cNvSpPr>
            <a:spLocks noChangeShapeType="1"/>
          </p:cNvSpPr>
          <p:nvPr/>
        </p:nvSpPr>
        <p:spPr bwMode="auto">
          <a:xfrm>
            <a:off x="4802188" y="4322763"/>
            <a:ext cx="0" cy="18288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09" name="Text Box 48"/>
          <p:cNvSpPr txBox="1">
            <a:spLocks noChangeArrowheads="1"/>
          </p:cNvSpPr>
          <p:nvPr/>
        </p:nvSpPr>
        <p:spPr bwMode="auto">
          <a:xfrm>
            <a:off x="3695700" y="3851275"/>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5610" name="Text Box 49"/>
          <p:cNvSpPr txBox="1">
            <a:spLocks noChangeArrowheads="1"/>
          </p:cNvSpPr>
          <p:nvPr/>
        </p:nvSpPr>
        <p:spPr bwMode="auto">
          <a:xfrm>
            <a:off x="1446213" y="3895725"/>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5611" name="Text Box 50"/>
          <p:cNvSpPr txBox="1">
            <a:spLocks noChangeArrowheads="1"/>
          </p:cNvSpPr>
          <p:nvPr/>
        </p:nvSpPr>
        <p:spPr bwMode="auto">
          <a:xfrm>
            <a:off x="7085013" y="3895725"/>
            <a:ext cx="14049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5612" name="Text Box 51"/>
          <p:cNvSpPr txBox="1">
            <a:spLocks noChangeArrowheads="1"/>
          </p:cNvSpPr>
          <p:nvPr/>
        </p:nvSpPr>
        <p:spPr bwMode="auto">
          <a:xfrm>
            <a:off x="1397000" y="4437063"/>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5613" name="Text Box 52"/>
          <p:cNvSpPr txBox="1">
            <a:spLocks noChangeArrowheads="1"/>
          </p:cNvSpPr>
          <p:nvPr/>
        </p:nvSpPr>
        <p:spPr bwMode="auto">
          <a:xfrm>
            <a:off x="1397000" y="4903788"/>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25614" name="Text Box 53"/>
          <p:cNvSpPr txBox="1">
            <a:spLocks noChangeArrowheads="1"/>
          </p:cNvSpPr>
          <p:nvPr/>
        </p:nvSpPr>
        <p:spPr bwMode="auto">
          <a:xfrm>
            <a:off x="4857750" y="4437063"/>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25615" name="Line 54"/>
          <p:cNvSpPr>
            <a:spLocks noChangeShapeType="1"/>
          </p:cNvSpPr>
          <p:nvPr/>
        </p:nvSpPr>
        <p:spPr bwMode="auto">
          <a:xfrm>
            <a:off x="5789613" y="5191125"/>
            <a:ext cx="2087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616" name="Line 55"/>
          <p:cNvSpPr>
            <a:spLocks noChangeShapeType="1"/>
          </p:cNvSpPr>
          <p:nvPr/>
        </p:nvSpPr>
        <p:spPr bwMode="auto">
          <a:xfrm>
            <a:off x="3268663" y="54070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17" name="Line 56"/>
          <p:cNvSpPr>
            <a:spLocks noChangeShapeType="1"/>
          </p:cNvSpPr>
          <p:nvPr/>
        </p:nvSpPr>
        <p:spPr bwMode="auto">
          <a:xfrm>
            <a:off x="6653213" y="54070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18" name="Text Box 57"/>
          <p:cNvSpPr txBox="1">
            <a:spLocks noChangeArrowheads="1"/>
          </p:cNvSpPr>
          <p:nvPr/>
        </p:nvSpPr>
        <p:spPr bwMode="auto">
          <a:xfrm>
            <a:off x="1397000" y="5480050"/>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5619" name="Text Box 58"/>
          <p:cNvSpPr txBox="1">
            <a:spLocks noChangeArrowheads="1"/>
          </p:cNvSpPr>
          <p:nvPr/>
        </p:nvSpPr>
        <p:spPr bwMode="auto">
          <a:xfrm>
            <a:off x="4852988" y="5480050"/>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5620" name="Line 59"/>
          <p:cNvSpPr>
            <a:spLocks noChangeShapeType="1"/>
          </p:cNvSpPr>
          <p:nvPr/>
        </p:nvSpPr>
        <p:spPr bwMode="auto">
          <a:xfrm>
            <a:off x="3270250" y="58928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21" name="Line 60"/>
          <p:cNvSpPr>
            <a:spLocks noChangeShapeType="1"/>
          </p:cNvSpPr>
          <p:nvPr/>
        </p:nvSpPr>
        <p:spPr bwMode="auto">
          <a:xfrm>
            <a:off x="3268663" y="58388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22" name="Line 61"/>
          <p:cNvSpPr>
            <a:spLocks noChangeShapeType="1"/>
          </p:cNvSpPr>
          <p:nvPr/>
        </p:nvSpPr>
        <p:spPr bwMode="auto">
          <a:xfrm>
            <a:off x="6654800" y="58928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23" name="Line 62"/>
          <p:cNvSpPr>
            <a:spLocks noChangeShapeType="1"/>
          </p:cNvSpPr>
          <p:nvPr/>
        </p:nvSpPr>
        <p:spPr bwMode="auto">
          <a:xfrm>
            <a:off x="6653213" y="58388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pic>
        <p:nvPicPr>
          <p:cNvPr id="27" name="Grafik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6451600" y="3313113"/>
            <a:ext cx="1479550" cy="4635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t>Wir erhalten:</a:t>
            </a:r>
          </a:p>
        </p:txBody>
      </p:sp>
      <p:sp>
        <p:nvSpPr>
          <p:cNvPr id="27651" name="Rectangle 9"/>
          <p:cNvSpPr>
            <a:spLocks noChangeArrowheads="1"/>
          </p:cNvSpPr>
          <p:nvPr/>
        </p:nvSpPr>
        <p:spPr bwMode="auto">
          <a:xfrm>
            <a:off x="3540125" y="3324225"/>
            <a:ext cx="2813050" cy="1219200"/>
          </a:xfrm>
          <a:prstGeom prst="rect">
            <a:avLst/>
          </a:prstGeom>
          <a:solidFill>
            <a:schemeClr val="bg1"/>
          </a:solidFill>
          <a:ln w="12700">
            <a:solidFill>
              <a:schemeClr val="accent1"/>
            </a:solidFill>
            <a:miter lim="800000"/>
            <a:headEnd/>
            <a:tailEnd/>
          </a:ln>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t>Ware:		2.000,--</a:t>
            </a:r>
          </a:p>
          <a:p>
            <a:pPr>
              <a:lnSpc>
                <a:spcPct val="135000"/>
              </a:lnSpc>
            </a:pPr>
            <a:r>
              <a:rPr lang="de-DE" altLang="de-DE"/>
              <a:t>Umsatzst. 20 %:	   400,--</a:t>
            </a:r>
          </a:p>
          <a:p>
            <a:pPr>
              <a:lnSpc>
                <a:spcPct val="135000"/>
              </a:lnSpc>
            </a:pPr>
            <a:r>
              <a:rPr lang="de-DE" altLang="de-DE"/>
              <a:t>Betrag:		2.400,--</a:t>
            </a:r>
          </a:p>
        </p:txBody>
      </p:sp>
      <p:sp>
        <p:nvSpPr>
          <p:cNvPr id="27652" name="Line 10"/>
          <p:cNvSpPr>
            <a:spLocks noChangeShapeType="1"/>
          </p:cNvSpPr>
          <p:nvPr/>
        </p:nvSpPr>
        <p:spPr bwMode="auto">
          <a:xfrm>
            <a:off x="3592513" y="4138613"/>
            <a:ext cx="26241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7653" name="Line 11"/>
          <p:cNvSpPr>
            <a:spLocks noChangeShapeType="1"/>
          </p:cNvSpPr>
          <p:nvPr/>
        </p:nvSpPr>
        <p:spPr bwMode="auto">
          <a:xfrm>
            <a:off x="3600450" y="4497388"/>
            <a:ext cx="2624138"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6572" name="Rectangle 12"/>
          <p:cNvSpPr>
            <a:spLocks noChangeArrowheads="1"/>
          </p:cNvSpPr>
          <p:nvPr/>
        </p:nvSpPr>
        <p:spPr bwMode="auto">
          <a:xfrm>
            <a:off x="1936750" y="5103813"/>
            <a:ext cx="6134100" cy="723900"/>
          </a:xfrm>
          <a:prstGeom prst="rect">
            <a:avLst/>
          </a:prstGeom>
          <a:noFill/>
          <a:ln w="9525">
            <a:noFill/>
            <a:miter lim="800000"/>
            <a:headEnd/>
            <a:tailEnd/>
          </a:ln>
          <a:effectLst/>
        </p:spPr>
        <p:txBody>
          <a:bodyPr wrap="none" lIns="92075" tIns="46038" rIns="92075" bIns="46038">
            <a:spAutoFit/>
          </a:bodyPr>
          <a:lstStyle/>
          <a:p>
            <a:pPr algn="ctr">
              <a:defRPr/>
            </a:pPr>
            <a:r>
              <a:rPr lang="de-DE" sz="2400" dirty="0">
                <a:solidFill>
                  <a:schemeClr val="accent1"/>
                </a:solidFill>
                <a:effectLst>
                  <a:outerShdw blurRad="38100" dist="38100" dir="2700000" algn="tl">
                    <a:srgbClr val="C0C0C0"/>
                  </a:outerShdw>
                </a:effectLst>
              </a:rPr>
              <a:t>Verbindlichkeit</a:t>
            </a:r>
          </a:p>
          <a:p>
            <a:pPr algn="ctr">
              <a:defRPr/>
            </a:pPr>
            <a:r>
              <a:rPr lang="de-DE" sz="1700" dirty="0">
                <a:solidFill>
                  <a:schemeClr val="accent1"/>
                </a:solidFill>
              </a:rPr>
              <a:t>gegenüber d. Finanzamt: 400,-- = </a:t>
            </a:r>
            <a:r>
              <a:rPr lang="de-DE" sz="1700" dirty="0" err="1">
                <a:solidFill>
                  <a:schemeClr val="accent1"/>
                </a:solidFill>
              </a:rPr>
              <a:t>Verbindlichkeitenkonto</a:t>
            </a:r>
            <a:r>
              <a:rPr lang="de-DE" sz="1700" dirty="0">
                <a:solidFill>
                  <a:schemeClr val="accent1"/>
                </a:solidFill>
              </a:rPr>
              <a:t> (3..)</a:t>
            </a:r>
          </a:p>
        </p:txBody>
      </p:sp>
      <p:sp>
        <p:nvSpPr>
          <p:cNvPr id="27655" name="Rectangle 13"/>
          <p:cNvSpPr>
            <a:spLocks noChangeArrowheads="1"/>
          </p:cNvSpPr>
          <p:nvPr/>
        </p:nvSpPr>
        <p:spPr bwMode="auto">
          <a:xfrm>
            <a:off x="2168525" y="5853113"/>
            <a:ext cx="5562600" cy="825500"/>
          </a:xfrm>
          <a:prstGeom prst="rect">
            <a:avLst/>
          </a:prstGeom>
          <a:solidFill>
            <a:srgbClr val="CCECFF"/>
          </a:solidFill>
          <a:ln>
            <a:noFill/>
          </a:ln>
          <a:effectLst>
            <a:outerShdw dist="107763" dir="2700000" algn="ctr" rotWithShape="0">
              <a:srgbClr val="00279F"/>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600"/>
              <a:t>2000 (2800...)                         2.400,--</a:t>
            </a:r>
          </a:p>
          <a:p>
            <a:r>
              <a:rPr lang="de-DE" altLang="de-DE" sz="1600"/>
              <a:t>	an	 4000 HW-Erlöse  		2.000,--</a:t>
            </a:r>
          </a:p>
          <a:p>
            <a:r>
              <a:rPr lang="de-DE" altLang="de-DE" sz="1600"/>
              <a:t>		 </a:t>
            </a:r>
            <a:r>
              <a:rPr lang="de-DE" altLang="de-DE" sz="1600" b="1"/>
              <a:t>3500 UST	              	   400,--</a:t>
            </a:r>
          </a:p>
        </p:txBody>
      </p:sp>
      <p:sp>
        <p:nvSpPr>
          <p:cNvPr id="27656" name="AutoShape 14"/>
          <p:cNvSpPr>
            <a:spLocks noChangeArrowheads="1"/>
          </p:cNvSpPr>
          <p:nvPr/>
        </p:nvSpPr>
        <p:spPr bwMode="auto">
          <a:xfrm>
            <a:off x="4122738" y="4592638"/>
            <a:ext cx="1755775" cy="471487"/>
          </a:xfrm>
          <a:prstGeom prst="downArrow">
            <a:avLst>
              <a:gd name="adj1" fmla="val 75009"/>
              <a:gd name="adj2" fmla="val 50005"/>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66961" name="Rectangle 401"/>
          <p:cNvSpPr>
            <a:spLocks noChangeArrowheads="1"/>
          </p:cNvSpPr>
          <p:nvPr/>
        </p:nvSpPr>
        <p:spPr bwMode="auto">
          <a:xfrm>
            <a:off x="111125" y="133350"/>
            <a:ext cx="22209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Die Umsatzsteuer</a:t>
            </a:r>
          </a:p>
        </p:txBody>
      </p:sp>
      <p:sp>
        <p:nvSpPr>
          <p:cNvPr id="27658" name="Rectangle 405"/>
          <p:cNvSpPr>
            <a:spLocks noChangeArrowheads="1"/>
          </p:cNvSpPr>
          <p:nvPr/>
        </p:nvSpPr>
        <p:spPr bwMode="auto">
          <a:xfrm>
            <a:off x="3810000" y="825500"/>
            <a:ext cx="5892800" cy="2235200"/>
          </a:xfrm>
          <a:prstGeom prst="rect">
            <a:avLst/>
          </a:prstGeom>
          <a:solidFill>
            <a:srgbClr val="FFFF99"/>
          </a:solidFill>
          <a:ln w="12700">
            <a:solidFill>
              <a:schemeClr val="tx1"/>
            </a:solidFill>
            <a:miter lim="800000"/>
            <a:headEnd type="none" w="sm" len="sm"/>
            <a:tailEnd type="none" w="sm" len="sm"/>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7659" name="AutoShape 407"/>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7660" name="AutoShape 408"/>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7661" name="Rectangle 409"/>
          <p:cNvSpPr>
            <a:spLocks noChangeArrowheads="1"/>
          </p:cNvSpPr>
          <p:nvPr/>
        </p:nvSpPr>
        <p:spPr bwMode="auto">
          <a:xfrm>
            <a:off x="2089150" y="1954213"/>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Wareneinkauf</a:t>
            </a:r>
          </a:p>
        </p:txBody>
      </p:sp>
      <p:sp>
        <p:nvSpPr>
          <p:cNvPr id="27662" name="Rectangle 410"/>
          <p:cNvSpPr>
            <a:spLocks noChangeArrowheads="1"/>
          </p:cNvSpPr>
          <p:nvPr/>
        </p:nvSpPr>
        <p:spPr bwMode="auto">
          <a:xfrm>
            <a:off x="6319838" y="1957388"/>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Warenverkauf</a:t>
            </a:r>
          </a:p>
        </p:txBody>
      </p:sp>
      <p:pic>
        <p:nvPicPr>
          <p:cNvPr id="27663" name="Picture 411"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4" name="Group 412"/>
          <p:cNvGrpSpPr>
            <a:grpSpLocks/>
          </p:cNvGrpSpPr>
          <p:nvPr/>
        </p:nvGrpSpPr>
        <p:grpSpPr bwMode="auto">
          <a:xfrm>
            <a:off x="4021138" y="1209675"/>
            <a:ext cx="2244725" cy="1389063"/>
            <a:chOff x="4021" y="668"/>
            <a:chExt cx="1414" cy="875"/>
          </a:xfrm>
        </p:grpSpPr>
        <p:pic>
          <p:nvPicPr>
            <p:cNvPr id="27671" name="Picture 413"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 Box 414"/>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7665" name="Text Box 415"/>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7666" name="Picture 416"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417"/>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66978" name="AutoShape 418"/>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27669"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2032943903"/>
      </p:ext>
    </p:extLst>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6"/>
          <p:cNvGraphicFramePr>
            <a:graphicFrameLocks/>
          </p:cNvGraphicFramePr>
          <p:nvPr/>
        </p:nvGraphicFramePr>
        <p:xfrm>
          <a:off x="5181600" y="4165600"/>
          <a:ext cx="3937000" cy="2476500"/>
        </p:xfrm>
        <a:graphic>
          <a:graphicData uri="http://schemas.openxmlformats.org/presentationml/2006/ole">
            <mc:AlternateContent xmlns:mc="http://schemas.openxmlformats.org/markup-compatibility/2006">
              <mc:Choice xmlns:v="urn:schemas-microsoft-com:vml" Requires="v">
                <p:oleObj spid="_x0000_s52229" name="GALLERY" r:id="rId4" imgW="3305077" imgH="3543210" progId="GALLERYClipart">
                  <p:embed/>
                </p:oleObj>
              </mc:Choice>
              <mc:Fallback>
                <p:oleObj name="GALLERY" r:id="rId4" imgW="3305077" imgH="354321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65600"/>
                        <a:ext cx="3937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AutoShape 7"/>
          <p:cNvSpPr>
            <a:spLocks noChangeArrowheads="1"/>
          </p:cNvSpPr>
          <p:nvPr/>
        </p:nvSpPr>
        <p:spPr bwMode="auto">
          <a:xfrm>
            <a:off x="584200" y="2457450"/>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20 %</a:t>
            </a:r>
          </a:p>
        </p:txBody>
      </p:sp>
      <p:sp>
        <p:nvSpPr>
          <p:cNvPr id="28676" name="Rectangle 8"/>
          <p:cNvSpPr>
            <a:spLocks noChangeArrowheads="1"/>
          </p:cNvSpPr>
          <p:nvPr/>
        </p:nvSpPr>
        <p:spPr bwMode="auto">
          <a:xfrm>
            <a:off x="439738" y="3284538"/>
            <a:ext cx="1927225"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Lieferungen</a:t>
            </a:r>
          </a:p>
          <a:p>
            <a:pPr>
              <a:buFontTx/>
              <a:buChar char="•"/>
            </a:pPr>
            <a:r>
              <a:rPr lang="de-DE" altLang="de-DE"/>
              <a:t> Leistungen</a:t>
            </a:r>
          </a:p>
          <a:p>
            <a:pPr>
              <a:buFontTx/>
              <a:buChar char="•"/>
            </a:pPr>
            <a:r>
              <a:rPr lang="de-DE" altLang="de-DE"/>
              <a:t> Eigenverbrauch</a:t>
            </a:r>
          </a:p>
        </p:txBody>
      </p:sp>
      <p:sp>
        <p:nvSpPr>
          <p:cNvPr id="28677" name="Rectangle 9"/>
          <p:cNvSpPr>
            <a:spLocks noChangeArrowheads="1"/>
          </p:cNvSpPr>
          <p:nvPr/>
        </p:nvSpPr>
        <p:spPr bwMode="auto">
          <a:xfrm>
            <a:off x="2373313" y="3311525"/>
            <a:ext cx="2536825" cy="2014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Lebensmittel</a:t>
            </a:r>
          </a:p>
          <a:p>
            <a:pPr>
              <a:buFontTx/>
              <a:buChar char="•"/>
            </a:pPr>
            <a:r>
              <a:rPr lang="de-DE" altLang="de-DE"/>
              <a:t> Land &amp; Forstwirt.</a:t>
            </a:r>
            <a:br>
              <a:rPr lang="de-DE" altLang="de-DE"/>
            </a:br>
            <a:r>
              <a:rPr lang="de-DE" altLang="de-DE"/>
              <a:t>  Produkte</a:t>
            </a:r>
          </a:p>
          <a:p>
            <a:pPr>
              <a:buFontTx/>
              <a:buChar char="•"/>
            </a:pPr>
            <a:r>
              <a:rPr lang="de-DE" altLang="de-DE"/>
              <a:t> Buchhandel</a:t>
            </a:r>
          </a:p>
          <a:p>
            <a:pPr>
              <a:buFontTx/>
              <a:buChar char="•"/>
            </a:pPr>
            <a:r>
              <a:rPr lang="de-DE" altLang="de-DE"/>
              <a:t> graph. Gewerbe</a:t>
            </a:r>
          </a:p>
          <a:p>
            <a:pPr>
              <a:buFontTx/>
              <a:buChar char="•"/>
            </a:pPr>
            <a:r>
              <a:rPr lang="de-DE" altLang="de-DE"/>
              <a:t> Vermietung</a:t>
            </a:r>
          </a:p>
          <a:p>
            <a:pPr>
              <a:buFontTx/>
              <a:buChar char="•"/>
            </a:pPr>
            <a:r>
              <a:rPr lang="de-DE" altLang="de-DE"/>
              <a:t> Personenbeförderung</a:t>
            </a:r>
          </a:p>
        </p:txBody>
      </p:sp>
      <p:sp>
        <p:nvSpPr>
          <p:cNvPr id="28678" name="AutoShape 10"/>
          <p:cNvSpPr>
            <a:spLocks noChangeArrowheads="1"/>
          </p:cNvSpPr>
          <p:nvPr/>
        </p:nvSpPr>
        <p:spPr bwMode="auto">
          <a:xfrm>
            <a:off x="234950" y="4257675"/>
            <a:ext cx="2497138" cy="1876425"/>
          </a:xfrm>
          <a:prstGeom prst="triangle">
            <a:avLst>
              <a:gd name="adj" fmla="val 49995"/>
            </a:avLst>
          </a:prstGeom>
          <a:gradFill rotWithShape="0">
            <a:gsLst>
              <a:gs pos="0">
                <a:schemeClr val="bg1"/>
              </a:gs>
              <a:gs pos="100000">
                <a:srgbClr val="F39FD1"/>
              </a:gs>
            </a:gsLst>
            <a:lin ang="5400000" scaled="1"/>
          </a:gradFill>
          <a:ln>
            <a:noFill/>
          </a:ln>
          <a:effectLst>
            <a:outerShdw dist="107763" dir="2700000" algn="ctr" rotWithShape="0">
              <a:srgbClr val="D9319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die </a:t>
            </a:r>
          </a:p>
          <a:p>
            <a:pPr algn="ctr"/>
            <a:r>
              <a:rPr lang="de-DE" altLang="de-DE" sz="1600"/>
              <a:t>nicht einem </a:t>
            </a:r>
          </a:p>
          <a:p>
            <a:pPr algn="ctr"/>
            <a:r>
              <a:rPr lang="de-DE" altLang="de-DE" sz="1600"/>
              <a:t>ermäßigtem</a:t>
            </a:r>
          </a:p>
          <a:p>
            <a:pPr algn="ctr"/>
            <a:r>
              <a:rPr lang="de-DE" altLang="de-DE" sz="1600"/>
              <a:t>Steuersatz unterliegen</a:t>
            </a:r>
          </a:p>
        </p:txBody>
      </p:sp>
      <p:sp>
        <p:nvSpPr>
          <p:cNvPr id="28679" name="AutoShape 12"/>
          <p:cNvSpPr>
            <a:spLocks noChangeArrowheads="1"/>
          </p:cNvSpPr>
          <p:nvPr/>
        </p:nvSpPr>
        <p:spPr bwMode="auto">
          <a:xfrm rot="10800000" flipH="1">
            <a:off x="552450" y="1460500"/>
            <a:ext cx="1862138"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de-DE" altLang="de-DE" sz="2800"/>
              <a:t>Normal</a:t>
            </a:r>
            <a:endParaRPr lang="de-DE" altLang="de-DE" sz="1600"/>
          </a:p>
          <a:p>
            <a:pPr algn="ctr">
              <a:lnSpc>
                <a:spcPct val="90000"/>
              </a:lnSpc>
            </a:pPr>
            <a:r>
              <a:rPr lang="de-DE" altLang="de-DE" sz="1600"/>
              <a:t>Steuersatz</a:t>
            </a:r>
          </a:p>
          <a:p>
            <a:pPr algn="ctr">
              <a:lnSpc>
                <a:spcPct val="90000"/>
              </a:lnSpc>
            </a:pPr>
            <a:endParaRPr lang="de-DE" altLang="de-DE" sz="1600"/>
          </a:p>
          <a:p>
            <a:pPr algn="ctr"/>
            <a:endParaRPr lang="de-DE" altLang="de-DE" sz="1600"/>
          </a:p>
        </p:txBody>
      </p:sp>
      <p:sp>
        <p:nvSpPr>
          <p:cNvPr id="28680" name="AutoShape 13"/>
          <p:cNvSpPr>
            <a:spLocks noChangeArrowheads="1"/>
          </p:cNvSpPr>
          <p:nvPr/>
        </p:nvSpPr>
        <p:spPr bwMode="auto">
          <a:xfrm>
            <a:off x="2705100" y="2460625"/>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10 %</a:t>
            </a:r>
          </a:p>
        </p:txBody>
      </p:sp>
      <p:sp>
        <p:nvSpPr>
          <p:cNvPr id="28681" name="AutoShape 14"/>
          <p:cNvSpPr>
            <a:spLocks noChangeArrowheads="1"/>
          </p:cNvSpPr>
          <p:nvPr/>
        </p:nvSpPr>
        <p:spPr bwMode="auto">
          <a:xfrm rot="10800000" flipH="1">
            <a:off x="2673350" y="1463675"/>
            <a:ext cx="1862138"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ermäßigter</a:t>
            </a:r>
            <a:endParaRPr lang="de-DE" altLang="de-DE" sz="1600"/>
          </a:p>
          <a:p>
            <a:pPr algn="ctr"/>
            <a:r>
              <a:rPr lang="de-DE" altLang="de-DE" sz="1600"/>
              <a:t>Steuersatz</a:t>
            </a:r>
          </a:p>
          <a:p>
            <a:pPr algn="ctr"/>
            <a:endParaRPr lang="de-DE" altLang="de-DE" sz="1600"/>
          </a:p>
        </p:txBody>
      </p:sp>
      <p:sp>
        <p:nvSpPr>
          <p:cNvPr id="28682" name="AutoShape 15"/>
          <p:cNvSpPr>
            <a:spLocks noChangeArrowheads="1"/>
          </p:cNvSpPr>
          <p:nvPr/>
        </p:nvSpPr>
        <p:spPr bwMode="auto">
          <a:xfrm>
            <a:off x="5164138" y="2457450"/>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12 %</a:t>
            </a:r>
          </a:p>
        </p:txBody>
      </p:sp>
      <p:sp>
        <p:nvSpPr>
          <p:cNvPr id="28683" name="AutoShape 16"/>
          <p:cNvSpPr>
            <a:spLocks noChangeArrowheads="1"/>
          </p:cNvSpPr>
          <p:nvPr/>
        </p:nvSpPr>
        <p:spPr bwMode="auto">
          <a:xfrm rot="10800000" flipH="1">
            <a:off x="5132388" y="1460500"/>
            <a:ext cx="1862137"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ermäßigter</a:t>
            </a:r>
          </a:p>
          <a:p>
            <a:pPr algn="ctr"/>
            <a:r>
              <a:rPr lang="de-DE" altLang="de-DE" sz="1600"/>
              <a:t>Steuersatz</a:t>
            </a:r>
          </a:p>
          <a:p>
            <a:pPr algn="ctr"/>
            <a:endParaRPr lang="de-DE" altLang="de-DE" sz="1600"/>
          </a:p>
        </p:txBody>
      </p:sp>
      <p:sp>
        <p:nvSpPr>
          <p:cNvPr id="28684" name="AutoShape 17"/>
          <p:cNvSpPr>
            <a:spLocks noChangeArrowheads="1"/>
          </p:cNvSpPr>
          <p:nvPr/>
        </p:nvSpPr>
        <p:spPr bwMode="auto">
          <a:xfrm>
            <a:off x="7285038" y="2460625"/>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19 %</a:t>
            </a:r>
          </a:p>
        </p:txBody>
      </p:sp>
      <p:sp>
        <p:nvSpPr>
          <p:cNvPr id="28685" name="AutoShape 18"/>
          <p:cNvSpPr>
            <a:spLocks noChangeArrowheads="1"/>
          </p:cNvSpPr>
          <p:nvPr/>
        </p:nvSpPr>
        <p:spPr bwMode="auto">
          <a:xfrm rot="10800000" flipH="1">
            <a:off x="7253288" y="1463675"/>
            <a:ext cx="1862137"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ermäßigter</a:t>
            </a:r>
          </a:p>
          <a:p>
            <a:pPr algn="ctr"/>
            <a:r>
              <a:rPr lang="de-DE" altLang="de-DE" sz="1600"/>
              <a:t>Steuersatz</a:t>
            </a:r>
          </a:p>
          <a:p>
            <a:pPr algn="ctr"/>
            <a:endParaRPr lang="de-DE" altLang="de-DE" sz="1600"/>
          </a:p>
        </p:txBody>
      </p:sp>
      <p:sp>
        <p:nvSpPr>
          <p:cNvPr id="28686" name="Rectangle 19"/>
          <p:cNvSpPr>
            <a:spLocks noChangeArrowheads="1"/>
          </p:cNvSpPr>
          <p:nvPr/>
        </p:nvSpPr>
        <p:spPr bwMode="auto">
          <a:xfrm>
            <a:off x="5086350" y="3330575"/>
            <a:ext cx="2054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Wein</a:t>
            </a:r>
          </a:p>
          <a:p>
            <a:pPr>
              <a:buFontTx/>
              <a:buChar char="•"/>
            </a:pPr>
            <a:r>
              <a:rPr lang="de-DE" altLang="de-DE"/>
              <a:t> Elektrofahrzeuge</a:t>
            </a:r>
          </a:p>
        </p:txBody>
      </p:sp>
      <p:sp>
        <p:nvSpPr>
          <p:cNvPr id="28687" name="Rectangle 20"/>
          <p:cNvSpPr>
            <a:spLocks noChangeArrowheads="1"/>
          </p:cNvSpPr>
          <p:nvPr/>
        </p:nvSpPr>
        <p:spPr bwMode="auto">
          <a:xfrm>
            <a:off x="7186613" y="3424238"/>
            <a:ext cx="2395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in zwei Gemeinden</a:t>
            </a:r>
          </a:p>
          <a:p>
            <a:pPr>
              <a:buFontTx/>
              <a:buChar char="•"/>
            </a:pPr>
            <a:r>
              <a:rPr lang="de-DE" altLang="de-DE"/>
              <a:t>Jungholz, Mittelberg </a:t>
            </a:r>
          </a:p>
        </p:txBody>
      </p:sp>
      <p:sp>
        <p:nvSpPr>
          <p:cNvPr id="28688" name="Rectangle 21"/>
          <p:cNvSpPr>
            <a:spLocks noChangeArrowheads="1"/>
          </p:cNvSpPr>
          <p:nvPr/>
        </p:nvSpPr>
        <p:spPr bwMode="auto">
          <a:xfrm>
            <a:off x="4395788" y="738188"/>
            <a:ext cx="10128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9600">
                <a:solidFill>
                  <a:srgbClr val="D93192"/>
                </a:solidFill>
              </a:rPr>
              <a:t>(</a:t>
            </a:r>
          </a:p>
        </p:txBody>
      </p:sp>
      <p:sp>
        <p:nvSpPr>
          <p:cNvPr id="28689" name="Rectangle 22"/>
          <p:cNvSpPr>
            <a:spLocks noChangeArrowheads="1"/>
          </p:cNvSpPr>
          <p:nvPr/>
        </p:nvSpPr>
        <p:spPr bwMode="auto">
          <a:xfrm>
            <a:off x="8994775" y="790575"/>
            <a:ext cx="10128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9600">
                <a:solidFill>
                  <a:srgbClr val="D93192"/>
                </a:solidFill>
              </a:rPr>
              <a:t>)</a:t>
            </a:r>
          </a:p>
        </p:txBody>
      </p:sp>
      <p:sp>
        <p:nvSpPr>
          <p:cNvPr id="72730" name="Rectangle 26"/>
          <p:cNvSpPr>
            <a:spLocks noChangeArrowheads="1"/>
          </p:cNvSpPr>
          <p:nvPr/>
        </p:nvSpPr>
        <p:spPr bwMode="auto">
          <a:xfrm>
            <a:off x="111125" y="133350"/>
            <a:ext cx="4787144" cy="369332"/>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Steuersätze in </a:t>
            </a:r>
            <a:r>
              <a:rPr lang="de-DE" dirty="0" smtClean="0">
                <a:effectLst>
                  <a:outerShdw blurRad="38100" dist="38100" dir="2700000" algn="tl">
                    <a:srgbClr val="C0C0C0"/>
                  </a:outerShdw>
                </a:effectLst>
                <a:latin typeface="Verdana" pitchFamily="34" charset="0"/>
              </a:rPr>
              <a:t>Österreich – Stand 2015</a:t>
            </a:r>
            <a:endParaRPr lang="de-DE" dirty="0">
              <a:effectLst>
                <a:outerShdw blurRad="38100" dist="38100" dir="2700000" algn="tl">
                  <a:srgbClr val="C0C0C0"/>
                </a:outerShdw>
              </a:effectLst>
              <a:latin typeface="Verdana" pitchFamily="34" charset="0"/>
            </a:endParaRPr>
          </a:p>
        </p:txBody>
      </p:sp>
      <p:sp>
        <p:nvSpPr>
          <p:cNvPr id="2869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828027712"/>
      </p:ext>
    </p:extLst>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0" name="Rectangle 26"/>
          <p:cNvSpPr>
            <a:spLocks noChangeArrowheads="1"/>
          </p:cNvSpPr>
          <p:nvPr/>
        </p:nvSpPr>
        <p:spPr bwMode="auto">
          <a:xfrm>
            <a:off x="111125" y="133350"/>
            <a:ext cx="227330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Beispiel: Jungholz</a:t>
            </a:r>
          </a:p>
        </p:txBody>
      </p:sp>
      <p:sp>
        <p:nvSpPr>
          <p:cNvPr id="29699"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29701" name="Picture 4" descr="Bild:BlickAufJungholz.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1765300"/>
            <a:ext cx="67849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hteck 21"/>
          <p:cNvSpPr>
            <a:spLocks noChangeArrowheads="1"/>
          </p:cNvSpPr>
          <p:nvPr/>
        </p:nvSpPr>
        <p:spPr bwMode="auto">
          <a:xfrm>
            <a:off x="0" y="658813"/>
            <a:ext cx="9448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Das Gemeindegebiet von Jungholz ist auf Straßenverbindungen nur über Bayern, also das Staatsgebiet Deutschlands, erreichbar und wird daher auch als österreichische bzw. Tiroler Exklave bezeichnet. Einwohnerzahl: 300 – 3 Banken – höchste Bankendichte Österreich</a:t>
            </a:r>
          </a:p>
        </p:txBody>
      </p:sp>
    </p:spTree>
    <p:extLst>
      <p:ext uri="{BB962C8B-B14F-4D97-AF65-F5344CB8AC3E}">
        <p14:creationId xmlns:p14="http://schemas.microsoft.com/office/powerpoint/2010/main" val="1320439696"/>
      </p:ext>
    </p:extLst>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101600" y="50800"/>
            <a:ext cx="1779588" cy="585788"/>
          </a:xfrm>
          <a:prstGeom prst="rect">
            <a:avLst/>
          </a:prstGeom>
          <a:noFill/>
          <a:ln w="9525">
            <a:noFill/>
            <a:miter lim="800000"/>
            <a:headEnd/>
            <a:tailEnd/>
          </a:ln>
          <a:effectLst/>
        </p:spPr>
        <p:txBody>
          <a:bodyPr wrap="none" lIns="92075" tIns="46038" rIns="92075" bIns="46038">
            <a:spAutoFit/>
          </a:bodyPr>
          <a:lstStyle/>
          <a:p>
            <a:pPr>
              <a:defRPr/>
            </a:pPr>
            <a:r>
              <a:rPr lang="de-DE" sz="3200" dirty="0">
                <a:solidFill>
                  <a:srgbClr val="990099"/>
                </a:solidFill>
                <a:effectLst>
                  <a:outerShdw blurRad="38100" dist="38100" dir="2700000" algn="tl">
                    <a:srgbClr val="C0C0C0"/>
                  </a:outerShdw>
                </a:effectLst>
              </a:rPr>
              <a:t>M e r k e</a:t>
            </a:r>
          </a:p>
        </p:txBody>
      </p:sp>
      <p:sp>
        <p:nvSpPr>
          <p:cNvPr id="31747" name="Rectangle 6"/>
          <p:cNvSpPr>
            <a:spLocks noChangeArrowheads="1"/>
          </p:cNvSpPr>
          <p:nvPr/>
        </p:nvSpPr>
        <p:spPr bwMode="auto">
          <a:xfrm>
            <a:off x="665163" y="3330575"/>
            <a:ext cx="3783012" cy="9461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Wir </a:t>
            </a:r>
            <a:r>
              <a:rPr lang="de-DE" altLang="de-DE" sz="2800" b="1"/>
              <a:t>zahlen</a:t>
            </a:r>
            <a:r>
              <a:rPr lang="de-DE" altLang="de-DE" sz="2800"/>
              <a:t> </a:t>
            </a:r>
            <a:r>
              <a:rPr lang="de-DE" altLang="de-DE" sz="2800" b="1"/>
              <a:t>Vorsteuer</a:t>
            </a:r>
            <a:r>
              <a:rPr lang="de-DE" altLang="de-DE" sz="2800"/>
              <a:t> </a:t>
            </a:r>
          </a:p>
          <a:p>
            <a:pPr algn="ctr"/>
            <a:r>
              <a:rPr lang="de-DE" altLang="de-DE" sz="2800"/>
              <a:t>beim Einkauf</a:t>
            </a:r>
          </a:p>
        </p:txBody>
      </p:sp>
      <p:sp>
        <p:nvSpPr>
          <p:cNvPr id="31748" name="Rectangle 7"/>
          <p:cNvSpPr>
            <a:spLocks noChangeArrowheads="1"/>
          </p:cNvSpPr>
          <p:nvPr/>
        </p:nvSpPr>
        <p:spPr bwMode="auto">
          <a:xfrm>
            <a:off x="5695950" y="3322638"/>
            <a:ext cx="3686175" cy="9461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Wir </a:t>
            </a:r>
            <a:r>
              <a:rPr lang="de-DE" altLang="de-DE" sz="2800" b="1"/>
              <a:t>erhalten</a:t>
            </a:r>
            <a:r>
              <a:rPr lang="de-DE" altLang="de-DE" sz="2800"/>
              <a:t> </a:t>
            </a:r>
            <a:r>
              <a:rPr lang="de-DE" altLang="de-DE" sz="2800" b="1"/>
              <a:t>Umsatz-</a:t>
            </a:r>
          </a:p>
          <a:p>
            <a:pPr algn="ctr"/>
            <a:r>
              <a:rPr lang="de-DE" altLang="de-DE" sz="2800" b="1"/>
              <a:t>steuer</a:t>
            </a:r>
            <a:r>
              <a:rPr lang="de-DE" altLang="de-DE" sz="2800"/>
              <a:t> beim Verkauf</a:t>
            </a:r>
          </a:p>
        </p:txBody>
      </p:sp>
      <p:sp>
        <p:nvSpPr>
          <p:cNvPr id="31749" name="Line 8"/>
          <p:cNvSpPr>
            <a:spLocks noChangeShapeType="1"/>
          </p:cNvSpPr>
          <p:nvPr/>
        </p:nvSpPr>
        <p:spPr bwMode="auto">
          <a:xfrm>
            <a:off x="2560638" y="4598988"/>
            <a:ext cx="0" cy="16716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750" name="Rectangle 9"/>
          <p:cNvSpPr>
            <a:spLocks noChangeArrowheads="1"/>
          </p:cNvSpPr>
          <p:nvPr/>
        </p:nvSpPr>
        <p:spPr bwMode="auto">
          <a:xfrm>
            <a:off x="1282700" y="4794250"/>
            <a:ext cx="131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a:p>
            <a:r>
              <a:rPr lang="de-DE" altLang="de-DE" sz="4000"/>
              <a:t>2500</a:t>
            </a:r>
          </a:p>
        </p:txBody>
      </p:sp>
      <p:sp>
        <p:nvSpPr>
          <p:cNvPr id="31751" name="Rectangle 10"/>
          <p:cNvSpPr>
            <a:spLocks noChangeArrowheads="1"/>
          </p:cNvSpPr>
          <p:nvPr/>
        </p:nvSpPr>
        <p:spPr bwMode="auto">
          <a:xfrm>
            <a:off x="2595563" y="5322888"/>
            <a:ext cx="608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p:txBody>
      </p:sp>
      <p:sp>
        <p:nvSpPr>
          <p:cNvPr id="31752" name="Line 11"/>
          <p:cNvSpPr>
            <a:spLocks noChangeShapeType="1"/>
          </p:cNvSpPr>
          <p:nvPr/>
        </p:nvSpPr>
        <p:spPr bwMode="auto">
          <a:xfrm>
            <a:off x="7566025" y="4660900"/>
            <a:ext cx="0" cy="16716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753" name="Rectangle 12"/>
          <p:cNvSpPr>
            <a:spLocks noChangeArrowheads="1"/>
          </p:cNvSpPr>
          <p:nvPr/>
        </p:nvSpPr>
        <p:spPr bwMode="auto">
          <a:xfrm>
            <a:off x="6288088" y="4856163"/>
            <a:ext cx="608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p:txBody>
      </p:sp>
      <p:sp>
        <p:nvSpPr>
          <p:cNvPr id="31754" name="Rectangle 13"/>
          <p:cNvSpPr>
            <a:spLocks noChangeArrowheads="1"/>
          </p:cNvSpPr>
          <p:nvPr/>
        </p:nvSpPr>
        <p:spPr bwMode="auto">
          <a:xfrm>
            <a:off x="7664450" y="4860925"/>
            <a:ext cx="131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a:p>
            <a:r>
              <a:rPr lang="de-DE" altLang="de-DE" sz="4000"/>
              <a:t>3500</a:t>
            </a:r>
          </a:p>
        </p:txBody>
      </p:sp>
      <p:grpSp>
        <p:nvGrpSpPr>
          <p:cNvPr id="31755" name="Group 404"/>
          <p:cNvGrpSpPr>
            <a:grpSpLocks/>
          </p:cNvGrpSpPr>
          <p:nvPr/>
        </p:nvGrpSpPr>
        <p:grpSpPr bwMode="auto">
          <a:xfrm>
            <a:off x="1931988" y="0"/>
            <a:ext cx="315912" cy="890588"/>
            <a:chOff x="4001" y="0"/>
            <a:chExt cx="195" cy="550"/>
          </a:xfrm>
        </p:grpSpPr>
        <p:sp>
          <p:nvSpPr>
            <p:cNvPr id="31772" name="Freeform 398"/>
            <p:cNvSpPr>
              <a:spLocks/>
            </p:cNvSpPr>
            <p:nvPr/>
          </p:nvSpPr>
          <p:spPr bwMode="auto">
            <a:xfrm>
              <a:off x="4099" y="96"/>
              <a:ext cx="81" cy="110"/>
            </a:xfrm>
            <a:custGeom>
              <a:avLst/>
              <a:gdLst>
                <a:gd name="T0" fmla="*/ 27 w 81"/>
                <a:gd name="T1" fmla="*/ 28 h 110"/>
                <a:gd name="T2" fmla="*/ 34 w 81"/>
                <a:gd name="T3" fmla="*/ 16 h 110"/>
                <a:gd name="T4" fmla="*/ 45 w 81"/>
                <a:gd name="T5" fmla="*/ 9 h 110"/>
                <a:gd name="T6" fmla="*/ 56 w 81"/>
                <a:gd name="T7" fmla="*/ 8 h 110"/>
                <a:gd name="T8" fmla="*/ 68 w 81"/>
                <a:gd name="T9" fmla="*/ 12 h 110"/>
                <a:gd name="T10" fmla="*/ 76 w 81"/>
                <a:gd name="T11" fmla="*/ 23 h 110"/>
                <a:gd name="T12" fmla="*/ 80 w 81"/>
                <a:gd name="T13" fmla="*/ 43 h 110"/>
                <a:gd name="T14" fmla="*/ 77 w 81"/>
                <a:gd name="T15" fmla="*/ 68 h 110"/>
                <a:gd name="T16" fmla="*/ 70 w 81"/>
                <a:gd name="T17" fmla="*/ 88 h 110"/>
                <a:gd name="T18" fmla="*/ 61 w 81"/>
                <a:gd name="T19" fmla="*/ 100 h 110"/>
                <a:gd name="T20" fmla="*/ 48 w 81"/>
                <a:gd name="T21" fmla="*/ 107 h 110"/>
                <a:gd name="T22" fmla="*/ 37 w 81"/>
                <a:gd name="T23" fmla="*/ 109 h 110"/>
                <a:gd name="T24" fmla="*/ 22 w 81"/>
                <a:gd name="T25" fmla="*/ 104 h 110"/>
                <a:gd name="T26" fmla="*/ 17 w 81"/>
                <a:gd name="T27" fmla="*/ 95 h 110"/>
                <a:gd name="T28" fmla="*/ 14 w 81"/>
                <a:gd name="T29" fmla="*/ 78 h 110"/>
                <a:gd name="T30" fmla="*/ 15 w 81"/>
                <a:gd name="T31" fmla="*/ 56 h 110"/>
                <a:gd name="T32" fmla="*/ 20 w 81"/>
                <a:gd name="T33" fmla="*/ 36 h 110"/>
                <a:gd name="T34" fmla="*/ 0 w 81"/>
                <a:gd name="T35" fmla="*/ 10 h 110"/>
                <a:gd name="T36" fmla="*/ 0 w 81"/>
                <a:gd name="T37" fmla="*/ 5 h 110"/>
                <a:gd name="T38" fmla="*/ 4 w 81"/>
                <a:gd name="T39" fmla="*/ 0 h 110"/>
                <a:gd name="T40" fmla="*/ 9 w 81"/>
                <a:gd name="T41" fmla="*/ 2 h 110"/>
                <a:gd name="T42" fmla="*/ 27 w 81"/>
                <a:gd name="T43" fmla="*/ 28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1"/>
                <a:gd name="T67" fmla="*/ 0 h 110"/>
                <a:gd name="T68" fmla="*/ 81 w 81"/>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1" h="110">
                  <a:moveTo>
                    <a:pt x="27" y="28"/>
                  </a:moveTo>
                  <a:lnTo>
                    <a:pt x="34" y="16"/>
                  </a:lnTo>
                  <a:lnTo>
                    <a:pt x="45" y="9"/>
                  </a:lnTo>
                  <a:lnTo>
                    <a:pt x="56" y="8"/>
                  </a:lnTo>
                  <a:lnTo>
                    <a:pt x="68" y="12"/>
                  </a:lnTo>
                  <a:lnTo>
                    <a:pt x="76" y="23"/>
                  </a:lnTo>
                  <a:lnTo>
                    <a:pt x="80" y="43"/>
                  </a:lnTo>
                  <a:lnTo>
                    <a:pt x="77" y="68"/>
                  </a:lnTo>
                  <a:lnTo>
                    <a:pt x="70" y="88"/>
                  </a:lnTo>
                  <a:lnTo>
                    <a:pt x="61" y="100"/>
                  </a:lnTo>
                  <a:lnTo>
                    <a:pt x="48" y="107"/>
                  </a:lnTo>
                  <a:lnTo>
                    <a:pt x="37" y="109"/>
                  </a:lnTo>
                  <a:lnTo>
                    <a:pt x="22" y="104"/>
                  </a:lnTo>
                  <a:lnTo>
                    <a:pt x="17" y="95"/>
                  </a:lnTo>
                  <a:lnTo>
                    <a:pt x="14" y="78"/>
                  </a:lnTo>
                  <a:lnTo>
                    <a:pt x="15" y="56"/>
                  </a:lnTo>
                  <a:lnTo>
                    <a:pt x="20" y="36"/>
                  </a:lnTo>
                  <a:lnTo>
                    <a:pt x="0" y="10"/>
                  </a:lnTo>
                  <a:lnTo>
                    <a:pt x="0" y="5"/>
                  </a:lnTo>
                  <a:lnTo>
                    <a:pt x="4" y="0"/>
                  </a:lnTo>
                  <a:lnTo>
                    <a:pt x="9" y="2"/>
                  </a:lnTo>
                  <a:lnTo>
                    <a:pt x="27" y="28"/>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3" name="Freeform 399"/>
            <p:cNvSpPr>
              <a:spLocks/>
            </p:cNvSpPr>
            <p:nvPr/>
          </p:nvSpPr>
          <p:spPr bwMode="auto">
            <a:xfrm>
              <a:off x="4001" y="0"/>
              <a:ext cx="106" cy="189"/>
            </a:xfrm>
            <a:custGeom>
              <a:avLst/>
              <a:gdLst>
                <a:gd name="T0" fmla="*/ 95 w 106"/>
                <a:gd name="T1" fmla="*/ 188 h 189"/>
                <a:gd name="T2" fmla="*/ 103 w 106"/>
                <a:gd name="T3" fmla="*/ 186 h 189"/>
                <a:gd name="T4" fmla="*/ 105 w 106"/>
                <a:gd name="T5" fmla="*/ 175 h 189"/>
                <a:gd name="T6" fmla="*/ 92 w 106"/>
                <a:gd name="T7" fmla="*/ 153 h 189"/>
                <a:gd name="T8" fmla="*/ 73 w 106"/>
                <a:gd name="T9" fmla="*/ 117 h 189"/>
                <a:gd name="T10" fmla="*/ 57 w 106"/>
                <a:gd name="T11" fmla="*/ 89 h 189"/>
                <a:gd name="T12" fmla="*/ 45 w 106"/>
                <a:gd name="T13" fmla="*/ 54 h 189"/>
                <a:gd name="T14" fmla="*/ 28 w 106"/>
                <a:gd name="T15" fmla="*/ 33 h 189"/>
                <a:gd name="T16" fmla="*/ 11 w 106"/>
                <a:gd name="T17" fmla="*/ 3 h 189"/>
                <a:gd name="T18" fmla="*/ 8 w 106"/>
                <a:gd name="T19" fmla="*/ 0 h 189"/>
                <a:gd name="T20" fmla="*/ 1 w 106"/>
                <a:gd name="T21" fmla="*/ 1 h 189"/>
                <a:gd name="T22" fmla="*/ 0 w 106"/>
                <a:gd name="T23" fmla="*/ 6 h 189"/>
                <a:gd name="T24" fmla="*/ 22 w 106"/>
                <a:gd name="T25" fmla="*/ 33 h 189"/>
                <a:gd name="T26" fmla="*/ 23 w 106"/>
                <a:gd name="T27" fmla="*/ 45 h 189"/>
                <a:gd name="T28" fmla="*/ 17 w 106"/>
                <a:gd name="T29" fmla="*/ 56 h 189"/>
                <a:gd name="T30" fmla="*/ 17 w 106"/>
                <a:gd name="T31" fmla="*/ 67 h 189"/>
                <a:gd name="T32" fmla="*/ 23 w 106"/>
                <a:gd name="T33" fmla="*/ 73 h 189"/>
                <a:gd name="T34" fmla="*/ 39 w 106"/>
                <a:gd name="T35" fmla="*/ 81 h 189"/>
                <a:gd name="T36" fmla="*/ 46 w 106"/>
                <a:gd name="T37" fmla="*/ 84 h 189"/>
                <a:gd name="T38" fmla="*/ 49 w 106"/>
                <a:gd name="T39" fmla="*/ 90 h 189"/>
                <a:gd name="T40" fmla="*/ 57 w 106"/>
                <a:gd name="T41" fmla="*/ 115 h 189"/>
                <a:gd name="T42" fmla="*/ 66 w 106"/>
                <a:gd name="T43" fmla="*/ 138 h 189"/>
                <a:gd name="T44" fmla="*/ 76 w 106"/>
                <a:gd name="T45" fmla="*/ 165 h 189"/>
                <a:gd name="T46" fmla="*/ 90 w 106"/>
                <a:gd name="T47" fmla="*/ 188 h 189"/>
                <a:gd name="T48" fmla="*/ 95 w 106"/>
                <a:gd name="T49" fmla="*/ 188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89"/>
                <a:gd name="T77" fmla="*/ 106 w 106"/>
                <a:gd name="T78" fmla="*/ 189 h 1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89">
                  <a:moveTo>
                    <a:pt x="95" y="188"/>
                  </a:moveTo>
                  <a:lnTo>
                    <a:pt x="103" y="186"/>
                  </a:lnTo>
                  <a:lnTo>
                    <a:pt x="105" y="175"/>
                  </a:lnTo>
                  <a:lnTo>
                    <a:pt x="92" y="153"/>
                  </a:lnTo>
                  <a:lnTo>
                    <a:pt x="73" y="117"/>
                  </a:lnTo>
                  <a:lnTo>
                    <a:pt x="57" y="89"/>
                  </a:lnTo>
                  <a:lnTo>
                    <a:pt x="45" y="54"/>
                  </a:lnTo>
                  <a:lnTo>
                    <a:pt x="28" y="33"/>
                  </a:lnTo>
                  <a:lnTo>
                    <a:pt x="11" y="3"/>
                  </a:lnTo>
                  <a:lnTo>
                    <a:pt x="8" y="0"/>
                  </a:lnTo>
                  <a:lnTo>
                    <a:pt x="1" y="1"/>
                  </a:lnTo>
                  <a:lnTo>
                    <a:pt x="0" y="6"/>
                  </a:lnTo>
                  <a:lnTo>
                    <a:pt x="22" y="33"/>
                  </a:lnTo>
                  <a:lnTo>
                    <a:pt x="23" y="45"/>
                  </a:lnTo>
                  <a:lnTo>
                    <a:pt x="17" y="56"/>
                  </a:lnTo>
                  <a:lnTo>
                    <a:pt x="17" y="67"/>
                  </a:lnTo>
                  <a:lnTo>
                    <a:pt x="23" y="73"/>
                  </a:lnTo>
                  <a:lnTo>
                    <a:pt x="39" y="81"/>
                  </a:lnTo>
                  <a:lnTo>
                    <a:pt x="46" y="84"/>
                  </a:lnTo>
                  <a:lnTo>
                    <a:pt x="49" y="90"/>
                  </a:lnTo>
                  <a:lnTo>
                    <a:pt x="57" y="115"/>
                  </a:lnTo>
                  <a:lnTo>
                    <a:pt x="66" y="138"/>
                  </a:lnTo>
                  <a:lnTo>
                    <a:pt x="76" y="165"/>
                  </a:lnTo>
                  <a:lnTo>
                    <a:pt x="90" y="188"/>
                  </a:lnTo>
                  <a:lnTo>
                    <a:pt x="95" y="188"/>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4" name="Freeform 400"/>
            <p:cNvSpPr>
              <a:spLocks/>
            </p:cNvSpPr>
            <p:nvPr/>
          </p:nvSpPr>
          <p:spPr bwMode="auto">
            <a:xfrm>
              <a:off x="4133" y="222"/>
              <a:ext cx="63" cy="171"/>
            </a:xfrm>
            <a:custGeom>
              <a:avLst/>
              <a:gdLst>
                <a:gd name="T0" fmla="*/ 34 w 63"/>
                <a:gd name="T1" fmla="*/ 13 h 171"/>
                <a:gd name="T2" fmla="*/ 22 w 63"/>
                <a:gd name="T3" fmla="*/ 3 h 171"/>
                <a:gd name="T4" fmla="*/ 10 w 63"/>
                <a:gd name="T5" fmla="*/ 0 h 171"/>
                <a:gd name="T6" fmla="*/ 1 w 63"/>
                <a:gd name="T7" fmla="*/ 3 h 171"/>
                <a:gd name="T8" fmla="*/ 0 w 63"/>
                <a:gd name="T9" fmla="*/ 9 h 171"/>
                <a:gd name="T10" fmla="*/ 7 w 63"/>
                <a:gd name="T11" fmla="*/ 23 h 171"/>
                <a:gd name="T12" fmla="*/ 17 w 63"/>
                <a:gd name="T13" fmla="*/ 23 h 171"/>
                <a:gd name="T14" fmla="*/ 26 w 63"/>
                <a:gd name="T15" fmla="*/ 29 h 171"/>
                <a:gd name="T16" fmla="*/ 39 w 63"/>
                <a:gd name="T17" fmla="*/ 47 h 171"/>
                <a:gd name="T18" fmla="*/ 47 w 63"/>
                <a:gd name="T19" fmla="*/ 67 h 171"/>
                <a:gd name="T20" fmla="*/ 47 w 63"/>
                <a:gd name="T21" fmla="*/ 75 h 171"/>
                <a:gd name="T22" fmla="*/ 42 w 63"/>
                <a:gd name="T23" fmla="*/ 85 h 171"/>
                <a:gd name="T24" fmla="*/ 28 w 63"/>
                <a:gd name="T25" fmla="*/ 93 h 171"/>
                <a:gd name="T26" fmla="*/ 16 w 63"/>
                <a:gd name="T27" fmla="*/ 101 h 171"/>
                <a:gd name="T28" fmla="*/ 2 w 63"/>
                <a:gd name="T29" fmla="*/ 114 h 171"/>
                <a:gd name="T30" fmla="*/ 1 w 63"/>
                <a:gd name="T31" fmla="*/ 126 h 171"/>
                <a:gd name="T32" fmla="*/ 14 w 63"/>
                <a:gd name="T33" fmla="*/ 133 h 171"/>
                <a:gd name="T34" fmla="*/ 23 w 63"/>
                <a:gd name="T35" fmla="*/ 141 h 171"/>
                <a:gd name="T36" fmla="*/ 26 w 63"/>
                <a:gd name="T37" fmla="*/ 149 h 171"/>
                <a:gd name="T38" fmla="*/ 24 w 63"/>
                <a:gd name="T39" fmla="*/ 156 h 171"/>
                <a:gd name="T40" fmla="*/ 28 w 63"/>
                <a:gd name="T41" fmla="*/ 167 h 171"/>
                <a:gd name="T42" fmla="*/ 35 w 63"/>
                <a:gd name="T43" fmla="*/ 170 h 171"/>
                <a:gd name="T44" fmla="*/ 38 w 63"/>
                <a:gd name="T45" fmla="*/ 168 h 171"/>
                <a:gd name="T46" fmla="*/ 37 w 63"/>
                <a:gd name="T47" fmla="*/ 150 h 171"/>
                <a:gd name="T48" fmla="*/ 31 w 63"/>
                <a:gd name="T49" fmla="*/ 137 h 171"/>
                <a:gd name="T50" fmla="*/ 19 w 63"/>
                <a:gd name="T51" fmla="*/ 127 h 171"/>
                <a:gd name="T52" fmla="*/ 13 w 63"/>
                <a:gd name="T53" fmla="*/ 124 h 171"/>
                <a:gd name="T54" fmla="*/ 18 w 63"/>
                <a:gd name="T55" fmla="*/ 108 h 171"/>
                <a:gd name="T56" fmla="*/ 27 w 63"/>
                <a:gd name="T57" fmla="*/ 102 h 171"/>
                <a:gd name="T58" fmla="*/ 44 w 63"/>
                <a:gd name="T59" fmla="*/ 95 h 171"/>
                <a:gd name="T60" fmla="*/ 56 w 63"/>
                <a:gd name="T61" fmla="*/ 86 h 171"/>
                <a:gd name="T62" fmla="*/ 62 w 63"/>
                <a:gd name="T63" fmla="*/ 71 h 171"/>
                <a:gd name="T64" fmla="*/ 58 w 63"/>
                <a:gd name="T65" fmla="*/ 58 h 171"/>
                <a:gd name="T66" fmla="*/ 46 w 63"/>
                <a:gd name="T67" fmla="*/ 37 h 171"/>
                <a:gd name="T68" fmla="*/ 37 w 63"/>
                <a:gd name="T69" fmla="*/ 20 h 171"/>
                <a:gd name="T70" fmla="*/ 34 w 63"/>
                <a:gd name="T71" fmla="*/ 13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171"/>
                <a:gd name="T110" fmla="*/ 63 w 63"/>
                <a:gd name="T111" fmla="*/ 171 h 1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171">
                  <a:moveTo>
                    <a:pt x="34" y="13"/>
                  </a:moveTo>
                  <a:lnTo>
                    <a:pt x="22" y="3"/>
                  </a:lnTo>
                  <a:lnTo>
                    <a:pt x="10" y="0"/>
                  </a:lnTo>
                  <a:lnTo>
                    <a:pt x="1" y="3"/>
                  </a:lnTo>
                  <a:lnTo>
                    <a:pt x="0" y="9"/>
                  </a:lnTo>
                  <a:lnTo>
                    <a:pt x="7" y="23"/>
                  </a:lnTo>
                  <a:lnTo>
                    <a:pt x="17" y="23"/>
                  </a:lnTo>
                  <a:lnTo>
                    <a:pt x="26" y="29"/>
                  </a:lnTo>
                  <a:lnTo>
                    <a:pt x="39" y="47"/>
                  </a:lnTo>
                  <a:lnTo>
                    <a:pt x="47" y="67"/>
                  </a:lnTo>
                  <a:lnTo>
                    <a:pt x="47" y="75"/>
                  </a:lnTo>
                  <a:lnTo>
                    <a:pt x="42" y="85"/>
                  </a:lnTo>
                  <a:lnTo>
                    <a:pt x="28" y="93"/>
                  </a:lnTo>
                  <a:lnTo>
                    <a:pt x="16" y="101"/>
                  </a:lnTo>
                  <a:lnTo>
                    <a:pt x="2" y="114"/>
                  </a:lnTo>
                  <a:lnTo>
                    <a:pt x="1" y="126"/>
                  </a:lnTo>
                  <a:lnTo>
                    <a:pt x="14" y="133"/>
                  </a:lnTo>
                  <a:lnTo>
                    <a:pt x="23" y="141"/>
                  </a:lnTo>
                  <a:lnTo>
                    <a:pt x="26" y="149"/>
                  </a:lnTo>
                  <a:lnTo>
                    <a:pt x="24" y="156"/>
                  </a:lnTo>
                  <a:lnTo>
                    <a:pt x="28" y="167"/>
                  </a:lnTo>
                  <a:lnTo>
                    <a:pt x="35" y="170"/>
                  </a:lnTo>
                  <a:lnTo>
                    <a:pt x="38" y="168"/>
                  </a:lnTo>
                  <a:lnTo>
                    <a:pt x="37" y="150"/>
                  </a:lnTo>
                  <a:lnTo>
                    <a:pt x="31" y="137"/>
                  </a:lnTo>
                  <a:lnTo>
                    <a:pt x="19" y="127"/>
                  </a:lnTo>
                  <a:lnTo>
                    <a:pt x="13" y="124"/>
                  </a:lnTo>
                  <a:lnTo>
                    <a:pt x="18" y="108"/>
                  </a:lnTo>
                  <a:lnTo>
                    <a:pt x="27" y="102"/>
                  </a:lnTo>
                  <a:lnTo>
                    <a:pt x="44" y="95"/>
                  </a:lnTo>
                  <a:lnTo>
                    <a:pt x="56" y="86"/>
                  </a:lnTo>
                  <a:lnTo>
                    <a:pt x="62" y="71"/>
                  </a:lnTo>
                  <a:lnTo>
                    <a:pt x="58" y="58"/>
                  </a:lnTo>
                  <a:lnTo>
                    <a:pt x="46" y="37"/>
                  </a:lnTo>
                  <a:lnTo>
                    <a:pt x="37" y="20"/>
                  </a:lnTo>
                  <a:lnTo>
                    <a:pt x="34" y="13"/>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5" name="Freeform 401"/>
            <p:cNvSpPr>
              <a:spLocks/>
            </p:cNvSpPr>
            <p:nvPr/>
          </p:nvSpPr>
          <p:spPr bwMode="auto">
            <a:xfrm>
              <a:off x="4067" y="208"/>
              <a:ext cx="65" cy="153"/>
            </a:xfrm>
            <a:custGeom>
              <a:avLst/>
              <a:gdLst>
                <a:gd name="T0" fmla="*/ 59 w 65"/>
                <a:gd name="T1" fmla="*/ 7 h 153"/>
                <a:gd name="T2" fmla="*/ 49 w 65"/>
                <a:gd name="T3" fmla="*/ 1 h 153"/>
                <a:gd name="T4" fmla="*/ 40 w 65"/>
                <a:gd name="T5" fmla="*/ 0 h 153"/>
                <a:gd name="T6" fmla="*/ 26 w 65"/>
                <a:gd name="T7" fmla="*/ 10 h 153"/>
                <a:gd name="T8" fmla="*/ 17 w 65"/>
                <a:gd name="T9" fmla="*/ 19 h 153"/>
                <a:gd name="T10" fmla="*/ 11 w 65"/>
                <a:gd name="T11" fmla="*/ 33 h 153"/>
                <a:gd name="T12" fmla="*/ 6 w 65"/>
                <a:gd name="T13" fmla="*/ 51 h 153"/>
                <a:gd name="T14" fmla="*/ 1 w 65"/>
                <a:gd name="T15" fmla="*/ 78 h 153"/>
                <a:gd name="T16" fmla="*/ 0 w 65"/>
                <a:gd name="T17" fmla="*/ 108 h 153"/>
                <a:gd name="T18" fmla="*/ 3 w 65"/>
                <a:gd name="T19" fmla="*/ 128 h 153"/>
                <a:gd name="T20" fmla="*/ 8 w 65"/>
                <a:gd name="T21" fmla="*/ 138 h 153"/>
                <a:gd name="T22" fmla="*/ 22 w 65"/>
                <a:gd name="T23" fmla="*/ 147 h 153"/>
                <a:gd name="T24" fmla="*/ 36 w 65"/>
                <a:gd name="T25" fmla="*/ 152 h 153"/>
                <a:gd name="T26" fmla="*/ 45 w 65"/>
                <a:gd name="T27" fmla="*/ 152 h 153"/>
                <a:gd name="T28" fmla="*/ 54 w 65"/>
                <a:gd name="T29" fmla="*/ 150 h 153"/>
                <a:gd name="T30" fmla="*/ 59 w 65"/>
                <a:gd name="T31" fmla="*/ 138 h 153"/>
                <a:gd name="T32" fmla="*/ 61 w 65"/>
                <a:gd name="T33" fmla="*/ 122 h 153"/>
                <a:gd name="T34" fmla="*/ 57 w 65"/>
                <a:gd name="T35" fmla="*/ 111 h 153"/>
                <a:gd name="T36" fmla="*/ 52 w 65"/>
                <a:gd name="T37" fmla="*/ 102 h 153"/>
                <a:gd name="T38" fmla="*/ 53 w 65"/>
                <a:gd name="T39" fmla="*/ 89 h 153"/>
                <a:gd name="T40" fmla="*/ 55 w 65"/>
                <a:gd name="T41" fmla="*/ 74 h 153"/>
                <a:gd name="T42" fmla="*/ 59 w 65"/>
                <a:gd name="T43" fmla="*/ 58 h 153"/>
                <a:gd name="T44" fmla="*/ 64 w 65"/>
                <a:gd name="T45" fmla="*/ 41 h 153"/>
                <a:gd name="T46" fmla="*/ 64 w 65"/>
                <a:gd name="T47" fmla="*/ 29 h 153"/>
                <a:gd name="T48" fmla="*/ 61 w 65"/>
                <a:gd name="T49" fmla="*/ 15 h 153"/>
                <a:gd name="T50" fmla="*/ 59 w 65"/>
                <a:gd name="T51" fmla="*/ 7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153"/>
                <a:gd name="T80" fmla="*/ 65 w 65"/>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153">
                  <a:moveTo>
                    <a:pt x="59" y="7"/>
                  </a:moveTo>
                  <a:lnTo>
                    <a:pt x="49" y="1"/>
                  </a:lnTo>
                  <a:lnTo>
                    <a:pt x="40" y="0"/>
                  </a:lnTo>
                  <a:lnTo>
                    <a:pt x="26" y="10"/>
                  </a:lnTo>
                  <a:lnTo>
                    <a:pt x="17" y="19"/>
                  </a:lnTo>
                  <a:lnTo>
                    <a:pt x="11" y="33"/>
                  </a:lnTo>
                  <a:lnTo>
                    <a:pt x="6" y="51"/>
                  </a:lnTo>
                  <a:lnTo>
                    <a:pt x="1" y="78"/>
                  </a:lnTo>
                  <a:lnTo>
                    <a:pt x="0" y="108"/>
                  </a:lnTo>
                  <a:lnTo>
                    <a:pt x="3" y="128"/>
                  </a:lnTo>
                  <a:lnTo>
                    <a:pt x="8" y="138"/>
                  </a:lnTo>
                  <a:lnTo>
                    <a:pt x="22" y="147"/>
                  </a:lnTo>
                  <a:lnTo>
                    <a:pt x="36" y="152"/>
                  </a:lnTo>
                  <a:lnTo>
                    <a:pt x="45" y="152"/>
                  </a:lnTo>
                  <a:lnTo>
                    <a:pt x="54" y="150"/>
                  </a:lnTo>
                  <a:lnTo>
                    <a:pt x="59" y="138"/>
                  </a:lnTo>
                  <a:lnTo>
                    <a:pt x="61" y="122"/>
                  </a:lnTo>
                  <a:lnTo>
                    <a:pt x="57" y="111"/>
                  </a:lnTo>
                  <a:lnTo>
                    <a:pt x="52" y="102"/>
                  </a:lnTo>
                  <a:lnTo>
                    <a:pt x="53" y="89"/>
                  </a:lnTo>
                  <a:lnTo>
                    <a:pt x="55" y="74"/>
                  </a:lnTo>
                  <a:lnTo>
                    <a:pt x="59" y="58"/>
                  </a:lnTo>
                  <a:lnTo>
                    <a:pt x="64" y="41"/>
                  </a:lnTo>
                  <a:lnTo>
                    <a:pt x="64" y="29"/>
                  </a:lnTo>
                  <a:lnTo>
                    <a:pt x="61" y="15"/>
                  </a:lnTo>
                  <a:lnTo>
                    <a:pt x="59" y="7"/>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6" name="Freeform 402"/>
            <p:cNvSpPr>
              <a:spLocks/>
            </p:cNvSpPr>
            <p:nvPr/>
          </p:nvSpPr>
          <p:spPr bwMode="auto">
            <a:xfrm>
              <a:off x="4010" y="330"/>
              <a:ext cx="85" cy="196"/>
            </a:xfrm>
            <a:custGeom>
              <a:avLst/>
              <a:gdLst>
                <a:gd name="T0" fmla="*/ 84 w 85"/>
                <a:gd name="T1" fmla="*/ 17 h 196"/>
                <a:gd name="T2" fmla="*/ 84 w 85"/>
                <a:gd name="T3" fmla="*/ 8 h 196"/>
                <a:gd name="T4" fmla="*/ 77 w 85"/>
                <a:gd name="T5" fmla="*/ 0 h 196"/>
                <a:gd name="T6" fmla="*/ 72 w 85"/>
                <a:gd name="T7" fmla="*/ 3 h 196"/>
                <a:gd name="T8" fmla="*/ 47 w 85"/>
                <a:gd name="T9" fmla="*/ 36 h 196"/>
                <a:gd name="T10" fmla="*/ 34 w 85"/>
                <a:gd name="T11" fmla="*/ 55 h 196"/>
                <a:gd name="T12" fmla="*/ 31 w 85"/>
                <a:gd name="T13" fmla="*/ 72 h 196"/>
                <a:gd name="T14" fmla="*/ 30 w 85"/>
                <a:gd name="T15" fmla="*/ 90 h 196"/>
                <a:gd name="T16" fmla="*/ 32 w 85"/>
                <a:gd name="T17" fmla="*/ 114 h 196"/>
                <a:gd name="T18" fmla="*/ 39 w 85"/>
                <a:gd name="T19" fmla="*/ 140 h 196"/>
                <a:gd name="T20" fmla="*/ 47 w 85"/>
                <a:gd name="T21" fmla="*/ 156 h 196"/>
                <a:gd name="T22" fmla="*/ 50 w 85"/>
                <a:gd name="T23" fmla="*/ 172 h 196"/>
                <a:gd name="T24" fmla="*/ 49 w 85"/>
                <a:gd name="T25" fmla="*/ 179 h 196"/>
                <a:gd name="T26" fmla="*/ 45 w 85"/>
                <a:gd name="T27" fmla="*/ 181 h 196"/>
                <a:gd name="T28" fmla="*/ 20 w 85"/>
                <a:gd name="T29" fmla="*/ 180 h 196"/>
                <a:gd name="T30" fmla="*/ 3 w 85"/>
                <a:gd name="T31" fmla="*/ 183 h 196"/>
                <a:gd name="T32" fmla="*/ 0 w 85"/>
                <a:gd name="T33" fmla="*/ 187 h 196"/>
                <a:gd name="T34" fmla="*/ 0 w 85"/>
                <a:gd name="T35" fmla="*/ 190 h 196"/>
                <a:gd name="T36" fmla="*/ 13 w 85"/>
                <a:gd name="T37" fmla="*/ 195 h 196"/>
                <a:gd name="T38" fmla="*/ 16 w 85"/>
                <a:gd name="T39" fmla="*/ 193 h 196"/>
                <a:gd name="T40" fmla="*/ 28 w 85"/>
                <a:gd name="T41" fmla="*/ 188 h 196"/>
                <a:gd name="T42" fmla="*/ 39 w 85"/>
                <a:gd name="T43" fmla="*/ 188 h 196"/>
                <a:gd name="T44" fmla="*/ 55 w 85"/>
                <a:gd name="T45" fmla="*/ 188 h 196"/>
                <a:gd name="T46" fmla="*/ 60 w 85"/>
                <a:gd name="T47" fmla="*/ 189 h 196"/>
                <a:gd name="T48" fmla="*/ 62 w 85"/>
                <a:gd name="T49" fmla="*/ 185 h 196"/>
                <a:gd name="T50" fmla="*/ 62 w 85"/>
                <a:gd name="T51" fmla="*/ 179 h 196"/>
                <a:gd name="T52" fmla="*/ 57 w 85"/>
                <a:gd name="T53" fmla="*/ 159 h 196"/>
                <a:gd name="T54" fmla="*/ 48 w 85"/>
                <a:gd name="T55" fmla="*/ 138 h 196"/>
                <a:gd name="T56" fmla="*/ 42 w 85"/>
                <a:gd name="T57" fmla="*/ 117 h 196"/>
                <a:gd name="T58" fmla="*/ 40 w 85"/>
                <a:gd name="T59" fmla="*/ 101 h 196"/>
                <a:gd name="T60" fmla="*/ 42 w 85"/>
                <a:gd name="T61" fmla="*/ 79 h 196"/>
                <a:gd name="T62" fmla="*/ 46 w 85"/>
                <a:gd name="T63" fmla="*/ 67 h 196"/>
                <a:gd name="T64" fmla="*/ 56 w 85"/>
                <a:gd name="T65" fmla="*/ 51 h 196"/>
                <a:gd name="T66" fmla="*/ 71 w 85"/>
                <a:gd name="T67" fmla="*/ 36 h 196"/>
                <a:gd name="T68" fmla="*/ 81 w 85"/>
                <a:gd name="T69" fmla="*/ 28 h 196"/>
                <a:gd name="T70" fmla="*/ 84 w 85"/>
                <a:gd name="T71" fmla="*/ 23 h 196"/>
                <a:gd name="T72" fmla="*/ 84 w 85"/>
                <a:gd name="T73" fmla="*/ 17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96"/>
                <a:gd name="T113" fmla="*/ 85 w 85"/>
                <a:gd name="T114" fmla="*/ 196 h 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96">
                  <a:moveTo>
                    <a:pt x="84" y="17"/>
                  </a:moveTo>
                  <a:lnTo>
                    <a:pt x="84" y="8"/>
                  </a:lnTo>
                  <a:lnTo>
                    <a:pt x="77" y="0"/>
                  </a:lnTo>
                  <a:lnTo>
                    <a:pt x="72" y="3"/>
                  </a:lnTo>
                  <a:lnTo>
                    <a:pt x="47" y="36"/>
                  </a:lnTo>
                  <a:lnTo>
                    <a:pt x="34" y="55"/>
                  </a:lnTo>
                  <a:lnTo>
                    <a:pt x="31" y="72"/>
                  </a:lnTo>
                  <a:lnTo>
                    <a:pt x="30" y="90"/>
                  </a:lnTo>
                  <a:lnTo>
                    <a:pt x="32" y="114"/>
                  </a:lnTo>
                  <a:lnTo>
                    <a:pt x="39" y="140"/>
                  </a:lnTo>
                  <a:lnTo>
                    <a:pt x="47" y="156"/>
                  </a:lnTo>
                  <a:lnTo>
                    <a:pt x="50" y="172"/>
                  </a:lnTo>
                  <a:lnTo>
                    <a:pt x="49" y="179"/>
                  </a:lnTo>
                  <a:lnTo>
                    <a:pt x="45" y="181"/>
                  </a:lnTo>
                  <a:lnTo>
                    <a:pt x="20" y="180"/>
                  </a:lnTo>
                  <a:lnTo>
                    <a:pt x="3" y="183"/>
                  </a:lnTo>
                  <a:lnTo>
                    <a:pt x="0" y="187"/>
                  </a:lnTo>
                  <a:lnTo>
                    <a:pt x="0" y="190"/>
                  </a:lnTo>
                  <a:lnTo>
                    <a:pt x="13" y="195"/>
                  </a:lnTo>
                  <a:lnTo>
                    <a:pt x="16" y="193"/>
                  </a:lnTo>
                  <a:lnTo>
                    <a:pt x="28" y="188"/>
                  </a:lnTo>
                  <a:lnTo>
                    <a:pt x="39" y="188"/>
                  </a:lnTo>
                  <a:lnTo>
                    <a:pt x="55" y="188"/>
                  </a:lnTo>
                  <a:lnTo>
                    <a:pt x="60" y="189"/>
                  </a:lnTo>
                  <a:lnTo>
                    <a:pt x="62" y="185"/>
                  </a:lnTo>
                  <a:lnTo>
                    <a:pt x="62" y="179"/>
                  </a:lnTo>
                  <a:lnTo>
                    <a:pt x="57" y="159"/>
                  </a:lnTo>
                  <a:lnTo>
                    <a:pt x="48" y="138"/>
                  </a:lnTo>
                  <a:lnTo>
                    <a:pt x="42" y="117"/>
                  </a:lnTo>
                  <a:lnTo>
                    <a:pt x="40" y="101"/>
                  </a:lnTo>
                  <a:lnTo>
                    <a:pt x="42" y="79"/>
                  </a:lnTo>
                  <a:lnTo>
                    <a:pt x="46" y="67"/>
                  </a:lnTo>
                  <a:lnTo>
                    <a:pt x="56" y="51"/>
                  </a:lnTo>
                  <a:lnTo>
                    <a:pt x="71" y="36"/>
                  </a:lnTo>
                  <a:lnTo>
                    <a:pt x="81" y="28"/>
                  </a:lnTo>
                  <a:lnTo>
                    <a:pt x="84" y="23"/>
                  </a:lnTo>
                  <a:lnTo>
                    <a:pt x="84" y="17"/>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7" name="Freeform 403"/>
            <p:cNvSpPr>
              <a:spLocks/>
            </p:cNvSpPr>
            <p:nvPr/>
          </p:nvSpPr>
          <p:spPr bwMode="auto">
            <a:xfrm>
              <a:off x="4099" y="340"/>
              <a:ext cx="72" cy="210"/>
            </a:xfrm>
            <a:custGeom>
              <a:avLst/>
              <a:gdLst>
                <a:gd name="T0" fmla="*/ 21 w 72"/>
                <a:gd name="T1" fmla="*/ 6 h 210"/>
                <a:gd name="T2" fmla="*/ 15 w 72"/>
                <a:gd name="T3" fmla="*/ 0 h 210"/>
                <a:gd name="T4" fmla="*/ 2 w 72"/>
                <a:gd name="T5" fmla="*/ 0 h 210"/>
                <a:gd name="T6" fmla="*/ 0 w 72"/>
                <a:gd name="T7" fmla="*/ 7 h 210"/>
                <a:gd name="T8" fmla="*/ 2 w 72"/>
                <a:gd name="T9" fmla="*/ 23 h 210"/>
                <a:gd name="T10" fmla="*/ 14 w 72"/>
                <a:gd name="T11" fmla="*/ 44 h 210"/>
                <a:gd name="T12" fmla="*/ 19 w 72"/>
                <a:gd name="T13" fmla="*/ 67 h 210"/>
                <a:gd name="T14" fmla="*/ 21 w 72"/>
                <a:gd name="T15" fmla="*/ 96 h 210"/>
                <a:gd name="T16" fmla="*/ 14 w 72"/>
                <a:gd name="T17" fmla="*/ 128 h 210"/>
                <a:gd name="T18" fmla="*/ 4 w 72"/>
                <a:gd name="T19" fmla="*/ 160 h 210"/>
                <a:gd name="T20" fmla="*/ 4 w 72"/>
                <a:gd name="T21" fmla="*/ 172 h 210"/>
                <a:gd name="T22" fmla="*/ 8 w 72"/>
                <a:gd name="T23" fmla="*/ 176 h 210"/>
                <a:gd name="T24" fmla="*/ 22 w 72"/>
                <a:gd name="T25" fmla="*/ 176 h 210"/>
                <a:gd name="T26" fmla="*/ 37 w 72"/>
                <a:gd name="T27" fmla="*/ 181 h 210"/>
                <a:gd name="T28" fmla="*/ 46 w 72"/>
                <a:gd name="T29" fmla="*/ 195 h 210"/>
                <a:gd name="T30" fmla="*/ 55 w 72"/>
                <a:gd name="T31" fmla="*/ 208 h 210"/>
                <a:gd name="T32" fmla="*/ 59 w 72"/>
                <a:gd name="T33" fmla="*/ 209 h 210"/>
                <a:gd name="T34" fmla="*/ 71 w 72"/>
                <a:gd name="T35" fmla="*/ 201 h 210"/>
                <a:gd name="T36" fmla="*/ 71 w 72"/>
                <a:gd name="T37" fmla="*/ 196 h 210"/>
                <a:gd name="T38" fmla="*/ 55 w 72"/>
                <a:gd name="T39" fmla="*/ 181 h 210"/>
                <a:gd name="T40" fmla="*/ 35 w 72"/>
                <a:gd name="T41" fmla="*/ 172 h 210"/>
                <a:gd name="T42" fmla="*/ 19 w 72"/>
                <a:gd name="T43" fmla="*/ 167 h 210"/>
                <a:gd name="T44" fmla="*/ 16 w 72"/>
                <a:gd name="T45" fmla="*/ 165 h 210"/>
                <a:gd name="T46" fmla="*/ 17 w 72"/>
                <a:gd name="T47" fmla="*/ 155 h 210"/>
                <a:gd name="T48" fmla="*/ 22 w 72"/>
                <a:gd name="T49" fmla="*/ 132 h 210"/>
                <a:gd name="T50" fmla="*/ 28 w 72"/>
                <a:gd name="T51" fmla="*/ 106 h 210"/>
                <a:gd name="T52" fmla="*/ 32 w 72"/>
                <a:gd name="T53" fmla="*/ 92 h 210"/>
                <a:gd name="T54" fmla="*/ 33 w 72"/>
                <a:gd name="T55" fmla="*/ 77 h 210"/>
                <a:gd name="T56" fmla="*/ 30 w 72"/>
                <a:gd name="T57" fmla="*/ 59 h 210"/>
                <a:gd name="T58" fmla="*/ 26 w 72"/>
                <a:gd name="T59" fmla="*/ 30 h 210"/>
                <a:gd name="T60" fmla="*/ 21 w 72"/>
                <a:gd name="T61" fmla="*/ 6 h 2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210"/>
                <a:gd name="T95" fmla="*/ 72 w 72"/>
                <a:gd name="T96" fmla="*/ 210 h 2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210">
                  <a:moveTo>
                    <a:pt x="21" y="6"/>
                  </a:moveTo>
                  <a:lnTo>
                    <a:pt x="15" y="0"/>
                  </a:lnTo>
                  <a:lnTo>
                    <a:pt x="2" y="0"/>
                  </a:lnTo>
                  <a:lnTo>
                    <a:pt x="0" y="7"/>
                  </a:lnTo>
                  <a:lnTo>
                    <a:pt x="2" y="23"/>
                  </a:lnTo>
                  <a:lnTo>
                    <a:pt x="14" y="44"/>
                  </a:lnTo>
                  <a:lnTo>
                    <a:pt x="19" y="67"/>
                  </a:lnTo>
                  <a:lnTo>
                    <a:pt x="21" y="96"/>
                  </a:lnTo>
                  <a:lnTo>
                    <a:pt x="14" y="128"/>
                  </a:lnTo>
                  <a:lnTo>
                    <a:pt x="4" y="160"/>
                  </a:lnTo>
                  <a:lnTo>
                    <a:pt x="4" y="172"/>
                  </a:lnTo>
                  <a:lnTo>
                    <a:pt x="8" y="176"/>
                  </a:lnTo>
                  <a:lnTo>
                    <a:pt x="22" y="176"/>
                  </a:lnTo>
                  <a:lnTo>
                    <a:pt x="37" y="181"/>
                  </a:lnTo>
                  <a:lnTo>
                    <a:pt x="46" y="195"/>
                  </a:lnTo>
                  <a:lnTo>
                    <a:pt x="55" y="208"/>
                  </a:lnTo>
                  <a:lnTo>
                    <a:pt x="59" y="209"/>
                  </a:lnTo>
                  <a:lnTo>
                    <a:pt x="71" y="201"/>
                  </a:lnTo>
                  <a:lnTo>
                    <a:pt x="71" y="196"/>
                  </a:lnTo>
                  <a:lnTo>
                    <a:pt x="55" y="181"/>
                  </a:lnTo>
                  <a:lnTo>
                    <a:pt x="35" y="172"/>
                  </a:lnTo>
                  <a:lnTo>
                    <a:pt x="19" y="167"/>
                  </a:lnTo>
                  <a:lnTo>
                    <a:pt x="16" y="165"/>
                  </a:lnTo>
                  <a:lnTo>
                    <a:pt x="17" y="155"/>
                  </a:lnTo>
                  <a:lnTo>
                    <a:pt x="22" y="132"/>
                  </a:lnTo>
                  <a:lnTo>
                    <a:pt x="28" y="106"/>
                  </a:lnTo>
                  <a:lnTo>
                    <a:pt x="32" y="92"/>
                  </a:lnTo>
                  <a:lnTo>
                    <a:pt x="33" y="77"/>
                  </a:lnTo>
                  <a:lnTo>
                    <a:pt x="30" y="59"/>
                  </a:lnTo>
                  <a:lnTo>
                    <a:pt x="26" y="30"/>
                  </a:lnTo>
                  <a:lnTo>
                    <a:pt x="21" y="6"/>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grpSp>
      <p:sp>
        <p:nvSpPr>
          <p:cNvPr id="31756" name="AutoShape 410"/>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1757" name="AutoShape 411"/>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1758" name="Rectangle 412"/>
          <p:cNvSpPr>
            <a:spLocks noChangeArrowheads="1"/>
          </p:cNvSpPr>
          <p:nvPr/>
        </p:nvSpPr>
        <p:spPr bwMode="auto">
          <a:xfrm>
            <a:off x="25463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31759" name="Rectangle 413"/>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31760" name="Picture 414"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1" name="Group 415"/>
          <p:cNvGrpSpPr>
            <a:grpSpLocks/>
          </p:cNvGrpSpPr>
          <p:nvPr/>
        </p:nvGrpSpPr>
        <p:grpSpPr bwMode="auto">
          <a:xfrm>
            <a:off x="4021138" y="1209675"/>
            <a:ext cx="2244725" cy="1389063"/>
            <a:chOff x="4021" y="668"/>
            <a:chExt cx="1414" cy="875"/>
          </a:xfrm>
        </p:grpSpPr>
        <p:pic>
          <p:nvPicPr>
            <p:cNvPr id="31770" name="Picture 416"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Text Box 417"/>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31762" name="Text Box 418"/>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31763" name="Picture 419"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Text Box 420"/>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69029" name="AutoShape 421"/>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31766" name="Rectangle 422"/>
          <p:cNvSpPr>
            <a:spLocks noChangeArrowheads="1"/>
          </p:cNvSpPr>
          <p:nvPr/>
        </p:nvSpPr>
        <p:spPr bwMode="auto">
          <a:xfrm>
            <a:off x="63500" y="825500"/>
            <a:ext cx="9753600" cy="2235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69031" name="AutoShape 423"/>
          <p:cNvSpPr>
            <a:spLocks noChangeArrowheads="1"/>
          </p:cNvSpPr>
          <p:nvPr/>
        </p:nvSpPr>
        <p:spPr bwMode="auto">
          <a:xfrm>
            <a:off x="2227263" y="9096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31768"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2280128346"/>
      </p:ext>
    </p:extLst>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7"/>
          <p:cNvSpPr>
            <a:spLocks noChangeShapeType="1"/>
          </p:cNvSpPr>
          <p:nvPr/>
        </p:nvSpPr>
        <p:spPr bwMode="auto">
          <a:xfrm>
            <a:off x="550863" y="3840163"/>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71" name="Line 8"/>
          <p:cNvSpPr>
            <a:spLocks noChangeShapeType="1"/>
          </p:cNvSpPr>
          <p:nvPr/>
        </p:nvSpPr>
        <p:spPr bwMode="auto">
          <a:xfrm>
            <a:off x="3411538" y="38401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72" name="Rectangle 9"/>
          <p:cNvSpPr>
            <a:spLocks noChangeArrowheads="1"/>
          </p:cNvSpPr>
          <p:nvPr/>
        </p:nvSpPr>
        <p:spPr bwMode="auto">
          <a:xfrm>
            <a:off x="420688" y="3535363"/>
            <a:ext cx="1736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Konto: </a:t>
            </a:r>
            <a:r>
              <a:rPr lang="de-DE" altLang="de-DE"/>
              <a:t>Vorsteuer</a:t>
            </a:r>
          </a:p>
        </p:txBody>
      </p:sp>
      <p:sp>
        <p:nvSpPr>
          <p:cNvPr id="32773" name="Rectangle 10"/>
          <p:cNvSpPr>
            <a:spLocks noChangeArrowheads="1"/>
          </p:cNvSpPr>
          <p:nvPr/>
        </p:nvSpPr>
        <p:spPr bwMode="auto">
          <a:xfrm>
            <a:off x="2311400" y="3541713"/>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32774" name="Line 11"/>
          <p:cNvSpPr>
            <a:spLocks noChangeShapeType="1"/>
          </p:cNvSpPr>
          <p:nvPr/>
        </p:nvSpPr>
        <p:spPr bwMode="auto">
          <a:xfrm>
            <a:off x="2454275" y="384810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75" name="Rectangle 12"/>
          <p:cNvSpPr>
            <a:spLocks noChangeArrowheads="1"/>
          </p:cNvSpPr>
          <p:nvPr/>
        </p:nvSpPr>
        <p:spPr bwMode="auto">
          <a:xfrm>
            <a:off x="722313" y="2162175"/>
            <a:ext cx="3309937" cy="868363"/>
          </a:xfrm>
          <a:prstGeom prst="rect">
            <a:avLst/>
          </a:prstGeom>
          <a:solidFill>
            <a:schemeClr val="bg1"/>
          </a:solidFill>
          <a:ln w="12700">
            <a:solidFill>
              <a:srgbClr val="F39FD1"/>
            </a:solidFill>
            <a:miter lim="800000"/>
            <a:headEnd/>
            <a:tailEnd/>
          </a:ln>
          <a:effectLst>
            <a:outerShdw dist="107763" dir="2700000" algn="ctr" rotWithShape="0">
              <a:srgbClr val="DC0081"/>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5010 HW-Einsatz</a:t>
            </a:r>
            <a:r>
              <a:rPr lang="de-DE" altLang="de-DE"/>
              <a:t> </a:t>
            </a:r>
            <a:r>
              <a:rPr lang="de-DE" altLang="de-DE" sz="1600"/>
              <a:t>	</a:t>
            </a:r>
          </a:p>
          <a:p>
            <a:r>
              <a:rPr lang="de-DE" altLang="de-DE" sz="1600" b="1"/>
              <a:t>2500 Vorsteuer</a:t>
            </a:r>
            <a:r>
              <a:rPr lang="de-DE" altLang="de-DE" sz="1600"/>
              <a:t>	   </a:t>
            </a:r>
          </a:p>
          <a:p>
            <a:r>
              <a:rPr lang="de-DE" altLang="de-DE" sz="1600"/>
              <a:t>	         an     3300 (2800...)</a:t>
            </a:r>
          </a:p>
        </p:txBody>
      </p:sp>
      <p:sp>
        <p:nvSpPr>
          <p:cNvPr id="32776" name="Rectangle 13"/>
          <p:cNvSpPr>
            <a:spLocks noChangeArrowheads="1"/>
          </p:cNvSpPr>
          <p:nvPr/>
        </p:nvSpPr>
        <p:spPr bwMode="auto">
          <a:xfrm>
            <a:off x="2593975" y="3965575"/>
            <a:ext cx="622300" cy="284163"/>
          </a:xfrm>
          <a:prstGeom prst="rect">
            <a:avLst/>
          </a:prstGeom>
          <a:solidFill>
            <a:srgbClr val="F39FD1"/>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77" name="Rectangle 14"/>
          <p:cNvSpPr>
            <a:spLocks noChangeArrowheads="1"/>
          </p:cNvSpPr>
          <p:nvPr/>
        </p:nvSpPr>
        <p:spPr bwMode="auto">
          <a:xfrm>
            <a:off x="3529013" y="4351338"/>
            <a:ext cx="622300" cy="284162"/>
          </a:xfrm>
          <a:prstGeom prst="rect">
            <a:avLst/>
          </a:prstGeom>
          <a:gradFill rotWithShape="0">
            <a:gsLst>
              <a:gs pos="0">
                <a:srgbClr val="F39FD1"/>
              </a:gs>
              <a:gs pos="100000">
                <a:srgbClr val="AA6F92"/>
              </a:gs>
            </a:gsLst>
            <a:path path="shape">
              <a:fillToRect l="50000" t="50000" r="50000" b="50000"/>
            </a:path>
          </a:gradFill>
          <a:ln w="12700">
            <a:solidFill>
              <a:schemeClr val="tx1"/>
            </a:solidFill>
            <a:prstDash val="dash"/>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78" name="Rectangle 15"/>
          <p:cNvSpPr>
            <a:spLocks noChangeArrowheads="1"/>
          </p:cNvSpPr>
          <p:nvPr/>
        </p:nvSpPr>
        <p:spPr bwMode="auto">
          <a:xfrm>
            <a:off x="400050" y="429895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3520 UST Zahllast</a:t>
            </a:r>
          </a:p>
        </p:txBody>
      </p:sp>
      <p:sp>
        <p:nvSpPr>
          <p:cNvPr id="32779" name="Rectangle 16"/>
          <p:cNvSpPr>
            <a:spLocks noChangeArrowheads="1"/>
          </p:cNvSpPr>
          <p:nvPr/>
        </p:nvSpPr>
        <p:spPr bwMode="auto">
          <a:xfrm>
            <a:off x="1470025" y="1436688"/>
            <a:ext cx="1347788" cy="396875"/>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t>Vorsteuer</a:t>
            </a:r>
            <a:r>
              <a:rPr lang="de-DE" altLang="de-DE"/>
              <a:t>:</a:t>
            </a:r>
          </a:p>
        </p:txBody>
      </p:sp>
      <p:sp>
        <p:nvSpPr>
          <p:cNvPr id="32780" name="Rectangle 17"/>
          <p:cNvSpPr>
            <a:spLocks noChangeArrowheads="1"/>
          </p:cNvSpPr>
          <p:nvPr/>
        </p:nvSpPr>
        <p:spPr bwMode="auto">
          <a:xfrm>
            <a:off x="6040438" y="1470025"/>
            <a:ext cx="1812925" cy="39687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t>Umsatzsteuer</a:t>
            </a:r>
            <a:r>
              <a:rPr lang="de-DE" altLang="de-DE"/>
              <a:t>:</a:t>
            </a:r>
          </a:p>
        </p:txBody>
      </p:sp>
      <p:sp>
        <p:nvSpPr>
          <p:cNvPr id="32781" name="Rectangle 18"/>
          <p:cNvSpPr>
            <a:spLocks noChangeArrowheads="1"/>
          </p:cNvSpPr>
          <p:nvPr/>
        </p:nvSpPr>
        <p:spPr bwMode="auto">
          <a:xfrm>
            <a:off x="5572125" y="2171700"/>
            <a:ext cx="3416300" cy="838200"/>
          </a:xfrm>
          <a:prstGeom prst="rect">
            <a:avLst/>
          </a:prstGeom>
          <a:solidFill>
            <a:schemeClr val="bg1"/>
          </a:solidFill>
          <a:ln w="12700">
            <a:solidFill>
              <a:srgbClr val="618FFD"/>
            </a:solidFill>
            <a:miter lim="800000"/>
            <a:headEnd/>
            <a:tailEnd/>
          </a:ln>
          <a:effectLst>
            <a:outerShdw dist="107763" dir="2700000" algn="ctr" rotWithShape="0">
              <a:srgbClr val="33CCFF"/>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2000 (2800...)</a:t>
            </a:r>
          </a:p>
          <a:p>
            <a:r>
              <a:rPr lang="de-DE" altLang="de-DE" sz="1600"/>
              <a:t>                    an     4000 HW-Erlöse</a:t>
            </a:r>
          </a:p>
          <a:p>
            <a:r>
              <a:rPr lang="de-DE" altLang="de-DE" sz="1600"/>
              <a:t>	                  </a:t>
            </a:r>
            <a:r>
              <a:rPr lang="de-DE" altLang="de-DE" sz="1600" b="1"/>
              <a:t>3500 UST	</a:t>
            </a:r>
            <a:r>
              <a:rPr lang="de-DE" altLang="de-DE" sz="1600"/>
              <a:t>             </a:t>
            </a:r>
          </a:p>
        </p:txBody>
      </p:sp>
      <p:sp>
        <p:nvSpPr>
          <p:cNvPr id="32782" name="Line 19"/>
          <p:cNvSpPr>
            <a:spLocks noChangeShapeType="1"/>
          </p:cNvSpPr>
          <p:nvPr/>
        </p:nvSpPr>
        <p:spPr bwMode="auto">
          <a:xfrm>
            <a:off x="5378450" y="3822700"/>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83" name="Line 20"/>
          <p:cNvSpPr>
            <a:spLocks noChangeShapeType="1"/>
          </p:cNvSpPr>
          <p:nvPr/>
        </p:nvSpPr>
        <p:spPr bwMode="auto">
          <a:xfrm>
            <a:off x="8239125" y="382270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84" name="Rectangle 21"/>
          <p:cNvSpPr>
            <a:spLocks noChangeArrowheads="1"/>
          </p:cNvSpPr>
          <p:nvPr/>
        </p:nvSpPr>
        <p:spPr bwMode="auto">
          <a:xfrm>
            <a:off x="5248275" y="3517900"/>
            <a:ext cx="2155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Konto: </a:t>
            </a:r>
            <a:r>
              <a:rPr lang="de-DE" altLang="de-DE"/>
              <a:t>Umsatzsteuer</a:t>
            </a:r>
          </a:p>
        </p:txBody>
      </p:sp>
      <p:sp>
        <p:nvSpPr>
          <p:cNvPr id="32785" name="Rectangle 22"/>
          <p:cNvSpPr>
            <a:spLocks noChangeArrowheads="1"/>
          </p:cNvSpPr>
          <p:nvPr/>
        </p:nvSpPr>
        <p:spPr bwMode="auto">
          <a:xfrm>
            <a:off x="7138988" y="352425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32786" name="Line 23"/>
          <p:cNvSpPr>
            <a:spLocks noChangeShapeType="1"/>
          </p:cNvSpPr>
          <p:nvPr/>
        </p:nvSpPr>
        <p:spPr bwMode="auto">
          <a:xfrm>
            <a:off x="7281863" y="383063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87" name="Rectangle 24"/>
          <p:cNvSpPr>
            <a:spLocks noChangeArrowheads="1"/>
          </p:cNvSpPr>
          <p:nvPr/>
        </p:nvSpPr>
        <p:spPr bwMode="auto">
          <a:xfrm>
            <a:off x="8396288" y="3948113"/>
            <a:ext cx="622300" cy="284162"/>
          </a:xfrm>
          <a:prstGeom prst="rect">
            <a:avLst/>
          </a:prstGeom>
          <a:solidFill>
            <a:srgbClr val="33CCFF"/>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88" name="Rectangle 25"/>
          <p:cNvSpPr>
            <a:spLocks noChangeArrowheads="1"/>
          </p:cNvSpPr>
          <p:nvPr/>
        </p:nvSpPr>
        <p:spPr bwMode="auto">
          <a:xfrm>
            <a:off x="7467600" y="4333875"/>
            <a:ext cx="622300" cy="284163"/>
          </a:xfrm>
          <a:prstGeom prst="rect">
            <a:avLst/>
          </a:prstGeom>
          <a:gradFill rotWithShape="0">
            <a:gsLst>
              <a:gs pos="0">
                <a:srgbClr val="33CCFF"/>
              </a:gs>
              <a:gs pos="100000">
                <a:srgbClr val="248EB2"/>
              </a:gs>
            </a:gsLst>
            <a:path path="shape">
              <a:fillToRect l="50000" t="50000" r="50000" b="50000"/>
            </a:path>
          </a:gradFill>
          <a:ln w="12700">
            <a:solidFill>
              <a:schemeClr val="tx1"/>
            </a:solidFill>
            <a:prstDash val="sysDot"/>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89" name="Rectangle 26"/>
          <p:cNvSpPr>
            <a:spLocks noChangeArrowheads="1"/>
          </p:cNvSpPr>
          <p:nvPr/>
        </p:nvSpPr>
        <p:spPr bwMode="auto">
          <a:xfrm>
            <a:off x="5214938" y="4306888"/>
            <a:ext cx="207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3520 UST Zahllast</a:t>
            </a:r>
          </a:p>
        </p:txBody>
      </p:sp>
      <p:sp>
        <p:nvSpPr>
          <p:cNvPr id="32790" name="Rectangle 27"/>
          <p:cNvSpPr>
            <a:spLocks noChangeArrowheads="1"/>
          </p:cNvSpPr>
          <p:nvPr/>
        </p:nvSpPr>
        <p:spPr bwMode="auto">
          <a:xfrm>
            <a:off x="1319213" y="5610225"/>
            <a:ext cx="228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solidFill>
                  <a:srgbClr val="DC0081"/>
                </a:solidFill>
              </a:rPr>
              <a:t>Abschlußbuchung</a:t>
            </a:r>
            <a:r>
              <a:rPr lang="de-DE" altLang="de-DE" sz="2000">
                <a:solidFill>
                  <a:schemeClr val="accent2"/>
                </a:solidFill>
              </a:rPr>
              <a:t>:</a:t>
            </a:r>
          </a:p>
        </p:txBody>
      </p:sp>
      <p:sp>
        <p:nvSpPr>
          <p:cNvPr id="32791" name="Rectangle 28"/>
          <p:cNvSpPr>
            <a:spLocks noChangeArrowheads="1"/>
          </p:cNvSpPr>
          <p:nvPr/>
        </p:nvSpPr>
        <p:spPr bwMode="auto">
          <a:xfrm>
            <a:off x="454025" y="5975350"/>
            <a:ext cx="4059238" cy="349250"/>
          </a:xfrm>
          <a:prstGeom prst="rect">
            <a:avLst/>
          </a:prstGeom>
          <a:solidFill>
            <a:schemeClr val="bg1"/>
          </a:solidFill>
          <a:ln w="12700">
            <a:solidFill>
              <a:srgbClr val="F39FD1"/>
            </a:solidFill>
            <a:miter lim="800000"/>
            <a:headEnd/>
            <a:tailEnd/>
          </a:ln>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b="1"/>
              <a:t>3520</a:t>
            </a:r>
            <a:r>
              <a:rPr lang="de-DE" altLang="de-DE" sz="1600"/>
              <a:t> UST-Zahllast    an  2500 Vorsteuer</a:t>
            </a:r>
          </a:p>
        </p:txBody>
      </p:sp>
      <p:sp>
        <p:nvSpPr>
          <p:cNvPr id="32792" name="Rectangle 29"/>
          <p:cNvSpPr>
            <a:spLocks noChangeArrowheads="1"/>
          </p:cNvSpPr>
          <p:nvPr/>
        </p:nvSpPr>
        <p:spPr bwMode="auto">
          <a:xfrm>
            <a:off x="6142038" y="5635625"/>
            <a:ext cx="228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solidFill>
                  <a:srgbClr val="33CCFF"/>
                </a:solidFill>
              </a:rPr>
              <a:t>Abschlußbuchung:</a:t>
            </a:r>
          </a:p>
        </p:txBody>
      </p:sp>
      <p:sp>
        <p:nvSpPr>
          <p:cNvPr id="32793" name="Rectangle 30"/>
          <p:cNvSpPr>
            <a:spLocks noChangeArrowheads="1"/>
          </p:cNvSpPr>
          <p:nvPr/>
        </p:nvSpPr>
        <p:spPr bwMode="auto">
          <a:xfrm>
            <a:off x="5381625" y="5980113"/>
            <a:ext cx="4191000" cy="349250"/>
          </a:xfrm>
          <a:prstGeom prst="rect">
            <a:avLst/>
          </a:prstGeom>
          <a:solidFill>
            <a:schemeClr val="bg1"/>
          </a:solidFill>
          <a:ln w="12700">
            <a:solidFill>
              <a:srgbClr val="33CCFF"/>
            </a:solidFill>
            <a:miter lim="800000"/>
            <a:headEnd/>
            <a:tailEnd/>
          </a:ln>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3500 Umsatzsteuer an </a:t>
            </a:r>
            <a:r>
              <a:rPr lang="de-DE" altLang="de-DE" sz="1600" b="1"/>
              <a:t>3520</a:t>
            </a:r>
            <a:r>
              <a:rPr lang="de-DE" altLang="de-DE" sz="1600"/>
              <a:t> UST-Zahllast</a:t>
            </a:r>
          </a:p>
        </p:txBody>
      </p:sp>
      <p:sp>
        <p:nvSpPr>
          <p:cNvPr id="76831" name="Rectangle 31"/>
          <p:cNvSpPr>
            <a:spLocks noChangeArrowheads="1"/>
          </p:cNvSpPr>
          <p:nvPr/>
        </p:nvSpPr>
        <p:spPr bwMode="auto">
          <a:xfrm>
            <a:off x="111125" y="133350"/>
            <a:ext cx="266223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Abschluss der Konten</a:t>
            </a:r>
          </a:p>
        </p:txBody>
      </p:sp>
      <p:sp>
        <p:nvSpPr>
          <p:cNvPr id="3279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3040640779"/>
      </p:ext>
    </p:extLst>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flipH="1">
            <a:off x="573088" y="5062538"/>
            <a:ext cx="2357437"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4099" name="Rectangle 7"/>
          <p:cNvSpPr>
            <a:spLocks noChangeArrowheads="1"/>
          </p:cNvSpPr>
          <p:nvPr/>
        </p:nvSpPr>
        <p:spPr bwMode="auto">
          <a:xfrm>
            <a:off x="1103313" y="4724400"/>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Wir senden</a:t>
            </a:r>
          </a:p>
          <a:p>
            <a:pPr algn="ctr"/>
            <a:r>
              <a:rPr lang="de-DE" altLang="de-DE"/>
              <a:t>Waren zurück</a:t>
            </a:r>
          </a:p>
        </p:txBody>
      </p:sp>
      <p:sp>
        <p:nvSpPr>
          <p:cNvPr id="4100" name="Rectangle 8"/>
          <p:cNvSpPr>
            <a:spLocks noChangeArrowheads="1"/>
          </p:cNvSpPr>
          <p:nvPr/>
        </p:nvSpPr>
        <p:spPr bwMode="auto">
          <a:xfrm>
            <a:off x="4129088" y="2994025"/>
            <a:ext cx="180975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Was wurde</a:t>
            </a:r>
          </a:p>
          <a:p>
            <a:pPr algn="ctr">
              <a:lnSpc>
                <a:spcPct val="90000"/>
              </a:lnSpc>
            </a:pPr>
            <a:r>
              <a:rPr lang="de-DE" altLang="de-DE"/>
              <a:t>gebucht?</a:t>
            </a:r>
          </a:p>
          <a:p>
            <a:pPr algn="ctr"/>
            <a:endParaRPr lang="de-DE" altLang="de-DE"/>
          </a:p>
          <a:p>
            <a:pPr algn="ctr"/>
            <a:endParaRPr lang="de-DE" altLang="de-DE"/>
          </a:p>
          <a:p>
            <a:pPr algn="ctr"/>
            <a:endParaRPr lang="de-DE" altLang="de-DE"/>
          </a:p>
          <a:p>
            <a:pPr algn="ctr"/>
            <a:endParaRPr lang="de-DE" altLang="de-DE"/>
          </a:p>
          <a:p>
            <a:pPr algn="ctr"/>
            <a:endParaRPr lang="de-DE" altLang="de-DE"/>
          </a:p>
          <a:p>
            <a:pPr algn="ctr"/>
            <a:r>
              <a:rPr lang="de-DE" altLang="de-DE"/>
              <a:t>Buchungssatz</a:t>
            </a:r>
          </a:p>
          <a:p>
            <a:pPr algn="ctr">
              <a:lnSpc>
                <a:spcPct val="90000"/>
              </a:lnSpc>
            </a:pPr>
            <a:r>
              <a:rPr lang="de-DE" altLang="de-DE"/>
              <a:t>wird umgedreht</a:t>
            </a:r>
          </a:p>
        </p:txBody>
      </p:sp>
      <p:sp>
        <p:nvSpPr>
          <p:cNvPr id="82954" name="Rectangle 10"/>
          <p:cNvSpPr>
            <a:spLocks noChangeArrowheads="1"/>
          </p:cNvSpPr>
          <p:nvPr/>
        </p:nvSpPr>
        <p:spPr bwMode="auto">
          <a:xfrm>
            <a:off x="182563" y="3422650"/>
            <a:ext cx="3462337"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5010 HW-Einsatz	</a:t>
            </a:r>
          </a:p>
          <a:p>
            <a:pPr>
              <a:tabLst>
                <a:tab pos="666750" algn="l"/>
                <a:tab pos="2286000" algn="l"/>
              </a:tabLst>
              <a:defRPr/>
            </a:pPr>
            <a:r>
              <a:rPr lang="de-DE" sz="1600" dirty="0"/>
              <a:t>2500 Vorsteuer	   </a:t>
            </a:r>
          </a:p>
          <a:p>
            <a:pPr>
              <a:tabLst>
                <a:tab pos="666750" algn="l"/>
                <a:tab pos="2286000" algn="l"/>
              </a:tabLst>
              <a:defRPr/>
            </a:pPr>
            <a:r>
              <a:rPr lang="de-DE" sz="1600" dirty="0"/>
              <a:t>	         an     </a:t>
            </a:r>
            <a:r>
              <a:rPr lang="de-DE" sz="1600" b="1" dirty="0"/>
              <a:t>33..</a:t>
            </a:r>
            <a:r>
              <a:rPr lang="de-DE" sz="1600" dirty="0"/>
              <a:t> Lieferverb.</a:t>
            </a:r>
          </a:p>
        </p:txBody>
      </p:sp>
      <p:sp>
        <p:nvSpPr>
          <p:cNvPr id="82955" name="Rectangle 11"/>
          <p:cNvSpPr>
            <a:spLocks noChangeArrowheads="1"/>
          </p:cNvSpPr>
          <p:nvPr/>
        </p:nvSpPr>
        <p:spPr bwMode="auto">
          <a:xfrm>
            <a:off x="6323013" y="3424238"/>
            <a:ext cx="3416300"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20.. (2800...)</a:t>
            </a:r>
          </a:p>
          <a:p>
            <a:pPr>
              <a:tabLst>
                <a:tab pos="666750" algn="l"/>
                <a:tab pos="2286000" algn="l"/>
              </a:tabLst>
              <a:defRPr/>
            </a:pPr>
            <a:r>
              <a:rPr lang="de-DE" sz="1600" dirty="0"/>
              <a:t>                    an     4000 HW-Erlöse</a:t>
            </a:r>
          </a:p>
          <a:p>
            <a:pPr>
              <a:tabLst>
                <a:tab pos="666750" algn="l"/>
                <a:tab pos="2286000" algn="l"/>
              </a:tabLst>
              <a:defRPr/>
            </a:pPr>
            <a:r>
              <a:rPr lang="de-DE" sz="1600" dirty="0"/>
              <a:t>	                 3500 UST	             </a:t>
            </a:r>
          </a:p>
        </p:txBody>
      </p:sp>
      <p:sp>
        <p:nvSpPr>
          <p:cNvPr id="82956" name="Rectangle 12"/>
          <p:cNvSpPr>
            <a:spLocks noChangeArrowheads="1"/>
          </p:cNvSpPr>
          <p:nvPr/>
        </p:nvSpPr>
        <p:spPr bwMode="auto">
          <a:xfrm>
            <a:off x="180975" y="5346700"/>
            <a:ext cx="3462338"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33.. Lieferverb.</a:t>
            </a:r>
          </a:p>
          <a:p>
            <a:pPr>
              <a:tabLst>
                <a:tab pos="666750" algn="l"/>
                <a:tab pos="2286000" algn="l"/>
              </a:tabLst>
              <a:defRPr/>
            </a:pPr>
            <a:r>
              <a:rPr lang="de-DE" sz="1600" dirty="0"/>
              <a:t>	          an 5010 HW-Einsatz   </a:t>
            </a:r>
          </a:p>
          <a:p>
            <a:pPr>
              <a:tabLst>
                <a:tab pos="666750" algn="l"/>
                <a:tab pos="2286000" algn="l"/>
              </a:tabLst>
              <a:defRPr/>
            </a:pPr>
            <a:r>
              <a:rPr lang="de-DE" sz="1600" dirty="0"/>
              <a:t>	               2500 Vorsteuer</a:t>
            </a:r>
          </a:p>
        </p:txBody>
      </p:sp>
      <p:sp>
        <p:nvSpPr>
          <p:cNvPr id="9224" name="Line 13"/>
          <p:cNvSpPr>
            <a:spLocks noChangeShapeType="1"/>
          </p:cNvSpPr>
          <p:nvPr/>
        </p:nvSpPr>
        <p:spPr bwMode="auto">
          <a:xfrm flipH="1">
            <a:off x="6788150" y="4929188"/>
            <a:ext cx="2357438"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4111" name="Rectangle 14"/>
          <p:cNvSpPr>
            <a:spLocks noChangeArrowheads="1"/>
          </p:cNvSpPr>
          <p:nvPr/>
        </p:nvSpPr>
        <p:spPr bwMode="auto">
          <a:xfrm>
            <a:off x="7318375" y="4592638"/>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Kunde sendet</a:t>
            </a:r>
          </a:p>
          <a:p>
            <a:r>
              <a:rPr lang="de-DE" altLang="de-DE"/>
              <a:t>Waren zurück</a:t>
            </a:r>
          </a:p>
        </p:txBody>
      </p:sp>
      <p:sp>
        <p:nvSpPr>
          <p:cNvPr id="82959" name="Rectangle 15"/>
          <p:cNvSpPr>
            <a:spLocks noChangeArrowheads="1"/>
          </p:cNvSpPr>
          <p:nvPr/>
        </p:nvSpPr>
        <p:spPr bwMode="auto">
          <a:xfrm>
            <a:off x="6332538" y="5353050"/>
            <a:ext cx="3416300"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 4000 HW-Erlöse</a:t>
            </a:r>
          </a:p>
          <a:p>
            <a:pPr>
              <a:tabLst>
                <a:tab pos="666750" algn="l"/>
                <a:tab pos="2286000" algn="l"/>
              </a:tabLst>
              <a:defRPr/>
            </a:pPr>
            <a:r>
              <a:rPr lang="de-DE" sz="1600" dirty="0"/>
              <a:t> 3500 UST	            </a:t>
            </a:r>
          </a:p>
          <a:p>
            <a:pPr>
              <a:tabLst>
                <a:tab pos="666750" algn="l"/>
                <a:tab pos="2286000" algn="l"/>
              </a:tabLst>
              <a:defRPr/>
            </a:pPr>
            <a:r>
              <a:rPr lang="de-DE" sz="1600" dirty="0"/>
              <a:t>	       an 20.. Lieferford.</a:t>
            </a:r>
          </a:p>
        </p:txBody>
      </p:sp>
      <p:sp>
        <p:nvSpPr>
          <p:cNvPr id="9227" name="AutoShape 397"/>
          <p:cNvSpPr>
            <a:spLocks noChangeArrowheads="1"/>
          </p:cNvSpPr>
          <p:nvPr/>
        </p:nvSpPr>
        <p:spPr bwMode="auto">
          <a:xfrm>
            <a:off x="3781425" y="5491163"/>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8" name="AutoShape 398"/>
          <p:cNvSpPr>
            <a:spLocks noChangeArrowheads="1"/>
          </p:cNvSpPr>
          <p:nvPr/>
        </p:nvSpPr>
        <p:spPr bwMode="auto">
          <a:xfrm>
            <a:off x="5864225" y="3598863"/>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9" name="AutoShape 399"/>
          <p:cNvSpPr>
            <a:spLocks noChangeArrowheads="1"/>
          </p:cNvSpPr>
          <p:nvPr/>
        </p:nvSpPr>
        <p:spPr bwMode="auto">
          <a:xfrm>
            <a:off x="3806825" y="3597275"/>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0" name="AutoShape 400"/>
          <p:cNvSpPr>
            <a:spLocks noChangeArrowheads="1"/>
          </p:cNvSpPr>
          <p:nvPr/>
        </p:nvSpPr>
        <p:spPr bwMode="auto">
          <a:xfrm>
            <a:off x="5889625" y="5475288"/>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4127" name="Rectangle 401"/>
          <p:cNvSpPr>
            <a:spLocks noChangeArrowheads="1"/>
          </p:cNvSpPr>
          <p:nvPr/>
        </p:nvSpPr>
        <p:spPr bwMode="auto">
          <a:xfrm>
            <a:off x="820738" y="3044825"/>
            <a:ext cx="238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kaufen ein...</a:t>
            </a:r>
          </a:p>
        </p:txBody>
      </p:sp>
      <p:sp>
        <p:nvSpPr>
          <p:cNvPr id="4128" name="Rectangle 402"/>
          <p:cNvSpPr>
            <a:spLocks noChangeArrowheads="1"/>
          </p:cNvSpPr>
          <p:nvPr/>
        </p:nvSpPr>
        <p:spPr bwMode="auto">
          <a:xfrm>
            <a:off x="6438900" y="3028950"/>
            <a:ext cx="330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verkaufen Waren...</a:t>
            </a:r>
          </a:p>
        </p:txBody>
      </p:sp>
      <p:sp>
        <p:nvSpPr>
          <p:cNvPr id="4129" name="Text Box 403"/>
          <p:cNvSpPr txBox="1">
            <a:spLocks noChangeArrowheads="1"/>
          </p:cNvSpPr>
          <p:nvPr/>
        </p:nvSpPr>
        <p:spPr bwMode="auto">
          <a:xfrm>
            <a:off x="403225" y="6373813"/>
            <a:ext cx="320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Verbindlichkeit wird aufgelöst!</a:t>
            </a:r>
          </a:p>
        </p:txBody>
      </p:sp>
      <p:sp>
        <p:nvSpPr>
          <p:cNvPr id="4130" name="Text Box 404"/>
          <p:cNvSpPr txBox="1">
            <a:spLocks noChangeArrowheads="1"/>
          </p:cNvSpPr>
          <p:nvPr/>
        </p:nvSpPr>
        <p:spPr bwMode="auto">
          <a:xfrm>
            <a:off x="6842125" y="6335713"/>
            <a:ext cx="277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Forderung wird aufgelöst!</a:t>
            </a:r>
          </a:p>
        </p:txBody>
      </p:sp>
      <p:sp>
        <p:nvSpPr>
          <p:cNvPr id="9235" name="AutoShape 405"/>
          <p:cNvSpPr>
            <a:spLocks noChangeArrowheads="1"/>
          </p:cNvSpPr>
          <p:nvPr/>
        </p:nvSpPr>
        <p:spPr bwMode="auto">
          <a:xfrm>
            <a:off x="2190750" y="2244725"/>
            <a:ext cx="149225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6" name="AutoShape 406"/>
          <p:cNvSpPr>
            <a:spLocks noChangeArrowheads="1"/>
          </p:cNvSpPr>
          <p:nvPr/>
        </p:nvSpPr>
        <p:spPr bwMode="auto">
          <a:xfrm>
            <a:off x="6334126" y="2257424"/>
            <a:ext cx="139700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4137" name="Rectangle 407"/>
          <p:cNvSpPr>
            <a:spLocks noChangeArrowheads="1"/>
          </p:cNvSpPr>
          <p:nvPr/>
        </p:nvSpPr>
        <p:spPr bwMode="auto">
          <a:xfrm>
            <a:off x="24447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4138" name="Rectangle 408"/>
          <p:cNvSpPr>
            <a:spLocks noChangeArrowheads="1"/>
          </p:cNvSpPr>
          <p:nvPr/>
        </p:nvSpPr>
        <p:spPr bwMode="auto">
          <a:xfrm>
            <a:off x="65357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4139" name="Picture 409"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0" name="Group 410"/>
          <p:cNvGrpSpPr>
            <a:grpSpLocks/>
          </p:cNvGrpSpPr>
          <p:nvPr/>
        </p:nvGrpSpPr>
        <p:grpSpPr bwMode="auto">
          <a:xfrm>
            <a:off x="3919538" y="1209675"/>
            <a:ext cx="2244725" cy="1389063"/>
            <a:chOff x="4021" y="668"/>
            <a:chExt cx="1414" cy="875"/>
          </a:xfrm>
        </p:grpSpPr>
        <p:pic>
          <p:nvPicPr>
            <p:cNvPr id="4146" name="Picture 411"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 name="Text Box 412"/>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4141" name="Text Box 413"/>
          <p:cNvSpPr txBox="1">
            <a:spLocks noChangeArrowheads="1"/>
          </p:cNvSpPr>
          <p:nvPr/>
        </p:nvSpPr>
        <p:spPr bwMode="auto">
          <a:xfrm>
            <a:off x="2492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4142" name="Picture 414"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Text Box 415"/>
          <p:cNvSpPr txBox="1">
            <a:spLocks noChangeArrowheads="1"/>
          </p:cNvSpPr>
          <p:nvPr/>
        </p:nvSpPr>
        <p:spPr bwMode="auto">
          <a:xfrm>
            <a:off x="84740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83360" name="Rectangle 416"/>
          <p:cNvSpPr>
            <a:spLocks noChangeArrowheads="1"/>
          </p:cNvSpPr>
          <p:nvPr/>
        </p:nvSpPr>
        <p:spPr bwMode="auto">
          <a:xfrm>
            <a:off x="141288" y="130175"/>
            <a:ext cx="46259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von Warenrücksendungen</a:t>
            </a:r>
          </a:p>
        </p:txBody>
      </p:sp>
      <p:sp>
        <p:nvSpPr>
          <p:cNvPr id="4145" name="Text Box 417"/>
          <p:cNvSpPr txBox="1">
            <a:spLocks noChangeArrowheads="1"/>
          </p:cNvSpPr>
          <p:nvPr/>
        </p:nvSpPr>
        <p:spPr bwMode="auto">
          <a:xfrm>
            <a:off x="4365625" y="4760913"/>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Gutschrift</a:t>
            </a:r>
          </a:p>
        </p:txBody>
      </p:sp>
    </p:spTree>
    <p:extLst>
      <p:ext uri="{BB962C8B-B14F-4D97-AF65-F5344CB8AC3E}">
        <p14:creationId xmlns:p14="http://schemas.microsoft.com/office/powerpoint/2010/main" val="1671228933"/>
      </p:ext>
    </p:extLst>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flipH="1">
            <a:off x="573088" y="5062538"/>
            <a:ext cx="2357437"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5123" name="Rectangle 7"/>
          <p:cNvSpPr>
            <a:spLocks noChangeArrowheads="1"/>
          </p:cNvSpPr>
          <p:nvPr/>
        </p:nvSpPr>
        <p:spPr bwMode="auto">
          <a:xfrm>
            <a:off x="1103313" y="4724400"/>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Wir senden</a:t>
            </a:r>
          </a:p>
          <a:p>
            <a:pPr algn="ctr"/>
            <a:r>
              <a:rPr lang="de-DE" altLang="de-DE"/>
              <a:t>Waren zurück</a:t>
            </a:r>
          </a:p>
        </p:txBody>
      </p:sp>
      <p:sp>
        <p:nvSpPr>
          <p:cNvPr id="5124" name="Rectangle 8"/>
          <p:cNvSpPr>
            <a:spLocks noChangeArrowheads="1"/>
          </p:cNvSpPr>
          <p:nvPr/>
        </p:nvSpPr>
        <p:spPr bwMode="auto">
          <a:xfrm>
            <a:off x="4129088" y="2994025"/>
            <a:ext cx="180975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Was wurde</a:t>
            </a:r>
          </a:p>
          <a:p>
            <a:pPr algn="ctr">
              <a:lnSpc>
                <a:spcPct val="90000"/>
              </a:lnSpc>
            </a:pPr>
            <a:r>
              <a:rPr lang="de-DE" altLang="de-DE"/>
              <a:t>gebucht?</a:t>
            </a:r>
          </a:p>
          <a:p>
            <a:pPr algn="ctr"/>
            <a:endParaRPr lang="de-DE" altLang="de-DE"/>
          </a:p>
          <a:p>
            <a:pPr algn="ctr"/>
            <a:endParaRPr lang="de-DE" altLang="de-DE"/>
          </a:p>
          <a:p>
            <a:pPr algn="ctr"/>
            <a:endParaRPr lang="de-DE" altLang="de-DE"/>
          </a:p>
          <a:p>
            <a:pPr algn="ctr"/>
            <a:endParaRPr lang="de-DE" altLang="de-DE"/>
          </a:p>
          <a:p>
            <a:pPr algn="ctr"/>
            <a:endParaRPr lang="de-DE" altLang="de-DE"/>
          </a:p>
          <a:p>
            <a:pPr algn="ctr"/>
            <a:r>
              <a:rPr lang="de-DE" altLang="de-DE"/>
              <a:t>Buchungssatz</a:t>
            </a:r>
          </a:p>
          <a:p>
            <a:pPr algn="ctr">
              <a:lnSpc>
                <a:spcPct val="90000"/>
              </a:lnSpc>
            </a:pPr>
            <a:r>
              <a:rPr lang="de-DE" altLang="de-DE"/>
              <a:t>wird umgedreht</a:t>
            </a:r>
          </a:p>
        </p:txBody>
      </p:sp>
      <p:sp>
        <p:nvSpPr>
          <p:cNvPr id="82954" name="Rectangle 10"/>
          <p:cNvSpPr>
            <a:spLocks noChangeArrowheads="1"/>
          </p:cNvSpPr>
          <p:nvPr/>
        </p:nvSpPr>
        <p:spPr bwMode="auto">
          <a:xfrm>
            <a:off x="182563" y="3422650"/>
            <a:ext cx="3462337"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82955" name="Rectangle 11"/>
          <p:cNvSpPr>
            <a:spLocks noChangeArrowheads="1"/>
          </p:cNvSpPr>
          <p:nvPr/>
        </p:nvSpPr>
        <p:spPr bwMode="auto">
          <a:xfrm>
            <a:off x="6323013" y="3424238"/>
            <a:ext cx="3416300"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82956" name="Rectangle 12"/>
          <p:cNvSpPr>
            <a:spLocks noChangeArrowheads="1"/>
          </p:cNvSpPr>
          <p:nvPr/>
        </p:nvSpPr>
        <p:spPr bwMode="auto">
          <a:xfrm>
            <a:off x="180975" y="5346700"/>
            <a:ext cx="3462338"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9224" name="Line 13"/>
          <p:cNvSpPr>
            <a:spLocks noChangeShapeType="1"/>
          </p:cNvSpPr>
          <p:nvPr/>
        </p:nvSpPr>
        <p:spPr bwMode="auto">
          <a:xfrm flipH="1">
            <a:off x="6788150" y="4929188"/>
            <a:ext cx="2357438"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5135" name="Rectangle 14"/>
          <p:cNvSpPr>
            <a:spLocks noChangeArrowheads="1"/>
          </p:cNvSpPr>
          <p:nvPr/>
        </p:nvSpPr>
        <p:spPr bwMode="auto">
          <a:xfrm>
            <a:off x="7318375" y="4592638"/>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Kunde sendet</a:t>
            </a:r>
          </a:p>
          <a:p>
            <a:r>
              <a:rPr lang="de-DE" altLang="de-DE"/>
              <a:t>Waren zurück</a:t>
            </a:r>
          </a:p>
        </p:txBody>
      </p:sp>
      <p:sp>
        <p:nvSpPr>
          <p:cNvPr id="82959" name="Rectangle 15"/>
          <p:cNvSpPr>
            <a:spLocks noChangeArrowheads="1"/>
          </p:cNvSpPr>
          <p:nvPr/>
        </p:nvSpPr>
        <p:spPr bwMode="auto">
          <a:xfrm>
            <a:off x="6332538" y="5353050"/>
            <a:ext cx="3416300"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9227" name="AutoShape 397"/>
          <p:cNvSpPr>
            <a:spLocks noChangeArrowheads="1"/>
          </p:cNvSpPr>
          <p:nvPr/>
        </p:nvSpPr>
        <p:spPr bwMode="auto">
          <a:xfrm>
            <a:off x="3781425" y="5491163"/>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8" name="AutoShape 398"/>
          <p:cNvSpPr>
            <a:spLocks noChangeArrowheads="1"/>
          </p:cNvSpPr>
          <p:nvPr/>
        </p:nvSpPr>
        <p:spPr bwMode="auto">
          <a:xfrm>
            <a:off x="5864225" y="3598863"/>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9" name="AutoShape 399"/>
          <p:cNvSpPr>
            <a:spLocks noChangeArrowheads="1"/>
          </p:cNvSpPr>
          <p:nvPr/>
        </p:nvSpPr>
        <p:spPr bwMode="auto">
          <a:xfrm>
            <a:off x="3806825" y="3597275"/>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0" name="AutoShape 400"/>
          <p:cNvSpPr>
            <a:spLocks noChangeArrowheads="1"/>
          </p:cNvSpPr>
          <p:nvPr/>
        </p:nvSpPr>
        <p:spPr bwMode="auto">
          <a:xfrm>
            <a:off x="5889625" y="5475288"/>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5151" name="Rectangle 401"/>
          <p:cNvSpPr>
            <a:spLocks noChangeArrowheads="1"/>
          </p:cNvSpPr>
          <p:nvPr/>
        </p:nvSpPr>
        <p:spPr bwMode="auto">
          <a:xfrm>
            <a:off x="820738" y="3044825"/>
            <a:ext cx="238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kaufen ein...</a:t>
            </a:r>
          </a:p>
        </p:txBody>
      </p:sp>
      <p:sp>
        <p:nvSpPr>
          <p:cNvPr id="5152" name="Rectangle 402"/>
          <p:cNvSpPr>
            <a:spLocks noChangeArrowheads="1"/>
          </p:cNvSpPr>
          <p:nvPr/>
        </p:nvSpPr>
        <p:spPr bwMode="auto">
          <a:xfrm>
            <a:off x="6438900" y="3028950"/>
            <a:ext cx="330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verkaufen Waren...</a:t>
            </a:r>
          </a:p>
        </p:txBody>
      </p:sp>
      <p:sp>
        <p:nvSpPr>
          <p:cNvPr id="5153" name="Text Box 403"/>
          <p:cNvSpPr txBox="1">
            <a:spLocks noChangeArrowheads="1"/>
          </p:cNvSpPr>
          <p:nvPr/>
        </p:nvSpPr>
        <p:spPr bwMode="auto">
          <a:xfrm>
            <a:off x="403225" y="6373813"/>
            <a:ext cx="320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Verbindlichkeit wird aufgelöst!</a:t>
            </a:r>
          </a:p>
        </p:txBody>
      </p:sp>
      <p:sp>
        <p:nvSpPr>
          <p:cNvPr id="5154" name="Text Box 404"/>
          <p:cNvSpPr txBox="1">
            <a:spLocks noChangeArrowheads="1"/>
          </p:cNvSpPr>
          <p:nvPr/>
        </p:nvSpPr>
        <p:spPr bwMode="auto">
          <a:xfrm>
            <a:off x="6842125" y="6335713"/>
            <a:ext cx="277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Forderung wird aufgelöst!</a:t>
            </a:r>
          </a:p>
        </p:txBody>
      </p:sp>
      <p:sp>
        <p:nvSpPr>
          <p:cNvPr id="9235" name="AutoShape 405"/>
          <p:cNvSpPr>
            <a:spLocks noChangeArrowheads="1"/>
          </p:cNvSpPr>
          <p:nvPr/>
        </p:nvSpPr>
        <p:spPr bwMode="auto">
          <a:xfrm>
            <a:off x="2190750" y="2244725"/>
            <a:ext cx="149225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6" name="AutoShape 406"/>
          <p:cNvSpPr>
            <a:spLocks noChangeArrowheads="1"/>
          </p:cNvSpPr>
          <p:nvPr/>
        </p:nvSpPr>
        <p:spPr bwMode="auto">
          <a:xfrm>
            <a:off x="6334126" y="2257424"/>
            <a:ext cx="139700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5161" name="Rectangle 407"/>
          <p:cNvSpPr>
            <a:spLocks noChangeArrowheads="1"/>
          </p:cNvSpPr>
          <p:nvPr/>
        </p:nvSpPr>
        <p:spPr bwMode="auto">
          <a:xfrm>
            <a:off x="24447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5162" name="Rectangle 408"/>
          <p:cNvSpPr>
            <a:spLocks noChangeArrowheads="1"/>
          </p:cNvSpPr>
          <p:nvPr/>
        </p:nvSpPr>
        <p:spPr bwMode="auto">
          <a:xfrm>
            <a:off x="65357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5163" name="Picture 409"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64" name="Group 410"/>
          <p:cNvGrpSpPr>
            <a:grpSpLocks/>
          </p:cNvGrpSpPr>
          <p:nvPr/>
        </p:nvGrpSpPr>
        <p:grpSpPr bwMode="auto">
          <a:xfrm>
            <a:off x="3919538" y="1209675"/>
            <a:ext cx="2244725" cy="1389063"/>
            <a:chOff x="4021" y="668"/>
            <a:chExt cx="1414" cy="875"/>
          </a:xfrm>
        </p:grpSpPr>
        <p:pic>
          <p:nvPicPr>
            <p:cNvPr id="5170" name="Picture 411"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412"/>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5165" name="Text Box 413"/>
          <p:cNvSpPr txBox="1">
            <a:spLocks noChangeArrowheads="1"/>
          </p:cNvSpPr>
          <p:nvPr/>
        </p:nvSpPr>
        <p:spPr bwMode="auto">
          <a:xfrm>
            <a:off x="2492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5166" name="Picture 414"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7" name="Text Box 415"/>
          <p:cNvSpPr txBox="1">
            <a:spLocks noChangeArrowheads="1"/>
          </p:cNvSpPr>
          <p:nvPr/>
        </p:nvSpPr>
        <p:spPr bwMode="auto">
          <a:xfrm>
            <a:off x="84740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83360" name="Rectangle 416"/>
          <p:cNvSpPr>
            <a:spLocks noChangeArrowheads="1"/>
          </p:cNvSpPr>
          <p:nvPr/>
        </p:nvSpPr>
        <p:spPr bwMode="auto">
          <a:xfrm>
            <a:off x="141288" y="130175"/>
            <a:ext cx="46259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von Warenrücksendungen</a:t>
            </a:r>
          </a:p>
        </p:txBody>
      </p:sp>
      <p:sp>
        <p:nvSpPr>
          <p:cNvPr id="5169" name="Text Box 417"/>
          <p:cNvSpPr txBox="1">
            <a:spLocks noChangeArrowheads="1"/>
          </p:cNvSpPr>
          <p:nvPr/>
        </p:nvSpPr>
        <p:spPr bwMode="auto">
          <a:xfrm>
            <a:off x="4365625" y="4760913"/>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Gutschrift</a:t>
            </a:r>
          </a:p>
        </p:txBody>
      </p:sp>
    </p:spTree>
    <p:extLst>
      <p:ext uri="{BB962C8B-B14F-4D97-AF65-F5344CB8AC3E}">
        <p14:creationId xmlns:p14="http://schemas.microsoft.com/office/powerpoint/2010/main" val="296615003"/>
      </p:ext>
    </p:extLst>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46958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des Rechnungsausgleiches</a:t>
            </a:r>
          </a:p>
        </p:txBody>
      </p:sp>
      <p:graphicFrame>
        <p:nvGraphicFramePr>
          <p:cNvPr id="4098" name="Object 6"/>
          <p:cNvGraphicFramePr>
            <a:graphicFrameLocks/>
          </p:cNvGraphicFramePr>
          <p:nvPr/>
        </p:nvGraphicFramePr>
        <p:xfrm>
          <a:off x="4038600" y="547688"/>
          <a:ext cx="2093913" cy="2216150"/>
        </p:xfrm>
        <a:graphic>
          <a:graphicData uri="http://schemas.openxmlformats.org/presentationml/2006/ole">
            <mc:AlternateContent xmlns:mc="http://schemas.openxmlformats.org/markup-compatibility/2006">
              <mc:Choice xmlns:v="urn:schemas-microsoft-com:vml" Requires="v">
                <p:oleObj spid="_x0000_s53254" name="GALLERY" r:id="rId5" imgW="7515000" imgH="9724680" progId="GALLERYClipart">
                  <p:embed/>
                </p:oleObj>
              </mc:Choice>
              <mc:Fallback>
                <p:oleObj name="GALLERY" r:id="rId5" imgW="7515000" imgH="9724680" progId="GALLERYClipart">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47688"/>
                        <a:ext cx="209391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7"/>
          <p:cNvSpPr>
            <a:spLocks noChangeArrowheads="1"/>
          </p:cNvSpPr>
          <p:nvPr/>
        </p:nvSpPr>
        <p:spPr bwMode="auto">
          <a:xfrm>
            <a:off x="4322763" y="1065213"/>
            <a:ext cx="1625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677863" algn="l"/>
              </a:tabLst>
              <a:defRPr>
                <a:solidFill>
                  <a:schemeClr val="tx1"/>
                </a:solidFill>
                <a:latin typeface="Arial" charset="0"/>
              </a:defRPr>
            </a:lvl1pPr>
            <a:lvl2pPr marL="742950" indent="-285750">
              <a:tabLst>
                <a:tab pos="677863" algn="l"/>
              </a:tabLst>
              <a:defRPr>
                <a:solidFill>
                  <a:schemeClr val="tx1"/>
                </a:solidFill>
                <a:latin typeface="Arial" charset="0"/>
              </a:defRPr>
            </a:lvl2pPr>
            <a:lvl3pPr marL="1143000" indent="-228600">
              <a:tabLst>
                <a:tab pos="677863" algn="l"/>
              </a:tabLst>
              <a:defRPr>
                <a:solidFill>
                  <a:schemeClr val="tx1"/>
                </a:solidFill>
                <a:latin typeface="Arial" charset="0"/>
              </a:defRPr>
            </a:lvl3pPr>
            <a:lvl4pPr marL="1600200" indent="-228600">
              <a:tabLst>
                <a:tab pos="677863" algn="l"/>
              </a:tabLst>
              <a:defRPr>
                <a:solidFill>
                  <a:schemeClr val="tx1"/>
                </a:solidFill>
                <a:latin typeface="Arial" charset="0"/>
              </a:defRPr>
            </a:lvl4pPr>
            <a:lvl5pPr marL="2057400" indent="-228600">
              <a:tabLst>
                <a:tab pos="677863" algn="l"/>
              </a:tabLst>
              <a:defRPr>
                <a:solidFill>
                  <a:schemeClr val="tx1"/>
                </a:solidFill>
                <a:latin typeface="Arial" charset="0"/>
              </a:defRPr>
            </a:lvl5pPr>
            <a:lvl6pPr marL="2514600" indent="-228600" eaLnBrk="0" fontAlgn="base" hangingPunct="0">
              <a:spcBef>
                <a:spcPct val="0"/>
              </a:spcBef>
              <a:spcAft>
                <a:spcPct val="0"/>
              </a:spcAft>
              <a:tabLst>
                <a:tab pos="677863" algn="l"/>
              </a:tabLst>
              <a:defRPr>
                <a:solidFill>
                  <a:schemeClr val="tx1"/>
                </a:solidFill>
                <a:latin typeface="Arial" charset="0"/>
              </a:defRPr>
            </a:lvl6pPr>
            <a:lvl7pPr marL="2971800" indent="-228600" eaLnBrk="0" fontAlgn="base" hangingPunct="0">
              <a:spcBef>
                <a:spcPct val="0"/>
              </a:spcBef>
              <a:spcAft>
                <a:spcPct val="0"/>
              </a:spcAft>
              <a:tabLst>
                <a:tab pos="677863" algn="l"/>
              </a:tabLst>
              <a:defRPr>
                <a:solidFill>
                  <a:schemeClr val="tx1"/>
                </a:solidFill>
                <a:latin typeface="Arial" charset="0"/>
              </a:defRPr>
            </a:lvl7pPr>
            <a:lvl8pPr marL="3429000" indent="-228600" eaLnBrk="0" fontAlgn="base" hangingPunct="0">
              <a:spcBef>
                <a:spcPct val="0"/>
              </a:spcBef>
              <a:spcAft>
                <a:spcPct val="0"/>
              </a:spcAft>
              <a:tabLst>
                <a:tab pos="677863" algn="l"/>
              </a:tabLst>
              <a:defRPr>
                <a:solidFill>
                  <a:schemeClr val="tx1"/>
                </a:solidFill>
                <a:latin typeface="Arial" charset="0"/>
              </a:defRPr>
            </a:lvl8pPr>
            <a:lvl9pPr marL="3886200" indent="-228600" eaLnBrk="0" fontAlgn="base" hangingPunct="0">
              <a:spcBef>
                <a:spcPct val="0"/>
              </a:spcBef>
              <a:spcAft>
                <a:spcPct val="0"/>
              </a:spcAft>
              <a:tabLst>
                <a:tab pos="677863" algn="l"/>
              </a:tabLst>
              <a:defRPr>
                <a:solidFill>
                  <a:schemeClr val="tx1"/>
                </a:solidFill>
                <a:latin typeface="Arial" charset="0"/>
              </a:defRPr>
            </a:lvl9pPr>
          </a:lstStyle>
          <a:p>
            <a:r>
              <a:rPr lang="de-DE" altLang="de-DE" sz="2000" b="1">
                <a:solidFill>
                  <a:srgbClr val="009900"/>
                </a:solidFill>
              </a:rPr>
              <a:t>Rechnung</a:t>
            </a:r>
            <a:endParaRPr lang="de-DE" altLang="de-DE" b="1"/>
          </a:p>
          <a:p>
            <a:endParaRPr lang="de-DE" altLang="de-DE"/>
          </a:p>
          <a:p>
            <a:r>
              <a:rPr lang="de-DE" altLang="de-DE"/>
              <a:t>netto  4.000,--</a:t>
            </a:r>
          </a:p>
          <a:p>
            <a:r>
              <a:rPr lang="de-DE" altLang="de-DE" u="sng"/>
              <a:t>+20%    800,--</a:t>
            </a:r>
          </a:p>
          <a:p>
            <a:r>
              <a:rPr lang="de-DE" altLang="de-DE"/>
              <a:t>btto    4.800,--</a:t>
            </a:r>
          </a:p>
        </p:txBody>
      </p:sp>
      <p:sp>
        <p:nvSpPr>
          <p:cNvPr id="98312" name="Rectangle 8"/>
          <p:cNvSpPr>
            <a:spLocks noChangeArrowheads="1"/>
          </p:cNvSpPr>
          <p:nvPr/>
        </p:nvSpPr>
        <p:spPr bwMode="auto">
          <a:xfrm>
            <a:off x="25400" y="1717675"/>
            <a:ext cx="4089400" cy="739306"/>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5010 HW-Einsatz	4.000,--</a:t>
            </a:r>
          </a:p>
          <a:p>
            <a:pPr>
              <a:tabLst>
                <a:tab pos="666750" algn="l"/>
                <a:tab pos="2286000" algn="l"/>
              </a:tabLst>
              <a:defRPr/>
            </a:pPr>
            <a:r>
              <a:rPr lang="de-DE" sz="1400" dirty="0"/>
              <a:t>2500 Vorsteuer	   800,--</a:t>
            </a:r>
          </a:p>
          <a:p>
            <a:pPr>
              <a:tabLst>
                <a:tab pos="666750" algn="l"/>
                <a:tab pos="2286000" algn="l"/>
              </a:tabLst>
              <a:defRPr/>
            </a:pPr>
            <a:r>
              <a:rPr lang="de-DE" sz="1400" dirty="0"/>
              <a:t>	 an    33.. Lieferantenkto   4.800,--</a:t>
            </a:r>
          </a:p>
        </p:txBody>
      </p:sp>
      <p:sp>
        <p:nvSpPr>
          <p:cNvPr id="4105" name="Rectangle 9"/>
          <p:cNvSpPr>
            <a:spLocks noChangeArrowheads="1"/>
          </p:cNvSpPr>
          <p:nvPr/>
        </p:nvSpPr>
        <p:spPr bwMode="auto">
          <a:xfrm>
            <a:off x="0" y="1344613"/>
            <a:ext cx="189635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kaufen ein: ER</a:t>
            </a:r>
          </a:p>
        </p:txBody>
      </p:sp>
      <p:sp>
        <p:nvSpPr>
          <p:cNvPr id="4106" name="Rectangle 11"/>
          <p:cNvSpPr>
            <a:spLocks noChangeArrowheads="1"/>
          </p:cNvSpPr>
          <p:nvPr/>
        </p:nvSpPr>
        <p:spPr bwMode="auto">
          <a:xfrm>
            <a:off x="4548188" y="2976563"/>
            <a:ext cx="98264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b="1">
                <a:solidFill>
                  <a:srgbClr val="009900"/>
                </a:solidFill>
              </a:rPr>
              <a:t>Zahlung</a:t>
            </a:r>
          </a:p>
        </p:txBody>
      </p:sp>
      <p:sp>
        <p:nvSpPr>
          <p:cNvPr id="98316" name="Rectangle 12"/>
          <p:cNvSpPr>
            <a:spLocks noChangeArrowheads="1"/>
          </p:cNvSpPr>
          <p:nvPr/>
        </p:nvSpPr>
        <p:spPr bwMode="auto">
          <a:xfrm>
            <a:off x="26988" y="3573463"/>
            <a:ext cx="4318000"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33.. Lieferantenkonto               4.800,--</a:t>
            </a:r>
          </a:p>
          <a:p>
            <a:pPr>
              <a:tabLst>
                <a:tab pos="666750" algn="l"/>
                <a:tab pos="2286000" algn="l"/>
              </a:tabLst>
              <a:defRPr/>
            </a:pPr>
            <a:r>
              <a:rPr lang="de-DE" sz="1400" dirty="0"/>
              <a:t>      an 2700 Kassa (2800 Bank...)  4.800,--</a:t>
            </a:r>
          </a:p>
        </p:txBody>
      </p:sp>
      <p:sp>
        <p:nvSpPr>
          <p:cNvPr id="98317" name="Rectangle 13"/>
          <p:cNvSpPr>
            <a:spLocks noChangeArrowheads="1"/>
          </p:cNvSpPr>
          <p:nvPr/>
        </p:nvSpPr>
        <p:spPr bwMode="auto">
          <a:xfrm>
            <a:off x="6202363" y="1725613"/>
            <a:ext cx="3582987" cy="1170193"/>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20.. Kundenkonto            4.800,--</a:t>
            </a:r>
          </a:p>
          <a:p>
            <a:pPr>
              <a:tabLst>
                <a:tab pos="666750" algn="l"/>
                <a:tab pos="2286000" algn="l"/>
              </a:tabLst>
              <a:defRPr/>
            </a:pPr>
            <a:r>
              <a:rPr lang="de-DE" sz="1400" dirty="0"/>
              <a:t>         an     4000 HW-Erlöse    4.000,-</a:t>
            </a:r>
          </a:p>
          <a:p>
            <a:pPr>
              <a:tabLst>
                <a:tab pos="666750" algn="l"/>
                <a:tab pos="2286000" algn="l"/>
              </a:tabLst>
              <a:defRPr/>
            </a:pPr>
            <a:r>
              <a:rPr lang="de-DE" sz="1400" dirty="0"/>
              <a:t>	      3500 UST	         800,--      </a:t>
            </a:r>
          </a:p>
        </p:txBody>
      </p:sp>
      <p:sp>
        <p:nvSpPr>
          <p:cNvPr id="4113" name="Rectangle 14"/>
          <p:cNvSpPr>
            <a:spLocks noChangeArrowheads="1"/>
          </p:cNvSpPr>
          <p:nvPr/>
        </p:nvSpPr>
        <p:spPr bwMode="auto">
          <a:xfrm>
            <a:off x="6178550" y="1384300"/>
            <a:ext cx="1840119"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chemeClr val="accent1"/>
                </a:solidFill>
              </a:rPr>
              <a:t>Wir verkaufen: AR</a:t>
            </a:r>
          </a:p>
        </p:txBody>
      </p:sp>
      <p:sp>
        <p:nvSpPr>
          <p:cNvPr id="98319" name="Rectangle 15"/>
          <p:cNvSpPr>
            <a:spLocks noChangeArrowheads="1"/>
          </p:cNvSpPr>
          <p:nvPr/>
        </p:nvSpPr>
        <p:spPr bwMode="auto">
          <a:xfrm>
            <a:off x="5935663" y="3579813"/>
            <a:ext cx="3849687"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2700 Kassa (2800 Bank...)  4.800,--</a:t>
            </a:r>
          </a:p>
          <a:p>
            <a:pPr>
              <a:tabLst>
                <a:tab pos="666750" algn="l"/>
                <a:tab pos="2286000" algn="l"/>
              </a:tabLst>
              <a:defRPr/>
            </a:pPr>
            <a:r>
              <a:rPr lang="de-DE" sz="1400" dirty="0"/>
              <a:t>              an 20.. Kundenkonto  4.800,--</a:t>
            </a:r>
          </a:p>
        </p:txBody>
      </p:sp>
      <p:sp>
        <p:nvSpPr>
          <p:cNvPr id="4117" name="Rectangle 16"/>
          <p:cNvSpPr>
            <a:spLocks noChangeArrowheads="1"/>
          </p:cNvSpPr>
          <p:nvPr/>
        </p:nvSpPr>
        <p:spPr bwMode="auto">
          <a:xfrm>
            <a:off x="0" y="3203575"/>
            <a:ext cx="247503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zahlen die Rechnung</a:t>
            </a:r>
          </a:p>
        </p:txBody>
      </p:sp>
      <p:sp>
        <p:nvSpPr>
          <p:cNvPr id="4118" name="Rectangle 17"/>
          <p:cNvSpPr>
            <a:spLocks noChangeArrowheads="1"/>
          </p:cNvSpPr>
          <p:nvPr/>
        </p:nvSpPr>
        <p:spPr bwMode="auto">
          <a:xfrm>
            <a:off x="8051730" y="3259138"/>
            <a:ext cx="1655902" cy="26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sz="1600">
                <a:solidFill>
                  <a:schemeClr val="accent1"/>
                </a:solidFill>
              </a:rPr>
              <a:t>Der Kunde zahlt</a:t>
            </a:r>
          </a:p>
        </p:txBody>
      </p:sp>
      <p:pic>
        <p:nvPicPr>
          <p:cNvPr id="4119" name="Picture 21" descr="photo-money-17"/>
          <p:cNvPicPr>
            <a:picLocks noChangeAspect="1" noChangeArrowheads="1"/>
          </p:cNvPicPr>
          <p:nvPr/>
        </p:nvPicPr>
        <p:blipFill>
          <a:blip r:embed="rId7">
            <a:extLst>
              <a:ext uri="{28A0092B-C50C-407E-A947-70E740481C1C}">
                <a14:useLocalDpi xmlns:a14="http://schemas.microsoft.com/office/drawing/2010/main" val="0"/>
              </a:ext>
            </a:extLst>
          </a:blip>
          <a:srcRect r="28693"/>
          <a:stretch>
            <a:fillRect/>
          </a:stretch>
        </p:blipFill>
        <p:spPr bwMode="auto">
          <a:xfrm>
            <a:off x="4549775" y="3305175"/>
            <a:ext cx="11049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Rectangle 22"/>
          <p:cNvSpPr>
            <a:spLocks noChangeArrowheads="1"/>
          </p:cNvSpPr>
          <p:nvPr/>
        </p:nvSpPr>
        <p:spPr bwMode="auto">
          <a:xfrm>
            <a:off x="3213100" y="4513263"/>
            <a:ext cx="285334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b="1">
                <a:solidFill>
                  <a:srgbClr val="009900"/>
                </a:solidFill>
              </a:rPr>
              <a:t>Zahlung zu spät: Mahnung!</a:t>
            </a:r>
          </a:p>
        </p:txBody>
      </p:sp>
      <p:sp>
        <p:nvSpPr>
          <p:cNvPr id="98327" name="Rectangle 23"/>
          <p:cNvSpPr>
            <a:spLocks noChangeArrowheads="1"/>
          </p:cNvSpPr>
          <p:nvPr/>
        </p:nvSpPr>
        <p:spPr bwMode="auto">
          <a:xfrm>
            <a:off x="0" y="4894263"/>
            <a:ext cx="4318000"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8301 Mahnspesen               </a:t>
            </a:r>
          </a:p>
          <a:p>
            <a:pPr>
              <a:tabLst>
                <a:tab pos="666750" algn="l"/>
                <a:tab pos="2286000" algn="l"/>
              </a:tabLst>
              <a:defRPr/>
            </a:pPr>
            <a:r>
              <a:rPr lang="de-DE" sz="1400" dirty="0"/>
              <a:t>      an 33… Lieferantenkonto</a:t>
            </a:r>
          </a:p>
        </p:txBody>
      </p:sp>
      <p:sp>
        <p:nvSpPr>
          <p:cNvPr id="98328" name="Rectangle 24"/>
          <p:cNvSpPr>
            <a:spLocks noChangeArrowheads="1"/>
          </p:cNvSpPr>
          <p:nvPr/>
        </p:nvSpPr>
        <p:spPr bwMode="auto">
          <a:xfrm>
            <a:off x="5908675" y="4900613"/>
            <a:ext cx="3849688"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20.. Kundenkonto</a:t>
            </a:r>
          </a:p>
          <a:p>
            <a:pPr>
              <a:tabLst>
                <a:tab pos="666750" algn="l"/>
                <a:tab pos="2286000" algn="l"/>
              </a:tabLst>
              <a:defRPr/>
            </a:pPr>
            <a:r>
              <a:rPr lang="de-DE" sz="1400" dirty="0"/>
              <a:t>                an 4890 Mahnspesenverg.</a:t>
            </a:r>
          </a:p>
        </p:txBody>
      </p:sp>
      <p:sp>
        <p:nvSpPr>
          <p:cNvPr id="4127" name="Rectangle 25"/>
          <p:cNvSpPr>
            <a:spLocks noChangeArrowheads="1"/>
          </p:cNvSpPr>
          <p:nvPr/>
        </p:nvSpPr>
        <p:spPr bwMode="auto">
          <a:xfrm>
            <a:off x="0" y="4524375"/>
            <a:ext cx="238526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zahlen Mahnspesen</a:t>
            </a:r>
          </a:p>
        </p:txBody>
      </p:sp>
      <p:sp>
        <p:nvSpPr>
          <p:cNvPr id="4128" name="Rectangle 26"/>
          <p:cNvSpPr>
            <a:spLocks noChangeArrowheads="1"/>
          </p:cNvSpPr>
          <p:nvPr/>
        </p:nvSpPr>
        <p:spPr bwMode="auto">
          <a:xfrm>
            <a:off x="7213422" y="4656138"/>
            <a:ext cx="2499082" cy="26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sz="1600">
                <a:solidFill>
                  <a:schemeClr val="accent1"/>
                </a:solidFill>
              </a:rPr>
              <a:t>Kunde zahlt Mahnspesen</a:t>
            </a:r>
          </a:p>
        </p:txBody>
      </p:sp>
      <p:sp>
        <p:nvSpPr>
          <p:cNvPr id="98333" name="Rectangle 29"/>
          <p:cNvSpPr>
            <a:spLocks noChangeArrowheads="1"/>
          </p:cNvSpPr>
          <p:nvPr/>
        </p:nvSpPr>
        <p:spPr bwMode="auto">
          <a:xfrm>
            <a:off x="38100" y="6011863"/>
            <a:ext cx="4318000"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8300 Verzugszinsenaufwand               </a:t>
            </a:r>
          </a:p>
          <a:p>
            <a:pPr>
              <a:tabLst>
                <a:tab pos="666750" algn="l"/>
                <a:tab pos="2286000" algn="l"/>
              </a:tabLst>
              <a:defRPr/>
            </a:pPr>
            <a:r>
              <a:rPr lang="de-DE" sz="1400" dirty="0"/>
              <a:t>      an 33… Lieferantenkonto</a:t>
            </a:r>
          </a:p>
        </p:txBody>
      </p:sp>
      <p:sp>
        <p:nvSpPr>
          <p:cNvPr id="98334" name="Rectangle 30"/>
          <p:cNvSpPr>
            <a:spLocks noChangeArrowheads="1"/>
          </p:cNvSpPr>
          <p:nvPr/>
        </p:nvSpPr>
        <p:spPr bwMode="auto">
          <a:xfrm>
            <a:off x="5946775" y="6018213"/>
            <a:ext cx="3849688"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20.. Kundenkonto</a:t>
            </a:r>
          </a:p>
          <a:p>
            <a:pPr>
              <a:tabLst>
                <a:tab pos="666750" algn="l"/>
                <a:tab pos="2286000" algn="l"/>
              </a:tabLst>
              <a:defRPr/>
            </a:pPr>
            <a:r>
              <a:rPr lang="de-DE" sz="1400" dirty="0"/>
              <a:t>                an 8130 Verzugszinsenertr.</a:t>
            </a:r>
          </a:p>
        </p:txBody>
      </p:sp>
      <p:sp>
        <p:nvSpPr>
          <p:cNvPr id="4135" name="Rectangle 31"/>
          <p:cNvSpPr>
            <a:spLocks noChangeArrowheads="1"/>
          </p:cNvSpPr>
          <p:nvPr/>
        </p:nvSpPr>
        <p:spPr bwMode="auto">
          <a:xfrm>
            <a:off x="0" y="5680075"/>
            <a:ext cx="254383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zahlen Verzugszinsen</a:t>
            </a:r>
          </a:p>
        </p:txBody>
      </p:sp>
      <p:sp>
        <p:nvSpPr>
          <p:cNvPr id="4136" name="Rectangle 32"/>
          <p:cNvSpPr>
            <a:spLocks noChangeArrowheads="1"/>
          </p:cNvSpPr>
          <p:nvPr/>
        </p:nvSpPr>
        <p:spPr bwMode="auto">
          <a:xfrm>
            <a:off x="7018683" y="5773738"/>
            <a:ext cx="2657652" cy="26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sz="1600" dirty="0" smtClean="0">
                <a:solidFill>
                  <a:schemeClr val="accent1"/>
                </a:solidFill>
              </a:rPr>
              <a:t>Kunde zahlt Verzugszinsen</a:t>
            </a:r>
            <a:endParaRPr lang="de-DE" altLang="de-DE" sz="1600" dirty="0">
              <a:solidFill>
                <a:schemeClr val="accent1"/>
              </a:solidFill>
            </a:endParaRPr>
          </a:p>
        </p:txBody>
      </p:sp>
      <p:sp>
        <p:nvSpPr>
          <p:cNvPr id="2" name="Line 33"/>
          <p:cNvSpPr>
            <a:spLocks noChangeShapeType="1"/>
          </p:cNvSpPr>
          <p:nvPr/>
        </p:nvSpPr>
        <p:spPr bwMode="auto">
          <a:xfrm>
            <a:off x="50800" y="2895600"/>
            <a:ext cx="9740900" cy="0"/>
          </a:xfrm>
          <a:prstGeom prst="line">
            <a:avLst/>
          </a:prstGeom>
          <a:noFill/>
          <a:ln w="12700">
            <a:solidFill>
              <a:schemeClr val="accent6"/>
            </a:solidFill>
            <a:round/>
            <a:headEnd type="none" w="sm" len="sm"/>
            <a:tailEnd type="none" w="sm" len="sm"/>
          </a:ln>
        </p:spPr>
        <p:txBody>
          <a:bodyPr/>
          <a:lstStyle/>
          <a:p>
            <a:pPr>
              <a:defRPr/>
            </a:pPr>
            <a:endParaRPr lang="de-DE" sz="1600"/>
          </a:p>
        </p:txBody>
      </p:sp>
    </p:spTree>
    <p:extLst>
      <p:ext uri="{BB962C8B-B14F-4D97-AF65-F5344CB8AC3E}">
        <p14:creationId xmlns:p14="http://schemas.microsoft.com/office/powerpoint/2010/main" val="3878412115"/>
      </p:ext>
    </p:extLst>
  </p:cSld>
  <p:clrMapOvr>
    <a:masterClrMapping/>
  </p:clrMapOvr>
  <p:transition spd="med">
    <p:random/>
    <p:sndAc>
      <p:stSnd loop="1">
        <p:snd r:embed="rId4" name="TVSERIE.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46958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des Rechnungsausgleiches</a:t>
            </a:r>
          </a:p>
        </p:txBody>
      </p:sp>
      <p:graphicFrame>
        <p:nvGraphicFramePr>
          <p:cNvPr id="4098" name="Object 6"/>
          <p:cNvGraphicFramePr>
            <a:graphicFrameLocks/>
          </p:cNvGraphicFramePr>
          <p:nvPr>
            <p:extLst>
              <p:ext uri="{D42A27DB-BD31-4B8C-83A1-F6EECF244321}">
                <p14:modId xmlns:p14="http://schemas.microsoft.com/office/powerpoint/2010/main" val="3353481310"/>
              </p:ext>
            </p:extLst>
          </p:nvPr>
        </p:nvGraphicFramePr>
        <p:xfrm>
          <a:off x="4038600" y="547688"/>
          <a:ext cx="2093913" cy="2216150"/>
        </p:xfrm>
        <a:graphic>
          <a:graphicData uri="http://schemas.openxmlformats.org/presentationml/2006/ole">
            <mc:AlternateContent xmlns:mc="http://schemas.openxmlformats.org/markup-compatibility/2006">
              <mc:Choice xmlns:v="urn:schemas-microsoft-com:vml" Requires="v">
                <p:oleObj spid="_x0000_s54280" name="GALLERY" r:id="rId5" imgW="7515000" imgH="9724680" progId="GALLERYClipart">
                  <p:embed/>
                </p:oleObj>
              </mc:Choice>
              <mc:Fallback>
                <p:oleObj name="GALLERY" r:id="rId5" imgW="7515000" imgH="9724680" progId="GALLERYClipart">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47688"/>
                        <a:ext cx="209391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7"/>
          <p:cNvSpPr>
            <a:spLocks noChangeArrowheads="1"/>
          </p:cNvSpPr>
          <p:nvPr/>
        </p:nvSpPr>
        <p:spPr bwMode="auto">
          <a:xfrm>
            <a:off x="4322763" y="1065213"/>
            <a:ext cx="1625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677863" algn="l"/>
              </a:tabLst>
              <a:defRPr>
                <a:solidFill>
                  <a:schemeClr val="tx1"/>
                </a:solidFill>
                <a:latin typeface="Arial" charset="0"/>
              </a:defRPr>
            </a:lvl1pPr>
            <a:lvl2pPr marL="742950" indent="-285750">
              <a:tabLst>
                <a:tab pos="677863" algn="l"/>
              </a:tabLst>
              <a:defRPr>
                <a:solidFill>
                  <a:schemeClr val="tx1"/>
                </a:solidFill>
                <a:latin typeface="Arial" charset="0"/>
              </a:defRPr>
            </a:lvl2pPr>
            <a:lvl3pPr marL="1143000" indent="-228600">
              <a:tabLst>
                <a:tab pos="677863" algn="l"/>
              </a:tabLst>
              <a:defRPr>
                <a:solidFill>
                  <a:schemeClr val="tx1"/>
                </a:solidFill>
                <a:latin typeface="Arial" charset="0"/>
              </a:defRPr>
            </a:lvl3pPr>
            <a:lvl4pPr marL="1600200" indent="-228600">
              <a:tabLst>
                <a:tab pos="677863" algn="l"/>
              </a:tabLst>
              <a:defRPr>
                <a:solidFill>
                  <a:schemeClr val="tx1"/>
                </a:solidFill>
                <a:latin typeface="Arial" charset="0"/>
              </a:defRPr>
            </a:lvl4pPr>
            <a:lvl5pPr marL="2057400" indent="-228600">
              <a:tabLst>
                <a:tab pos="677863" algn="l"/>
              </a:tabLst>
              <a:defRPr>
                <a:solidFill>
                  <a:schemeClr val="tx1"/>
                </a:solidFill>
                <a:latin typeface="Arial" charset="0"/>
              </a:defRPr>
            </a:lvl5pPr>
            <a:lvl6pPr marL="2514600" indent="-228600" eaLnBrk="0" fontAlgn="base" hangingPunct="0">
              <a:spcBef>
                <a:spcPct val="0"/>
              </a:spcBef>
              <a:spcAft>
                <a:spcPct val="0"/>
              </a:spcAft>
              <a:tabLst>
                <a:tab pos="677863" algn="l"/>
              </a:tabLst>
              <a:defRPr>
                <a:solidFill>
                  <a:schemeClr val="tx1"/>
                </a:solidFill>
                <a:latin typeface="Arial" charset="0"/>
              </a:defRPr>
            </a:lvl6pPr>
            <a:lvl7pPr marL="2971800" indent="-228600" eaLnBrk="0" fontAlgn="base" hangingPunct="0">
              <a:spcBef>
                <a:spcPct val="0"/>
              </a:spcBef>
              <a:spcAft>
                <a:spcPct val="0"/>
              </a:spcAft>
              <a:tabLst>
                <a:tab pos="677863" algn="l"/>
              </a:tabLst>
              <a:defRPr>
                <a:solidFill>
                  <a:schemeClr val="tx1"/>
                </a:solidFill>
                <a:latin typeface="Arial" charset="0"/>
              </a:defRPr>
            </a:lvl7pPr>
            <a:lvl8pPr marL="3429000" indent="-228600" eaLnBrk="0" fontAlgn="base" hangingPunct="0">
              <a:spcBef>
                <a:spcPct val="0"/>
              </a:spcBef>
              <a:spcAft>
                <a:spcPct val="0"/>
              </a:spcAft>
              <a:tabLst>
                <a:tab pos="677863" algn="l"/>
              </a:tabLst>
              <a:defRPr>
                <a:solidFill>
                  <a:schemeClr val="tx1"/>
                </a:solidFill>
                <a:latin typeface="Arial" charset="0"/>
              </a:defRPr>
            </a:lvl8pPr>
            <a:lvl9pPr marL="3886200" indent="-228600" eaLnBrk="0" fontAlgn="base" hangingPunct="0">
              <a:spcBef>
                <a:spcPct val="0"/>
              </a:spcBef>
              <a:spcAft>
                <a:spcPct val="0"/>
              </a:spcAft>
              <a:tabLst>
                <a:tab pos="677863" algn="l"/>
              </a:tabLst>
              <a:defRPr>
                <a:solidFill>
                  <a:schemeClr val="tx1"/>
                </a:solidFill>
                <a:latin typeface="Arial" charset="0"/>
              </a:defRPr>
            </a:lvl9pPr>
          </a:lstStyle>
          <a:p>
            <a:r>
              <a:rPr lang="de-DE" altLang="de-DE" sz="2000" b="1">
                <a:solidFill>
                  <a:srgbClr val="009900"/>
                </a:solidFill>
              </a:rPr>
              <a:t>Rechnung</a:t>
            </a:r>
            <a:endParaRPr lang="de-DE" altLang="de-DE" b="1"/>
          </a:p>
          <a:p>
            <a:endParaRPr lang="de-DE" altLang="de-DE"/>
          </a:p>
          <a:p>
            <a:r>
              <a:rPr lang="de-DE" altLang="de-DE"/>
              <a:t>netto  4.000,--</a:t>
            </a:r>
          </a:p>
          <a:p>
            <a:r>
              <a:rPr lang="de-DE" altLang="de-DE" u="sng"/>
              <a:t>+20%    800,--</a:t>
            </a:r>
          </a:p>
          <a:p>
            <a:r>
              <a:rPr lang="de-DE" altLang="de-DE"/>
              <a:t>btto    4.800,--</a:t>
            </a:r>
          </a:p>
        </p:txBody>
      </p:sp>
      <p:sp>
        <p:nvSpPr>
          <p:cNvPr id="98312" name="Rectangle 8"/>
          <p:cNvSpPr>
            <a:spLocks noChangeArrowheads="1"/>
          </p:cNvSpPr>
          <p:nvPr/>
        </p:nvSpPr>
        <p:spPr bwMode="auto">
          <a:xfrm>
            <a:off x="25400" y="1717675"/>
            <a:ext cx="4089400"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a:p>
            <a:pPr>
              <a:tabLst>
                <a:tab pos="666750" algn="l"/>
                <a:tab pos="2286000" algn="l"/>
              </a:tabLst>
              <a:defRPr/>
            </a:pPr>
            <a:endParaRPr lang="de-DE" sz="1600" dirty="0"/>
          </a:p>
        </p:txBody>
      </p:sp>
      <p:sp>
        <p:nvSpPr>
          <p:cNvPr id="4105" name="Rectangle 9"/>
          <p:cNvSpPr>
            <a:spLocks noChangeArrowheads="1"/>
          </p:cNvSpPr>
          <p:nvPr/>
        </p:nvSpPr>
        <p:spPr bwMode="auto">
          <a:xfrm>
            <a:off x="0" y="1344613"/>
            <a:ext cx="210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dirty="0">
                <a:solidFill>
                  <a:schemeClr val="accent6">
                    <a:lumMod val="50000"/>
                  </a:schemeClr>
                </a:solidFill>
              </a:rPr>
              <a:t>Wir kaufen ein: ER</a:t>
            </a:r>
          </a:p>
        </p:txBody>
      </p:sp>
      <p:sp>
        <p:nvSpPr>
          <p:cNvPr id="4106" name="Rectangle 11"/>
          <p:cNvSpPr>
            <a:spLocks noChangeArrowheads="1"/>
          </p:cNvSpPr>
          <p:nvPr/>
        </p:nvSpPr>
        <p:spPr bwMode="auto">
          <a:xfrm>
            <a:off x="3773488" y="2963863"/>
            <a:ext cx="269945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b="1" dirty="0" smtClean="0">
                <a:solidFill>
                  <a:srgbClr val="FF0000"/>
                </a:solidFill>
              </a:rPr>
              <a:t>Zahlung der Rechnung</a:t>
            </a:r>
            <a:endParaRPr lang="de-DE" altLang="de-DE" b="1" dirty="0">
              <a:solidFill>
                <a:srgbClr val="FF0000"/>
              </a:solidFill>
            </a:endParaRPr>
          </a:p>
        </p:txBody>
      </p:sp>
      <p:sp>
        <p:nvSpPr>
          <p:cNvPr id="98316" name="Rectangle 12"/>
          <p:cNvSpPr>
            <a:spLocks noChangeArrowheads="1"/>
          </p:cNvSpPr>
          <p:nvPr/>
        </p:nvSpPr>
        <p:spPr bwMode="auto">
          <a:xfrm>
            <a:off x="26988" y="3433763"/>
            <a:ext cx="4318000"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98317" name="Rectangle 13"/>
          <p:cNvSpPr>
            <a:spLocks noChangeArrowheads="1"/>
          </p:cNvSpPr>
          <p:nvPr/>
        </p:nvSpPr>
        <p:spPr bwMode="auto">
          <a:xfrm>
            <a:off x="6202363" y="1725613"/>
            <a:ext cx="3582987"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a:p>
            <a:pPr>
              <a:tabLst>
                <a:tab pos="666750" algn="l"/>
                <a:tab pos="2286000" algn="l"/>
              </a:tabLst>
              <a:defRPr/>
            </a:pPr>
            <a:endParaRPr lang="de-DE" sz="1600" dirty="0"/>
          </a:p>
        </p:txBody>
      </p:sp>
      <p:sp>
        <p:nvSpPr>
          <p:cNvPr id="4113" name="Rectangle 14"/>
          <p:cNvSpPr>
            <a:spLocks noChangeArrowheads="1"/>
          </p:cNvSpPr>
          <p:nvPr/>
        </p:nvSpPr>
        <p:spPr bwMode="auto">
          <a:xfrm>
            <a:off x="6178550" y="1384300"/>
            <a:ext cx="2046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rPr>
              <a:t>Wir verkaufen: AR</a:t>
            </a:r>
          </a:p>
        </p:txBody>
      </p:sp>
      <p:sp>
        <p:nvSpPr>
          <p:cNvPr id="98319" name="Rectangle 15"/>
          <p:cNvSpPr>
            <a:spLocks noChangeArrowheads="1"/>
          </p:cNvSpPr>
          <p:nvPr/>
        </p:nvSpPr>
        <p:spPr bwMode="auto">
          <a:xfrm>
            <a:off x="5935663" y="3440113"/>
            <a:ext cx="3849687"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4117" name="Rectangle 16"/>
          <p:cNvSpPr>
            <a:spLocks noChangeArrowheads="1"/>
          </p:cNvSpPr>
          <p:nvPr/>
        </p:nvSpPr>
        <p:spPr bwMode="auto">
          <a:xfrm>
            <a:off x="0" y="3063875"/>
            <a:ext cx="276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6">
                    <a:lumMod val="50000"/>
                  </a:schemeClr>
                </a:solidFill>
              </a:rPr>
              <a:t>Wir zahlen die Rechnung</a:t>
            </a:r>
          </a:p>
        </p:txBody>
      </p:sp>
      <p:sp>
        <p:nvSpPr>
          <p:cNvPr id="4118" name="Rectangle 17"/>
          <p:cNvSpPr>
            <a:spLocks noChangeArrowheads="1"/>
          </p:cNvSpPr>
          <p:nvPr/>
        </p:nvSpPr>
        <p:spPr bwMode="auto">
          <a:xfrm>
            <a:off x="7959725" y="3119438"/>
            <a:ext cx="183991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a:solidFill>
                  <a:schemeClr val="accent1"/>
                </a:solidFill>
              </a:rPr>
              <a:t>Der Kunde zahlt</a:t>
            </a:r>
          </a:p>
        </p:txBody>
      </p:sp>
      <p:sp>
        <p:nvSpPr>
          <p:cNvPr id="4120" name="Rectangle 22"/>
          <p:cNvSpPr>
            <a:spLocks noChangeArrowheads="1"/>
          </p:cNvSpPr>
          <p:nvPr/>
        </p:nvSpPr>
        <p:spPr bwMode="auto">
          <a:xfrm>
            <a:off x="3013592" y="4222664"/>
            <a:ext cx="436658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b="1" dirty="0">
                <a:solidFill>
                  <a:srgbClr val="FF0000"/>
                </a:solidFill>
              </a:rPr>
              <a:t>Zahlung zu spät: </a:t>
            </a:r>
            <a:r>
              <a:rPr lang="de-DE" altLang="de-DE" b="1" dirty="0" smtClean="0">
                <a:solidFill>
                  <a:srgbClr val="FF0000"/>
                </a:solidFill>
              </a:rPr>
              <a:t>Mahnung/Belastung!</a:t>
            </a:r>
            <a:endParaRPr lang="de-DE" altLang="de-DE" b="1" dirty="0">
              <a:solidFill>
                <a:srgbClr val="FF0000"/>
              </a:solidFill>
            </a:endParaRPr>
          </a:p>
        </p:txBody>
      </p:sp>
      <p:sp>
        <p:nvSpPr>
          <p:cNvPr id="98327" name="Rectangle 23"/>
          <p:cNvSpPr>
            <a:spLocks noChangeArrowheads="1"/>
          </p:cNvSpPr>
          <p:nvPr/>
        </p:nvSpPr>
        <p:spPr bwMode="auto">
          <a:xfrm>
            <a:off x="0" y="4894263"/>
            <a:ext cx="4318000"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98328" name="Rectangle 24"/>
          <p:cNvSpPr>
            <a:spLocks noChangeArrowheads="1"/>
          </p:cNvSpPr>
          <p:nvPr/>
        </p:nvSpPr>
        <p:spPr bwMode="auto">
          <a:xfrm>
            <a:off x="5908675" y="4900613"/>
            <a:ext cx="3849688"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4127" name="Rectangle 25"/>
          <p:cNvSpPr>
            <a:spLocks noChangeArrowheads="1"/>
          </p:cNvSpPr>
          <p:nvPr/>
        </p:nvSpPr>
        <p:spPr bwMode="auto">
          <a:xfrm>
            <a:off x="0" y="4524375"/>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6">
                    <a:lumMod val="50000"/>
                  </a:schemeClr>
                </a:solidFill>
              </a:rPr>
              <a:t>Wir zahlen Mahnspesen</a:t>
            </a:r>
          </a:p>
        </p:txBody>
      </p:sp>
      <p:sp>
        <p:nvSpPr>
          <p:cNvPr id="4128" name="Rectangle 26"/>
          <p:cNvSpPr>
            <a:spLocks noChangeArrowheads="1"/>
          </p:cNvSpPr>
          <p:nvPr/>
        </p:nvSpPr>
        <p:spPr bwMode="auto">
          <a:xfrm>
            <a:off x="7069138" y="4656138"/>
            <a:ext cx="2787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a:solidFill>
                  <a:schemeClr val="accent1"/>
                </a:solidFill>
              </a:rPr>
              <a:t>Kunde zahlt Mahnspesen</a:t>
            </a:r>
          </a:p>
        </p:txBody>
      </p:sp>
      <p:sp>
        <p:nvSpPr>
          <p:cNvPr id="98333" name="Rectangle 29"/>
          <p:cNvSpPr>
            <a:spLocks noChangeArrowheads="1"/>
          </p:cNvSpPr>
          <p:nvPr/>
        </p:nvSpPr>
        <p:spPr bwMode="auto">
          <a:xfrm>
            <a:off x="38100" y="6011863"/>
            <a:ext cx="4318000"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98334" name="Rectangle 30"/>
          <p:cNvSpPr>
            <a:spLocks noChangeArrowheads="1"/>
          </p:cNvSpPr>
          <p:nvPr/>
        </p:nvSpPr>
        <p:spPr bwMode="auto">
          <a:xfrm>
            <a:off x="5946775" y="6018213"/>
            <a:ext cx="3849688"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4135" name="Rectangle 31"/>
          <p:cNvSpPr>
            <a:spLocks noChangeArrowheads="1"/>
          </p:cNvSpPr>
          <p:nvPr/>
        </p:nvSpPr>
        <p:spPr bwMode="auto">
          <a:xfrm>
            <a:off x="0" y="5680075"/>
            <a:ext cx="284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6">
                    <a:lumMod val="50000"/>
                  </a:schemeClr>
                </a:solidFill>
              </a:rPr>
              <a:t>Wir zahlen Verzugszinsen</a:t>
            </a:r>
          </a:p>
        </p:txBody>
      </p:sp>
      <p:sp>
        <p:nvSpPr>
          <p:cNvPr id="4136" name="Rectangle 32"/>
          <p:cNvSpPr>
            <a:spLocks noChangeArrowheads="1"/>
          </p:cNvSpPr>
          <p:nvPr/>
        </p:nvSpPr>
        <p:spPr bwMode="auto">
          <a:xfrm>
            <a:off x="6863104" y="5773738"/>
            <a:ext cx="2968826" cy="28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dirty="0" smtClean="0">
                <a:solidFill>
                  <a:schemeClr val="accent1"/>
                </a:solidFill>
              </a:rPr>
              <a:t>Kunde zahlt Verzugszinsen</a:t>
            </a:r>
            <a:endParaRPr lang="de-DE" altLang="de-DE" dirty="0">
              <a:solidFill>
                <a:schemeClr val="accent1"/>
              </a:solidFill>
            </a:endParaRPr>
          </a:p>
        </p:txBody>
      </p:sp>
      <p:sp>
        <p:nvSpPr>
          <p:cNvPr id="2" name="Line 33"/>
          <p:cNvSpPr>
            <a:spLocks noChangeShapeType="1"/>
          </p:cNvSpPr>
          <p:nvPr/>
        </p:nvSpPr>
        <p:spPr bwMode="auto">
          <a:xfrm>
            <a:off x="50800" y="2895600"/>
            <a:ext cx="9740900" cy="0"/>
          </a:xfrm>
          <a:prstGeom prst="line">
            <a:avLst/>
          </a:prstGeom>
          <a:noFill/>
          <a:ln w="12700">
            <a:solidFill>
              <a:schemeClr val="accent6"/>
            </a:solidFill>
            <a:round/>
            <a:headEnd type="none" w="sm" len="sm"/>
            <a:tailEnd type="none" w="sm" len="sm"/>
          </a:ln>
        </p:spPr>
        <p:txBody>
          <a:bodyPr/>
          <a:lstStyle/>
          <a:p>
            <a:pPr>
              <a:defRPr/>
            </a:pPr>
            <a:endParaRPr lang="de-DE"/>
          </a:p>
        </p:txBody>
      </p:sp>
      <p:graphicFrame>
        <p:nvGraphicFramePr>
          <p:cNvPr id="25" name="Object 6"/>
          <p:cNvGraphicFramePr>
            <a:graphicFrameLocks/>
          </p:cNvGraphicFramePr>
          <p:nvPr>
            <p:extLst>
              <p:ext uri="{D42A27DB-BD31-4B8C-83A1-F6EECF244321}">
                <p14:modId xmlns:p14="http://schemas.microsoft.com/office/powerpoint/2010/main" val="852337400"/>
              </p:ext>
            </p:extLst>
          </p:nvPr>
        </p:nvGraphicFramePr>
        <p:xfrm>
          <a:off x="4431117" y="4946650"/>
          <a:ext cx="1408892" cy="1665288"/>
        </p:xfrm>
        <a:graphic>
          <a:graphicData uri="http://schemas.openxmlformats.org/presentationml/2006/ole">
            <mc:AlternateContent xmlns:mc="http://schemas.openxmlformats.org/markup-compatibility/2006">
              <mc:Choice xmlns:v="urn:schemas-microsoft-com:vml" Requires="v">
                <p:oleObj spid="_x0000_s54281" name="GALLERY" r:id="rId7" imgW="7515000" imgH="9724680" progId="GALLERYClipart">
                  <p:embed/>
                </p:oleObj>
              </mc:Choice>
              <mc:Fallback>
                <p:oleObj name="GALLERY" r:id="rId7" imgW="7515000" imgH="9724680" progId="GALLERYClipart">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1117" y="4946650"/>
                        <a:ext cx="1408892" cy="1665288"/>
                      </a:xfrm>
                      <a:prstGeom prst="rect">
                        <a:avLst/>
                      </a:prstGeom>
                      <a:noFill/>
                      <a:ln>
                        <a:noFill/>
                      </a:ln>
                      <a:effectLst/>
                    </p:spPr>
                  </p:pic>
                </p:oleObj>
              </mc:Fallback>
            </mc:AlternateContent>
          </a:graphicData>
        </a:graphic>
      </p:graphicFrame>
      <p:sp>
        <p:nvSpPr>
          <p:cNvPr id="26" name="Rectangle 7"/>
          <p:cNvSpPr>
            <a:spLocks noChangeArrowheads="1"/>
          </p:cNvSpPr>
          <p:nvPr/>
        </p:nvSpPr>
        <p:spPr bwMode="auto">
          <a:xfrm>
            <a:off x="4572000" y="5169656"/>
            <a:ext cx="1249765" cy="123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tabLst>
                <a:tab pos="677863" algn="l"/>
              </a:tabLst>
              <a:defRPr>
                <a:solidFill>
                  <a:schemeClr val="tx1"/>
                </a:solidFill>
                <a:latin typeface="Arial" charset="0"/>
              </a:defRPr>
            </a:lvl1pPr>
            <a:lvl2pPr marL="742950" indent="-285750">
              <a:tabLst>
                <a:tab pos="677863" algn="l"/>
              </a:tabLst>
              <a:defRPr>
                <a:solidFill>
                  <a:schemeClr val="tx1"/>
                </a:solidFill>
                <a:latin typeface="Arial" charset="0"/>
              </a:defRPr>
            </a:lvl2pPr>
            <a:lvl3pPr marL="1143000" indent="-228600">
              <a:tabLst>
                <a:tab pos="677863" algn="l"/>
              </a:tabLst>
              <a:defRPr>
                <a:solidFill>
                  <a:schemeClr val="tx1"/>
                </a:solidFill>
                <a:latin typeface="Arial" charset="0"/>
              </a:defRPr>
            </a:lvl3pPr>
            <a:lvl4pPr marL="1600200" indent="-228600">
              <a:tabLst>
                <a:tab pos="677863" algn="l"/>
              </a:tabLst>
              <a:defRPr>
                <a:solidFill>
                  <a:schemeClr val="tx1"/>
                </a:solidFill>
                <a:latin typeface="Arial" charset="0"/>
              </a:defRPr>
            </a:lvl4pPr>
            <a:lvl5pPr marL="2057400" indent="-228600">
              <a:tabLst>
                <a:tab pos="677863" algn="l"/>
              </a:tabLst>
              <a:defRPr>
                <a:solidFill>
                  <a:schemeClr val="tx1"/>
                </a:solidFill>
                <a:latin typeface="Arial" charset="0"/>
              </a:defRPr>
            </a:lvl5pPr>
            <a:lvl6pPr marL="2514600" indent="-228600" eaLnBrk="0" fontAlgn="base" hangingPunct="0">
              <a:spcBef>
                <a:spcPct val="0"/>
              </a:spcBef>
              <a:spcAft>
                <a:spcPct val="0"/>
              </a:spcAft>
              <a:tabLst>
                <a:tab pos="677863" algn="l"/>
              </a:tabLst>
              <a:defRPr>
                <a:solidFill>
                  <a:schemeClr val="tx1"/>
                </a:solidFill>
                <a:latin typeface="Arial" charset="0"/>
              </a:defRPr>
            </a:lvl6pPr>
            <a:lvl7pPr marL="2971800" indent="-228600" eaLnBrk="0" fontAlgn="base" hangingPunct="0">
              <a:spcBef>
                <a:spcPct val="0"/>
              </a:spcBef>
              <a:spcAft>
                <a:spcPct val="0"/>
              </a:spcAft>
              <a:tabLst>
                <a:tab pos="677863" algn="l"/>
              </a:tabLst>
              <a:defRPr>
                <a:solidFill>
                  <a:schemeClr val="tx1"/>
                </a:solidFill>
                <a:latin typeface="Arial" charset="0"/>
              </a:defRPr>
            </a:lvl7pPr>
            <a:lvl8pPr marL="3429000" indent="-228600" eaLnBrk="0" fontAlgn="base" hangingPunct="0">
              <a:spcBef>
                <a:spcPct val="0"/>
              </a:spcBef>
              <a:spcAft>
                <a:spcPct val="0"/>
              </a:spcAft>
              <a:tabLst>
                <a:tab pos="677863" algn="l"/>
              </a:tabLst>
              <a:defRPr>
                <a:solidFill>
                  <a:schemeClr val="tx1"/>
                </a:solidFill>
                <a:latin typeface="Arial" charset="0"/>
              </a:defRPr>
            </a:lvl8pPr>
            <a:lvl9pPr marL="3886200" indent="-228600" eaLnBrk="0" fontAlgn="base" hangingPunct="0">
              <a:spcBef>
                <a:spcPct val="0"/>
              </a:spcBef>
              <a:spcAft>
                <a:spcPct val="0"/>
              </a:spcAft>
              <a:tabLst>
                <a:tab pos="677863" algn="l"/>
              </a:tabLst>
              <a:defRPr>
                <a:solidFill>
                  <a:schemeClr val="tx1"/>
                </a:solidFill>
                <a:latin typeface="Arial" charset="0"/>
              </a:defRPr>
            </a:lvl9pPr>
          </a:lstStyle>
          <a:p>
            <a:r>
              <a:rPr lang="de-DE" altLang="de-DE" sz="1400" b="1" dirty="0" smtClean="0">
                <a:solidFill>
                  <a:srgbClr val="FF0000"/>
                </a:solidFill>
              </a:rPr>
              <a:t>Belastung</a:t>
            </a:r>
            <a:endParaRPr lang="de-DE" altLang="de-DE" sz="1200" b="1" dirty="0">
              <a:solidFill>
                <a:srgbClr val="FF0000"/>
              </a:solidFill>
            </a:endParaRPr>
          </a:p>
          <a:p>
            <a:pPr algn="ctr"/>
            <a:r>
              <a:rPr lang="de-DE" altLang="de-DE" sz="1200" dirty="0" smtClean="0"/>
              <a:t>40,--</a:t>
            </a:r>
          </a:p>
          <a:p>
            <a:pPr algn="ctr"/>
            <a:r>
              <a:rPr lang="de-DE" altLang="de-DE" sz="1200" dirty="0" smtClean="0"/>
              <a:t>Mahnspesen</a:t>
            </a:r>
          </a:p>
          <a:p>
            <a:pPr algn="ctr"/>
            <a:endParaRPr lang="de-DE" altLang="de-DE" sz="1200" dirty="0" smtClean="0"/>
          </a:p>
          <a:p>
            <a:pPr algn="ctr"/>
            <a:r>
              <a:rPr lang="de-DE" altLang="de-DE" sz="1200" dirty="0" smtClean="0"/>
              <a:t>12,-</a:t>
            </a:r>
          </a:p>
          <a:p>
            <a:pPr algn="ctr"/>
            <a:r>
              <a:rPr lang="de-DE" altLang="de-DE" sz="1200" dirty="0" smtClean="0"/>
              <a:t>Verzugszinsen</a:t>
            </a:r>
            <a:endParaRPr lang="de-DE" altLang="de-DE" sz="1200" dirty="0"/>
          </a:p>
        </p:txBody>
      </p:sp>
    </p:spTree>
    <p:extLst>
      <p:ext uri="{BB962C8B-B14F-4D97-AF65-F5344CB8AC3E}">
        <p14:creationId xmlns:p14="http://schemas.microsoft.com/office/powerpoint/2010/main" val="1777506125"/>
      </p:ext>
    </p:extLst>
  </p:cSld>
  <p:clrMapOvr>
    <a:masterClrMapping/>
  </p:clrMapOvr>
  <p:transition spd="med">
    <p:random/>
    <p:sndAc>
      <p:stSnd loop="1">
        <p:snd r:embed="rId4" name="TVSERIE.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8007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Beispiel:</a:t>
            </a:r>
          </a:p>
        </p:txBody>
      </p:sp>
      <p:sp>
        <p:nvSpPr>
          <p:cNvPr id="8195" name="Textfeld 25"/>
          <p:cNvSpPr txBox="1">
            <a:spLocks noChangeArrowheads="1"/>
          </p:cNvSpPr>
          <p:nvPr/>
        </p:nvSpPr>
        <p:spPr bwMode="auto">
          <a:xfrm>
            <a:off x="5511800" y="876300"/>
            <a:ext cx="41084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Verbuchung der Rechnung aus Sicht</a:t>
            </a:r>
          </a:p>
          <a:p>
            <a:r>
              <a:rPr lang="de-DE" altLang="de-DE"/>
              <a:t>des Kunden Bernd Stromberg: (E250, </a:t>
            </a:r>
          </a:p>
          <a:p>
            <a:r>
              <a:rPr lang="de-DE" altLang="de-DE"/>
              <a:t>Domainstar 33015)</a:t>
            </a:r>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r>
              <a:rPr lang="de-DE" altLang="de-DE"/>
              <a:t>Verbuchung der Rechnung aus Sicht</a:t>
            </a:r>
          </a:p>
          <a:p>
            <a:r>
              <a:rPr lang="de-DE" altLang="de-DE"/>
              <a:t>der Domainstar GmbH (AR 4525, </a:t>
            </a:r>
            <a:br>
              <a:rPr lang="de-DE" altLang="de-DE"/>
            </a:br>
            <a:r>
              <a:rPr lang="de-DE" altLang="de-DE"/>
              <a:t>Stromberg 202346, </a:t>
            </a:r>
          </a:p>
          <a:p>
            <a:r>
              <a:rPr lang="de-DE" altLang="de-DE"/>
              <a:t>Ertragskonto 4018 Domainerlöse)</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647700"/>
            <a:ext cx="54006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02089050"/>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97"/>
          <p:cNvSpPr>
            <a:spLocks noChangeArrowheads="1"/>
          </p:cNvSpPr>
          <p:nvPr/>
        </p:nvSpPr>
        <p:spPr bwMode="auto">
          <a:xfrm>
            <a:off x="14668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6627" name="Picture 71"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057275"/>
            <a:ext cx="18526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ChangeArrowheads="1"/>
          </p:cNvSpPr>
          <p:nvPr/>
        </p:nvSpPr>
        <p:spPr bwMode="auto">
          <a:xfrm>
            <a:off x="111125" y="133350"/>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ersten Geschäftsfälle</a:t>
            </a:r>
          </a:p>
        </p:txBody>
      </p:sp>
      <p:sp>
        <p:nvSpPr>
          <p:cNvPr id="26629" name="Rectangle 3"/>
          <p:cNvSpPr>
            <a:spLocks noChangeArrowheads="1"/>
          </p:cNvSpPr>
          <p:nvPr/>
        </p:nvSpPr>
        <p:spPr bwMode="auto">
          <a:xfrm>
            <a:off x="3673475" y="1087438"/>
            <a:ext cx="2347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pPr algn="ctr"/>
            <a:r>
              <a:rPr lang="de-DE" altLang="de-DE" sz="1600"/>
              <a:t>Einkauf von Handels-</a:t>
            </a:r>
          </a:p>
          <a:p>
            <a:pPr algn="ctr"/>
            <a:r>
              <a:rPr lang="de-DE" altLang="de-DE" sz="1600"/>
              <a:t>waren um € 3.000,--</a:t>
            </a:r>
          </a:p>
          <a:p>
            <a:pPr algn="ctr"/>
            <a:r>
              <a:rPr lang="de-DE" altLang="de-DE" sz="1600"/>
              <a:t>durch Barzahlung.</a:t>
            </a:r>
          </a:p>
        </p:txBody>
      </p:sp>
      <p:sp>
        <p:nvSpPr>
          <p:cNvPr id="26630" name="AutoShape 44"/>
          <p:cNvSpPr>
            <a:spLocks noChangeArrowheads="1"/>
          </p:cNvSpPr>
          <p:nvPr/>
        </p:nvSpPr>
        <p:spPr bwMode="auto">
          <a:xfrm>
            <a:off x="4027488" y="1944688"/>
            <a:ext cx="1666875" cy="595312"/>
          </a:xfrm>
          <a:prstGeom prst="rightArrow">
            <a:avLst>
              <a:gd name="adj1" fmla="val 50000"/>
              <a:gd name="adj2" fmla="val 140013"/>
            </a:avLst>
          </a:prstGeom>
          <a:gradFill rotWithShape="0">
            <a:gsLst>
              <a:gs pos="0">
                <a:schemeClr val="bg1"/>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grpSp>
        <p:nvGrpSpPr>
          <p:cNvPr id="26631" name="Group 98"/>
          <p:cNvGrpSpPr>
            <a:grpSpLocks/>
          </p:cNvGrpSpPr>
          <p:nvPr/>
        </p:nvGrpSpPr>
        <p:grpSpPr bwMode="auto">
          <a:xfrm>
            <a:off x="6383338" y="1060450"/>
            <a:ext cx="2244725" cy="1389063"/>
            <a:chOff x="4021" y="668"/>
            <a:chExt cx="1414" cy="875"/>
          </a:xfrm>
        </p:grpSpPr>
        <p:pic>
          <p:nvPicPr>
            <p:cNvPr id="26655" name="Picture 66"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Text Box 67"/>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sp>
        <p:nvSpPr>
          <p:cNvPr id="26632" name="Text Box 69"/>
          <p:cNvSpPr txBox="1">
            <a:spLocks noChangeArrowheads="1"/>
          </p:cNvSpPr>
          <p:nvPr/>
        </p:nvSpPr>
        <p:spPr bwMode="auto">
          <a:xfrm>
            <a:off x="1422400" y="1978025"/>
            <a:ext cx="120967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solidFill>
                  <a:schemeClr val="bg1"/>
                </a:solidFill>
              </a:rPr>
              <a:t>Lieferant</a:t>
            </a:r>
          </a:p>
        </p:txBody>
      </p:sp>
      <p:sp>
        <p:nvSpPr>
          <p:cNvPr id="26633" name="Line 76"/>
          <p:cNvSpPr>
            <a:spLocks noChangeShapeType="1"/>
          </p:cNvSpPr>
          <p:nvPr/>
        </p:nvSpPr>
        <p:spPr bwMode="auto">
          <a:xfrm>
            <a:off x="1584325" y="4043363"/>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34" name="Line 77"/>
          <p:cNvSpPr>
            <a:spLocks noChangeShapeType="1"/>
          </p:cNvSpPr>
          <p:nvPr/>
        </p:nvSpPr>
        <p:spPr bwMode="auto">
          <a:xfrm>
            <a:off x="4951413" y="4043363"/>
            <a:ext cx="0" cy="2308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35" name="Text Box 78"/>
          <p:cNvSpPr txBox="1">
            <a:spLocks noChangeArrowheads="1"/>
          </p:cNvSpPr>
          <p:nvPr/>
        </p:nvSpPr>
        <p:spPr bwMode="auto">
          <a:xfrm>
            <a:off x="3867150" y="358298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6636" name="Text Box 79"/>
          <p:cNvSpPr txBox="1">
            <a:spLocks noChangeArrowheads="1"/>
          </p:cNvSpPr>
          <p:nvPr/>
        </p:nvSpPr>
        <p:spPr bwMode="auto">
          <a:xfrm>
            <a:off x="1584325" y="3616325"/>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6637" name="Text Box 80"/>
          <p:cNvSpPr txBox="1">
            <a:spLocks noChangeArrowheads="1"/>
          </p:cNvSpPr>
          <p:nvPr/>
        </p:nvSpPr>
        <p:spPr bwMode="auto">
          <a:xfrm>
            <a:off x="7200900" y="3616325"/>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6638" name="Text Box 81"/>
          <p:cNvSpPr txBox="1">
            <a:spLocks noChangeArrowheads="1"/>
          </p:cNvSpPr>
          <p:nvPr/>
        </p:nvSpPr>
        <p:spPr bwMode="auto">
          <a:xfrm>
            <a:off x="1512888" y="4157663"/>
            <a:ext cx="3290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6639" name="Text Box 82"/>
          <p:cNvSpPr txBox="1">
            <a:spLocks noChangeArrowheads="1"/>
          </p:cNvSpPr>
          <p:nvPr/>
        </p:nvSpPr>
        <p:spPr bwMode="auto">
          <a:xfrm>
            <a:off x="1512888" y="4624388"/>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7.000,--</a:t>
            </a:r>
            <a:endParaRPr lang="de-DE" altLang="de-DE" b="1">
              <a:latin typeface="Arial" charset="0"/>
            </a:endParaRPr>
          </a:p>
        </p:txBody>
      </p:sp>
      <p:sp>
        <p:nvSpPr>
          <p:cNvPr id="26640" name="Text Box 83"/>
          <p:cNvSpPr txBox="1">
            <a:spLocks noChangeArrowheads="1"/>
          </p:cNvSpPr>
          <p:nvPr/>
        </p:nvSpPr>
        <p:spPr bwMode="auto">
          <a:xfrm>
            <a:off x="4973638" y="4157663"/>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26641" name="Line 84"/>
          <p:cNvSpPr>
            <a:spLocks noChangeShapeType="1"/>
          </p:cNvSpPr>
          <p:nvPr/>
        </p:nvSpPr>
        <p:spPr bwMode="auto">
          <a:xfrm>
            <a:off x="5905500" y="4911725"/>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6642" name="Line 85"/>
          <p:cNvSpPr>
            <a:spLocks noChangeShapeType="1"/>
          </p:cNvSpPr>
          <p:nvPr/>
        </p:nvSpPr>
        <p:spPr bwMode="auto">
          <a:xfrm>
            <a:off x="3457575" y="555942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43" name="Text Box 86"/>
          <p:cNvSpPr txBox="1">
            <a:spLocks noChangeArrowheads="1"/>
          </p:cNvSpPr>
          <p:nvPr/>
        </p:nvSpPr>
        <p:spPr bwMode="auto">
          <a:xfrm>
            <a:off x="1584325" y="57038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6644" name="Line 87"/>
          <p:cNvSpPr>
            <a:spLocks noChangeShapeType="1"/>
          </p:cNvSpPr>
          <p:nvPr/>
        </p:nvSpPr>
        <p:spPr bwMode="auto">
          <a:xfrm>
            <a:off x="3459163" y="61182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45" name="Line 88"/>
          <p:cNvSpPr>
            <a:spLocks noChangeShapeType="1"/>
          </p:cNvSpPr>
          <p:nvPr/>
        </p:nvSpPr>
        <p:spPr bwMode="auto">
          <a:xfrm>
            <a:off x="3457575" y="606425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46" name="Text Box 89"/>
          <p:cNvSpPr txBox="1">
            <a:spLocks noChangeArrowheads="1"/>
          </p:cNvSpPr>
          <p:nvPr/>
        </p:nvSpPr>
        <p:spPr bwMode="auto">
          <a:xfrm>
            <a:off x="2751138" y="2913063"/>
            <a:ext cx="4392612" cy="360362"/>
          </a:xfrm>
          <a:prstGeom prst="rect">
            <a:avLst/>
          </a:prstGeom>
          <a:noFill/>
          <a:ln w="9525"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700" b="1"/>
              <a:t>Was verändert sich in der Bilanz?</a:t>
            </a:r>
            <a:endParaRPr lang="de-DE" altLang="de-DE" sz="1700" b="1"/>
          </a:p>
        </p:txBody>
      </p:sp>
      <p:sp>
        <p:nvSpPr>
          <p:cNvPr id="26647" name="Text Box 90"/>
          <p:cNvSpPr txBox="1">
            <a:spLocks noChangeArrowheads="1"/>
          </p:cNvSpPr>
          <p:nvPr/>
        </p:nvSpPr>
        <p:spPr bwMode="auto">
          <a:xfrm>
            <a:off x="1512888" y="5056188"/>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Handelswaren	  3.000,--</a:t>
            </a:r>
            <a:endParaRPr lang="de-DE" altLang="de-DE" b="1">
              <a:latin typeface="Arial" charset="0"/>
            </a:endParaRPr>
          </a:p>
        </p:txBody>
      </p:sp>
      <p:sp>
        <p:nvSpPr>
          <p:cNvPr id="26648" name="Text Box 91"/>
          <p:cNvSpPr txBox="1">
            <a:spLocks noChangeArrowheads="1"/>
          </p:cNvSpPr>
          <p:nvPr/>
        </p:nvSpPr>
        <p:spPr bwMode="auto">
          <a:xfrm>
            <a:off x="5041900" y="57038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6649" name="Line 92"/>
          <p:cNvSpPr>
            <a:spLocks noChangeShapeType="1"/>
          </p:cNvSpPr>
          <p:nvPr/>
        </p:nvSpPr>
        <p:spPr bwMode="auto">
          <a:xfrm>
            <a:off x="6843713" y="61182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50" name="Line 93"/>
          <p:cNvSpPr>
            <a:spLocks noChangeShapeType="1"/>
          </p:cNvSpPr>
          <p:nvPr/>
        </p:nvSpPr>
        <p:spPr bwMode="auto">
          <a:xfrm>
            <a:off x="6842125" y="606425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51" name="Line 94"/>
          <p:cNvSpPr>
            <a:spLocks noChangeShapeType="1"/>
          </p:cNvSpPr>
          <p:nvPr/>
        </p:nvSpPr>
        <p:spPr bwMode="auto">
          <a:xfrm>
            <a:off x="6842125" y="555942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52" name="Rectangle 95"/>
          <p:cNvSpPr>
            <a:spLocks noChangeArrowheads="1"/>
          </p:cNvSpPr>
          <p:nvPr/>
        </p:nvSpPr>
        <p:spPr bwMode="auto">
          <a:xfrm>
            <a:off x="1519238" y="4613275"/>
            <a:ext cx="3311525" cy="850900"/>
          </a:xfrm>
          <a:prstGeom prst="rect">
            <a:avLst/>
          </a:prstGeom>
          <a:noFill/>
          <a:ln w="3175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2665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6654" name="Grafik 34" descr="bauerpoint.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34" name="Grafik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35" name="Grafik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8007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Beispiel:</a:t>
            </a:r>
          </a:p>
        </p:txBody>
      </p:sp>
      <p:sp>
        <p:nvSpPr>
          <p:cNvPr id="9219" name="Textfeld 25"/>
          <p:cNvSpPr txBox="1">
            <a:spLocks noChangeArrowheads="1"/>
          </p:cNvSpPr>
          <p:nvPr/>
        </p:nvSpPr>
        <p:spPr bwMode="auto">
          <a:xfrm>
            <a:off x="5511800" y="876300"/>
            <a:ext cx="43132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Verbuchung der Mahnung aus Sicht</a:t>
            </a:r>
          </a:p>
          <a:p>
            <a:r>
              <a:rPr lang="de-DE" altLang="de-DE"/>
              <a:t>des Kunden Bernd Stromberg: (S 46, </a:t>
            </a:r>
          </a:p>
          <a:p>
            <a:r>
              <a:rPr lang="de-DE" altLang="de-DE"/>
              <a:t>Domainstar 33015)</a:t>
            </a:r>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r>
              <a:rPr lang="de-DE" altLang="de-DE"/>
              <a:t>Verbuchung der Mahnung aus Sicht</a:t>
            </a:r>
          </a:p>
          <a:p>
            <a:r>
              <a:rPr lang="de-DE" altLang="de-DE"/>
              <a:t>der Domainstar GmbH (S 68, Stromberg</a:t>
            </a:r>
          </a:p>
          <a:p>
            <a:r>
              <a:rPr lang="de-DE" altLang="de-DE"/>
              <a:t>202346)</a:t>
            </a:r>
          </a:p>
        </p:txBody>
      </p:sp>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b="18593"/>
          <a:stretch>
            <a:fillRect/>
          </a:stretch>
        </p:blipFill>
        <p:spPr bwMode="auto">
          <a:xfrm>
            <a:off x="63500" y="635000"/>
            <a:ext cx="55324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73831101"/>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8007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Beispiel:</a:t>
            </a:r>
          </a:p>
        </p:txBody>
      </p:sp>
      <p:sp>
        <p:nvSpPr>
          <p:cNvPr id="10243" name="Textfeld 25"/>
          <p:cNvSpPr txBox="1">
            <a:spLocks noChangeArrowheads="1"/>
          </p:cNvSpPr>
          <p:nvPr/>
        </p:nvSpPr>
        <p:spPr bwMode="auto">
          <a:xfrm>
            <a:off x="177800" y="685800"/>
            <a:ext cx="98917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Bernd Stromberg bezahlt die ER am 8.7. inkl. der Mahnspesen durch Banküberweisung (B 55)</a:t>
            </a:r>
          </a:p>
          <a:p>
            <a:r>
              <a:rPr lang="de-DE" altLang="de-DE"/>
              <a:t>Füllen Sie den Zahlschein aus und verbuchen Sie die Zahlung (IBAN Stromberg</a:t>
            </a:r>
          </a:p>
          <a:p>
            <a:r>
              <a:rPr lang="de-DE" altLang="de-DE"/>
              <a:t>AT43 45010 00000041250):</a:t>
            </a:r>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r>
              <a:rPr lang="de-DE" altLang="de-DE"/>
              <a:t>Verbuchen Sie den Zahlungseingang aus Sicht der Domainstar GmbH (B 111)</a:t>
            </a:r>
          </a:p>
        </p:txBody>
      </p:sp>
      <p:pic>
        <p:nvPicPr>
          <p:cNvPr id="10244" name="Grafik 4" descr="raiffeis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757363"/>
            <a:ext cx="5197475" cy="35766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20623"/>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73405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Lösung:</a:t>
            </a:r>
          </a:p>
        </p:txBody>
      </p:sp>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60400"/>
            <a:ext cx="73406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56594012"/>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7650" name="Rectangle 3"/>
          <p:cNvSpPr>
            <a:spLocks noChangeArrowheads="1"/>
          </p:cNvSpPr>
          <p:nvPr/>
        </p:nvSpPr>
        <p:spPr bwMode="auto">
          <a:xfrm>
            <a:off x="14668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7651" name="Picture 4"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057275"/>
            <a:ext cx="18526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111125" y="133350"/>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ersten Geschäftsfälle</a:t>
            </a:r>
          </a:p>
        </p:txBody>
      </p:sp>
      <p:sp>
        <p:nvSpPr>
          <p:cNvPr id="27653" name="Rectangle 6"/>
          <p:cNvSpPr>
            <a:spLocks noChangeArrowheads="1"/>
          </p:cNvSpPr>
          <p:nvPr/>
        </p:nvSpPr>
        <p:spPr bwMode="auto">
          <a:xfrm>
            <a:off x="3673475" y="1087438"/>
            <a:ext cx="2347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pPr algn="ctr"/>
            <a:r>
              <a:rPr lang="de-DE" altLang="de-DE" sz="1600"/>
              <a:t>Einkauf von Handels-</a:t>
            </a:r>
          </a:p>
          <a:p>
            <a:pPr algn="ctr"/>
            <a:r>
              <a:rPr lang="de-DE" altLang="de-DE" sz="1600"/>
              <a:t>waren um € 3.000,--</a:t>
            </a:r>
          </a:p>
          <a:p>
            <a:pPr algn="ctr"/>
            <a:r>
              <a:rPr lang="de-DE" altLang="de-DE" sz="1600"/>
              <a:t>durch Barzahlung.</a:t>
            </a:r>
          </a:p>
        </p:txBody>
      </p:sp>
      <p:sp>
        <p:nvSpPr>
          <p:cNvPr id="27654" name="AutoShape 7"/>
          <p:cNvSpPr>
            <a:spLocks noChangeArrowheads="1"/>
          </p:cNvSpPr>
          <p:nvPr/>
        </p:nvSpPr>
        <p:spPr bwMode="auto">
          <a:xfrm>
            <a:off x="4027488" y="1944688"/>
            <a:ext cx="1666875" cy="595312"/>
          </a:xfrm>
          <a:prstGeom prst="rightArrow">
            <a:avLst>
              <a:gd name="adj1" fmla="val 50000"/>
              <a:gd name="adj2" fmla="val 140013"/>
            </a:avLst>
          </a:prstGeom>
          <a:gradFill rotWithShape="0">
            <a:gsLst>
              <a:gs pos="0">
                <a:schemeClr val="bg1"/>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grpSp>
        <p:nvGrpSpPr>
          <p:cNvPr id="27655" name="Group 8"/>
          <p:cNvGrpSpPr>
            <a:grpSpLocks/>
          </p:cNvGrpSpPr>
          <p:nvPr/>
        </p:nvGrpSpPr>
        <p:grpSpPr bwMode="auto">
          <a:xfrm>
            <a:off x="6383338" y="1060450"/>
            <a:ext cx="2244725" cy="1389063"/>
            <a:chOff x="4021" y="668"/>
            <a:chExt cx="1414" cy="875"/>
          </a:xfrm>
        </p:grpSpPr>
        <p:pic>
          <p:nvPicPr>
            <p:cNvPr id="27665" name="Picture 9"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Text Box 10"/>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sp>
        <p:nvSpPr>
          <p:cNvPr id="27656" name="Text Box 11"/>
          <p:cNvSpPr txBox="1">
            <a:spLocks noChangeArrowheads="1"/>
          </p:cNvSpPr>
          <p:nvPr/>
        </p:nvSpPr>
        <p:spPr bwMode="auto">
          <a:xfrm>
            <a:off x="1422400" y="1978025"/>
            <a:ext cx="120967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solidFill>
                  <a:schemeClr val="bg1"/>
                </a:solidFill>
              </a:rPr>
              <a:t>Lieferant</a:t>
            </a:r>
          </a:p>
        </p:txBody>
      </p:sp>
      <p:sp>
        <p:nvSpPr>
          <p:cNvPr id="27657" name="Line 14"/>
          <p:cNvSpPr>
            <a:spLocks noChangeShapeType="1"/>
          </p:cNvSpPr>
          <p:nvPr/>
        </p:nvSpPr>
        <p:spPr bwMode="auto">
          <a:xfrm>
            <a:off x="1584325" y="4043363"/>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7658" name="Line 15"/>
          <p:cNvSpPr>
            <a:spLocks noChangeShapeType="1"/>
          </p:cNvSpPr>
          <p:nvPr/>
        </p:nvSpPr>
        <p:spPr bwMode="auto">
          <a:xfrm>
            <a:off x="4951413" y="4043363"/>
            <a:ext cx="0" cy="2308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7659" name="Text Box 16"/>
          <p:cNvSpPr txBox="1">
            <a:spLocks noChangeArrowheads="1"/>
          </p:cNvSpPr>
          <p:nvPr/>
        </p:nvSpPr>
        <p:spPr bwMode="auto">
          <a:xfrm>
            <a:off x="3867150" y="358298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7660" name="Text Box 17"/>
          <p:cNvSpPr txBox="1">
            <a:spLocks noChangeArrowheads="1"/>
          </p:cNvSpPr>
          <p:nvPr/>
        </p:nvSpPr>
        <p:spPr bwMode="auto">
          <a:xfrm>
            <a:off x="1584325" y="3616325"/>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7661" name="Text Box 18"/>
          <p:cNvSpPr txBox="1">
            <a:spLocks noChangeArrowheads="1"/>
          </p:cNvSpPr>
          <p:nvPr/>
        </p:nvSpPr>
        <p:spPr bwMode="auto">
          <a:xfrm>
            <a:off x="7200900" y="3616325"/>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7662" name="Text Box 27"/>
          <p:cNvSpPr txBox="1">
            <a:spLocks noChangeArrowheads="1"/>
          </p:cNvSpPr>
          <p:nvPr/>
        </p:nvSpPr>
        <p:spPr bwMode="auto">
          <a:xfrm>
            <a:off x="2751138" y="2913063"/>
            <a:ext cx="4392612" cy="360362"/>
          </a:xfrm>
          <a:prstGeom prst="rect">
            <a:avLst/>
          </a:prstGeom>
          <a:noFill/>
          <a:ln w="9525"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700" b="1"/>
              <a:t>Was verändert sich in der Bilanz?</a:t>
            </a:r>
            <a:endParaRPr lang="de-DE" altLang="de-DE" sz="1700" b="1"/>
          </a:p>
        </p:txBody>
      </p:sp>
      <p:sp>
        <p:nvSpPr>
          <p:cNvPr id="2766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1" name="Grafik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8674" name="Text Box 1069"/>
          <p:cNvSpPr txBox="1">
            <a:spLocks noChangeArrowheads="1"/>
          </p:cNvSpPr>
          <p:nvPr/>
        </p:nvSpPr>
        <p:spPr bwMode="auto">
          <a:xfrm>
            <a:off x="95250" y="981075"/>
            <a:ext cx="2592388" cy="350838"/>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700" b="1"/>
              <a:t>Ausgangsbilanz:</a:t>
            </a:r>
            <a:endParaRPr lang="de-DE" altLang="de-DE" sz="1700" b="1"/>
          </a:p>
        </p:txBody>
      </p:sp>
      <p:sp>
        <p:nvSpPr>
          <p:cNvPr id="28675" name="Line 1070"/>
          <p:cNvSpPr>
            <a:spLocks noChangeShapeType="1"/>
          </p:cNvSpPr>
          <p:nvPr/>
        </p:nvSpPr>
        <p:spPr bwMode="auto">
          <a:xfrm>
            <a:off x="815975" y="1912938"/>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76" name="Line 1071"/>
          <p:cNvSpPr>
            <a:spLocks noChangeShapeType="1"/>
          </p:cNvSpPr>
          <p:nvPr/>
        </p:nvSpPr>
        <p:spPr bwMode="auto">
          <a:xfrm>
            <a:off x="4149725" y="1912938"/>
            <a:ext cx="0" cy="2308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77" name="Text Box 1072"/>
          <p:cNvSpPr txBox="1">
            <a:spLocks noChangeArrowheads="1"/>
          </p:cNvSpPr>
          <p:nvPr/>
        </p:nvSpPr>
        <p:spPr bwMode="auto">
          <a:xfrm>
            <a:off x="3121025" y="1341438"/>
            <a:ext cx="2171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8678" name="Text Box 1073"/>
          <p:cNvSpPr txBox="1">
            <a:spLocks noChangeArrowheads="1"/>
          </p:cNvSpPr>
          <p:nvPr/>
        </p:nvSpPr>
        <p:spPr bwMode="auto">
          <a:xfrm>
            <a:off x="815975" y="1485900"/>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8679" name="Text Box 1074"/>
          <p:cNvSpPr txBox="1">
            <a:spLocks noChangeArrowheads="1"/>
          </p:cNvSpPr>
          <p:nvPr/>
        </p:nvSpPr>
        <p:spPr bwMode="auto">
          <a:xfrm>
            <a:off x="6432550" y="1485900"/>
            <a:ext cx="140493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8680" name="Text Box 1075"/>
          <p:cNvSpPr txBox="1">
            <a:spLocks noChangeArrowheads="1"/>
          </p:cNvSpPr>
          <p:nvPr/>
        </p:nvSpPr>
        <p:spPr bwMode="auto">
          <a:xfrm>
            <a:off x="744538" y="2027238"/>
            <a:ext cx="329088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8681" name="Text Box 1076"/>
          <p:cNvSpPr txBox="1">
            <a:spLocks noChangeArrowheads="1"/>
          </p:cNvSpPr>
          <p:nvPr/>
        </p:nvSpPr>
        <p:spPr bwMode="auto">
          <a:xfrm>
            <a:off x="744538" y="2493963"/>
            <a:ext cx="3292475"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28682" name="Text Box 1077"/>
          <p:cNvSpPr txBox="1">
            <a:spLocks noChangeArrowheads="1"/>
          </p:cNvSpPr>
          <p:nvPr/>
        </p:nvSpPr>
        <p:spPr bwMode="auto">
          <a:xfrm>
            <a:off x="4205288" y="2027238"/>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Kapital             90.000,--    </a:t>
            </a:r>
            <a:endParaRPr lang="de-DE" altLang="de-DE" b="1">
              <a:latin typeface="Arial" charset="0"/>
            </a:endParaRPr>
          </a:p>
        </p:txBody>
      </p:sp>
      <p:sp>
        <p:nvSpPr>
          <p:cNvPr id="28683" name="Line 1078"/>
          <p:cNvSpPr>
            <a:spLocks noChangeShapeType="1"/>
          </p:cNvSpPr>
          <p:nvPr/>
        </p:nvSpPr>
        <p:spPr bwMode="auto">
          <a:xfrm>
            <a:off x="4992688" y="4076700"/>
            <a:ext cx="2087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8684" name="Line 1079"/>
          <p:cNvSpPr>
            <a:spLocks noChangeShapeType="1"/>
          </p:cNvSpPr>
          <p:nvPr/>
        </p:nvSpPr>
        <p:spPr bwMode="auto">
          <a:xfrm>
            <a:off x="2617788" y="36449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85" name="Line 1080"/>
          <p:cNvSpPr>
            <a:spLocks noChangeShapeType="1"/>
          </p:cNvSpPr>
          <p:nvPr/>
        </p:nvSpPr>
        <p:spPr bwMode="auto">
          <a:xfrm>
            <a:off x="6002338" y="36449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86" name="Text Box 1081"/>
          <p:cNvSpPr txBox="1">
            <a:spLocks noChangeArrowheads="1"/>
          </p:cNvSpPr>
          <p:nvPr/>
        </p:nvSpPr>
        <p:spPr bwMode="auto">
          <a:xfrm>
            <a:off x="746125" y="3717925"/>
            <a:ext cx="3290888" cy="393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8687" name="Text Box 1082"/>
          <p:cNvSpPr txBox="1">
            <a:spLocks noChangeArrowheads="1"/>
          </p:cNvSpPr>
          <p:nvPr/>
        </p:nvSpPr>
        <p:spPr bwMode="auto">
          <a:xfrm>
            <a:off x="4202113" y="3717925"/>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8688" name="Line 1083"/>
          <p:cNvSpPr>
            <a:spLocks noChangeShapeType="1"/>
          </p:cNvSpPr>
          <p:nvPr/>
        </p:nvSpPr>
        <p:spPr bwMode="auto">
          <a:xfrm>
            <a:off x="2619375" y="413067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89" name="Line 1084"/>
          <p:cNvSpPr>
            <a:spLocks noChangeShapeType="1"/>
          </p:cNvSpPr>
          <p:nvPr/>
        </p:nvSpPr>
        <p:spPr bwMode="auto">
          <a:xfrm>
            <a:off x="2617788" y="40767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90" name="Line 1085"/>
          <p:cNvSpPr>
            <a:spLocks noChangeShapeType="1"/>
          </p:cNvSpPr>
          <p:nvPr/>
        </p:nvSpPr>
        <p:spPr bwMode="auto">
          <a:xfrm>
            <a:off x="6003925" y="413067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91" name="Line 1086"/>
          <p:cNvSpPr>
            <a:spLocks noChangeShapeType="1"/>
          </p:cNvSpPr>
          <p:nvPr/>
        </p:nvSpPr>
        <p:spPr bwMode="auto">
          <a:xfrm>
            <a:off x="6002338" y="40767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92" name="Text Box 1087"/>
          <p:cNvSpPr txBox="1">
            <a:spLocks noChangeArrowheads="1"/>
          </p:cNvSpPr>
          <p:nvPr/>
        </p:nvSpPr>
        <p:spPr bwMode="auto">
          <a:xfrm>
            <a:off x="100013" y="4868863"/>
            <a:ext cx="9605962" cy="952500"/>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t>Geschäftsfälle: 	1. Kauf von Geschäftsausstattung (Zahlung durch Banküberweisung) um € 1.000,--.</a:t>
            </a:r>
          </a:p>
          <a:p>
            <a:pPr eaLnBrk="1" hangingPunct="1">
              <a:spcBef>
                <a:spcPct val="50000"/>
              </a:spcBef>
            </a:pPr>
            <a:r>
              <a:rPr lang="de-AT" altLang="de-DE" sz="1400" i="1"/>
              <a:t>		2. Wir nehmen € 200,-- von der Bank und legen den Betrag in die Kassa.</a:t>
            </a:r>
          </a:p>
          <a:p>
            <a:pPr eaLnBrk="1" hangingPunct="1">
              <a:spcBef>
                <a:spcPct val="50000"/>
              </a:spcBef>
            </a:pPr>
            <a:r>
              <a:rPr lang="de-AT" altLang="de-DE" sz="1400" i="1"/>
              <a:t>		3. Wir kaufen eine Maschine gegen spätere Bezahlung (Rechnung) um € 2.000,--.</a:t>
            </a:r>
            <a:endParaRPr lang="de-DE" altLang="de-DE" sz="1400" i="1"/>
          </a:p>
        </p:txBody>
      </p:sp>
      <p:sp>
        <p:nvSpPr>
          <p:cNvPr id="28693" name="Rectangle 1088"/>
          <p:cNvSpPr>
            <a:spLocks noChangeArrowheads="1"/>
          </p:cNvSpPr>
          <p:nvPr/>
        </p:nvSpPr>
        <p:spPr bwMode="auto">
          <a:xfrm>
            <a:off x="111125" y="133350"/>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ersten Geschäftsfälle</a:t>
            </a:r>
          </a:p>
        </p:txBody>
      </p:sp>
      <p:sp>
        <p:nvSpPr>
          <p:cNvPr id="28694"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grpSp>
        <p:nvGrpSpPr>
          <p:cNvPr id="28695" name="Group 1092"/>
          <p:cNvGrpSpPr>
            <a:grpSpLocks/>
          </p:cNvGrpSpPr>
          <p:nvPr/>
        </p:nvGrpSpPr>
        <p:grpSpPr bwMode="auto">
          <a:xfrm>
            <a:off x="7521575" y="715963"/>
            <a:ext cx="2244725" cy="1389062"/>
            <a:chOff x="4021" y="668"/>
            <a:chExt cx="1414" cy="875"/>
          </a:xfrm>
        </p:grpSpPr>
        <p:pic>
          <p:nvPicPr>
            <p:cNvPr id="28697" name="Picture 1093"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8" name="Text Box 1094"/>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pic>
        <p:nvPicPr>
          <p:cNvPr id="28" name="Grafik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9" name="Grafik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theme/theme1.xml><?xml version="1.0" encoding="utf-8"?>
<a:theme xmlns:a="http://schemas.openxmlformats.org/drawingml/2006/main" name="multiquf">
  <a:themeElements>
    <a:clrScheme name="">
      <a:dk1>
        <a:srgbClr val="000000"/>
      </a:dk1>
      <a:lt1>
        <a:srgbClr val="FFFFFF"/>
      </a:lt1>
      <a:dk2>
        <a:srgbClr val="00FFFF"/>
      </a:dk2>
      <a:lt2>
        <a:srgbClr val="000000"/>
      </a:lt2>
      <a:accent1>
        <a:srgbClr val="0000FF"/>
      </a:accent1>
      <a:accent2>
        <a:srgbClr val="FF0000"/>
      </a:accent2>
      <a:accent3>
        <a:srgbClr val="FFFFFF"/>
      </a:accent3>
      <a:accent4>
        <a:srgbClr val="000000"/>
      </a:accent4>
      <a:accent5>
        <a:srgbClr val="AAAAFF"/>
      </a:accent5>
      <a:accent6>
        <a:srgbClr val="E70000"/>
      </a:accent6>
      <a:hlink>
        <a:srgbClr val="FF00FF"/>
      </a:hlink>
      <a:folHlink>
        <a:srgbClr val="C0C0C0"/>
      </a:folHlink>
    </a:clrScheme>
    <a:fontScheme name="multiquf">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ultiquf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ltiqu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ultiquf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ltiquf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ltiquf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ltiquf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ultiquf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c:\powerpnt\layout\farbovhd\multiquf.ppt</Template>
  <TotalTime>0</TotalTime>
  <Pages>45</Pages>
  <Words>3689</Words>
  <Application>Microsoft Office PowerPoint</Application>
  <PresentationFormat>A4-Papier (210x297 mm)</PresentationFormat>
  <Paragraphs>1415</Paragraphs>
  <Slides>72</Slides>
  <Notes>71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72</vt:i4>
      </vt:variant>
    </vt:vector>
  </HeadingPairs>
  <TitlesOfParts>
    <vt:vector size="77" baseType="lpstr">
      <vt:lpstr>Verdana</vt:lpstr>
      <vt:lpstr>Arial</vt:lpstr>
      <vt:lpstr>Wingdings</vt:lpstr>
      <vt:lpstr>multiquf</vt:lpstr>
      <vt:lpstr>GALLERY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Mag. Helmut Bauer</dc:creator>
  <cp:lastModifiedBy>Helmut Bauer</cp:lastModifiedBy>
  <cp:revision>179</cp:revision>
  <cp:lastPrinted>2015-03-11T08:28:42Z</cp:lastPrinted>
  <dcterms:created xsi:type="dcterms:W3CDTF">1996-06-07T13:56:40Z</dcterms:created>
  <dcterms:modified xsi:type="dcterms:W3CDTF">2015-07-29T09:43:08Z</dcterms:modified>
</cp:coreProperties>
</file>