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7" r:id="rId2"/>
    <p:sldId id="408" r:id="rId3"/>
    <p:sldId id="421" r:id="rId4"/>
    <p:sldId id="409" r:id="rId5"/>
    <p:sldId id="422" r:id="rId6"/>
    <p:sldId id="423" r:id="rId7"/>
    <p:sldId id="411" r:id="rId8"/>
    <p:sldId id="424" r:id="rId9"/>
    <p:sldId id="384" r:id="rId10"/>
    <p:sldId id="406" r:id="rId11"/>
    <p:sldId id="401" r:id="rId12"/>
    <p:sldId id="402" r:id="rId13"/>
    <p:sldId id="403" r:id="rId14"/>
    <p:sldId id="404" r:id="rId15"/>
    <p:sldId id="405" r:id="rId16"/>
    <p:sldId id="412" r:id="rId17"/>
    <p:sldId id="414" r:id="rId18"/>
    <p:sldId id="416" r:id="rId19"/>
    <p:sldId id="415" r:id="rId20"/>
    <p:sldId id="417" r:id="rId21"/>
    <p:sldId id="418" r:id="rId22"/>
    <p:sldId id="419" r:id="rId23"/>
    <p:sldId id="420" r:id="rId24"/>
    <p:sldId id="426" r:id="rId25"/>
    <p:sldId id="429" r:id="rId26"/>
    <p:sldId id="425" r:id="rId27"/>
    <p:sldId id="427" r:id="rId28"/>
    <p:sldId id="428" r:id="rId29"/>
    <p:sldId id="431" r:id="rId30"/>
    <p:sldId id="432" r:id="rId31"/>
    <p:sldId id="433" r:id="rId32"/>
    <p:sldId id="434" r:id="rId33"/>
    <p:sldId id="435" r:id="rId34"/>
  </p:sldIdLst>
  <p:sldSz cx="9906000" cy="6858000" type="A4"/>
  <p:notesSz cx="6797675" cy="9928225"/>
  <p:embeddedFontLs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9">
          <p15:clr>
            <a:srgbClr val="A4A3A4"/>
          </p15:clr>
        </p15:guide>
        <p15:guide id="2" pos="31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15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CCECFF"/>
    <a:srgbClr val="CCFFCC"/>
    <a:srgbClr val="FFCC99"/>
    <a:srgbClr val="F0D3F9"/>
    <a:srgbClr val="00CC00"/>
    <a:srgbClr val="FF9966"/>
    <a:srgbClr val="9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43" autoAdjust="0"/>
  </p:normalViewPr>
  <p:slideViewPr>
    <p:cSldViewPr snapToGrid="0">
      <p:cViewPr varScale="1">
        <p:scale>
          <a:sx n="106" d="100"/>
          <a:sy n="106" d="100"/>
        </p:scale>
        <p:origin x="1530" y="114"/>
      </p:cViewPr>
      <p:guideLst>
        <p:guide orient="horz" pos="2019"/>
        <p:guide pos="3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1" y="1071"/>
      </p:cViewPr>
      <p:guideLst>
        <p:guide orient="horz" pos="2236"/>
        <p:guide pos="3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9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2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algn="r"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49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2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algn="r" defTabSz="929319">
              <a:defRPr sz="1000" i="1"/>
            </a:lvl1pPr>
          </a:lstStyle>
          <a:p>
            <a:pPr>
              <a:defRPr/>
            </a:pPr>
            <a:fld id="{D08FC3E0-DAB8-4BCC-BFAA-0886BC666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0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9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2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algn="r"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49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2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algn="r" defTabSz="773383">
              <a:defRPr sz="1000" i="1"/>
            </a:lvl1pPr>
          </a:lstStyle>
          <a:p>
            <a:pPr>
              <a:defRPr/>
            </a:pPr>
            <a:fld id="{99F60FF9-886A-42E6-94DE-5D4D5B6CF7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708"/>
            <a:ext cx="4987925" cy="44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2" rIns="93580" bIns="46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32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865188"/>
            <a:ext cx="5024437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6320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29C436-BAAE-47B6-8CB8-9EB2E024CA12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89428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B868D-F0A6-4464-AC8F-04FC7F9102FE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91606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B868D-F0A6-4464-AC8F-04FC7F9102FE}" type="slidenum">
              <a:rPr lang="de-DE" altLang="de-DE" smtClean="0"/>
              <a:pPr/>
              <a:t>25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26473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081D24-40F1-463E-87B8-EA92B48BC137}" type="slidenum">
              <a:rPr lang="de-DE" altLang="de-DE" smtClean="0"/>
              <a:pPr/>
              <a:t>26</a:t>
            </a:fld>
            <a:endParaRPr lang="de-DE" alt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40686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1457B-0A29-4B75-B923-19AAB8C80E3D}" type="slidenum">
              <a:rPr lang="de-DE" altLang="de-DE" smtClean="0"/>
              <a:pPr/>
              <a:t>27</a:t>
            </a:fld>
            <a:endParaRPr lang="de-DE" alt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25400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A7FEA4-83C5-43DF-8794-4DA386AC4773}" type="slidenum">
              <a:rPr lang="de-DE" altLang="de-DE" smtClean="0"/>
              <a:pPr/>
              <a:t>28</a:t>
            </a:fld>
            <a:endParaRPr lang="de-DE" altLang="de-DE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der richtige Buchungssatz wird durch Überlegen der folgenden Folie gezeigt.</a:t>
            </a: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80085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30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2411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31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32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33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67189A-2A52-4E2B-9348-670B641FB276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90895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A63709-0624-4AD7-B2DF-F939A7EC2D1B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5678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D7BFB3-166C-47F8-A9D0-6151675A7DE1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5867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66C616-8291-41C7-9CEE-18843B7D5CA9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38414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D7BFB3-166C-47F8-A9D0-6151675A7DE1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88606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879724-365F-4E8B-8297-DC01A384644B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18377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5AAEE0-323E-450F-965D-87111DD081FD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207477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8F7458-603E-451A-8E3D-30340DFEF7AA}" type="slidenum">
              <a:rPr lang="de-DE" altLang="de-DE" smtClean="0"/>
              <a:pPr/>
              <a:t>21</a:t>
            </a:fld>
            <a:endParaRPr lang="de-DE" alt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8590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50622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350539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14170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1529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201403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105C-84CD-42EA-BC6B-14A479CF74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61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8919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6815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5271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6727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6234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5310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61078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84129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10" y="50802"/>
            <a:ext cx="588805" cy="569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 spd="med" advClick="0"/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17500" indent="-317500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Verdana" pitchFamily="34" charset="0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55588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055688" indent="-209550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3pPr>
      <a:lvl4pPr marL="1479550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Verdana" pitchFamily="34" charset="0"/>
        <a:buChar char="n"/>
        <a:defRPr>
          <a:solidFill>
            <a:schemeClr val="tx1"/>
          </a:solidFill>
          <a:latin typeface="+mn-lt"/>
        </a:defRPr>
      </a:lvl4pPr>
      <a:lvl5pPr marL="19018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3590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8162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2734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7306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9K_VSVfw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ZTgjLlbBY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c/BlickAufJungholz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8"/>
          <p:cNvSpPr>
            <a:spLocks noChangeArrowheads="1"/>
          </p:cNvSpPr>
          <p:nvPr/>
        </p:nvSpPr>
        <p:spPr bwMode="auto">
          <a:xfrm>
            <a:off x="-162962" y="2"/>
            <a:ext cx="10068962" cy="13127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3076" name="Textfeld 10"/>
          <p:cNvSpPr txBox="1">
            <a:spLocks noChangeArrowheads="1"/>
          </p:cNvSpPr>
          <p:nvPr/>
        </p:nvSpPr>
        <p:spPr bwMode="auto">
          <a:xfrm>
            <a:off x="3229975" y="4388950"/>
            <a:ext cx="3639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AT" altLang="de-DE" dirty="0" smtClean="0"/>
              <a:t>Unternehmensrechnung 2014</a:t>
            </a:r>
            <a:endParaRPr lang="de-AT" altLang="de-DE" dirty="0"/>
          </a:p>
          <a:p>
            <a:pPr algn="ctr"/>
            <a:r>
              <a:rPr lang="de-AT" altLang="de-DE" dirty="0"/>
              <a:t>Teil 1</a:t>
            </a:r>
          </a:p>
          <a:p>
            <a:pPr algn="ctr"/>
            <a:endParaRPr lang="de-AT" altLang="de-DE" dirty="0"/>
          </a:p>
          <a:p>
            <a:pPr algn="ctr"/>
            <a:endParaRPr lang="de-AT" altLang="de-DE" dirty="0"/>
          </a:p>
          <a:p>
            <a:pPr algn="ctr"/>
            <a:r>
              <a:rPr lang="de-AT" altLang="de-DE" sz="1200" dirty="0"/>
              <a:t>Mag. Helmut Bauer</a:t>
            </a:r>
          </a:p>
          <a:p>
            <a:pPr algn="ctr"/>
            <a:r>
              <a:rPr lang="de-AT" altLang="de-DE" sz="1200" dirty="0"/>
              <a:t>BHAK 1 Salzburg</a:t>
            </a:r>
          </a:p>
          <a:p>
            <a:pPr algn="ctr"/>
            <a:r>
              <a:rPr lang="de-AT" altLang="de-DE" sz="1200" dirty="0"/>
              <a:t>h.bauer@schule.at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3" y="1878302"/>
            <a:ext cx="5503281" cy="18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20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85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Eintragungen in Bücher und Aufzeichnungen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1309" y="2859551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184275" y="2263708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661570" y="2131977"/>
            <a:ext cx="3842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774722" y="5117778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Bareinnahmen</a:t>
            </a:r>
          </a:p>
          <a:p>
            <a:pPr algn="ctr"/>
            <a:r>
              <a:rPr lang="de-AT" sz="1600" b="1" dirty="0" smtClean="0">
                <a:latin typeface="+mj-lt"/>
              </a:rPr>
              <a:t>Barausgaben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351337" y="2104451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466431" y="2751828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205307" y="2319427"/>
            <a:ext cx="34171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371291" y="5256278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8266517" y="2272336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7363227" y="2936495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Zwischenräume</a:t>
            </a:r>
          </a:p>
        </p:txBody>
      </p:sp>
    </p:spTree>
    <p:extLst>
      <p:ext uri="{BB962C8B-B14F-4D97-AF65-F5344CB8AC3E}">
        <p14:creationId xmlns:p14="http://schemas.microsoft.com/office/powerpoint/2010/main" val="297387638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386596" y="8988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548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Führen von Büchern und Aufzeichnungen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35764" y="28595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Überblick</a:t>
            </a:r>
            <a:endParaRPr lang="de-AT" sz="1600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074722" y="228242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>
            <a:endCxn id="17" idx="0"/>
          </p:cNvCxnSpPr>
          <p:nvPr/>
        </p:nvCxnSpPr>
        <p:spPr bwMode="auto">
          <a:xfrm>
            <a:off x="2509170" y="2282424"/>
            <a:ext cx="0" cy="41513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272293" y="6433732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Nachvollziehbarkeit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257908" y="2239133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328920" y="2904790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Lebende Sprache</a:t>
            </a:r>
          </a:p>
        </p:txBody>
      </p:sp>
      <p:cxnSp>
        <p:nvCxnSpPr>
          <p:cNvPr id="22" name="Gerade Verbindung mit Pfeil 21"/>
          <p:cNvCxnSpPr>
            <a:endCxn id="23" idx="0"/>
          </p:cNvCxnSpPr>
          <p:nvPr/>
        </p:nvCxnSpPr>
        <p:spPr bwMode="auto">
          <a:xfrm>
            <a:off x="6036378" y="2039720"/>
            <a:ext cx="34176" cy="33595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4350371" y="5399309"/>
            <a:ext cx="3440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Datenträger</a:t>
            </a:r>
          </a:p>
          <a:p>
            <a:pPr algn="ctr"/>
            <a:endParaRPr lang="de-AT" sz="1600" dirty="0" smtClean="0"/>
          </a:p>
          <a:p>
            <a:pPr algn="ctr"/>
            <a:endParaRPr lang="de-AT" sz="1600" dirty="0" smtClean="0"/>
          </a:p>
          <a:p>
            <a:pPr algn="ctr"/>
            <a:endParaRPr lang="de-AT" sz="1600" dirty="0" smtClean="0"/>
          </a:p>
          <a:p>
            <a:pPr algn="ctr"/>
            <a:r>
              <a:rPr lang="de-AT" sz="1600" b="1" dirty="0" smtClean="0"/>
              <a:t>Elektronisches Radierverbot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7553527" y="2184790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6564313" y="2859551"/>
            <a:ext cx="1978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Protokollierung</a:t>
            </a:r>
          </a:p>
        </p:txBody>
      </p:sp>
      <p:pic>
        <p:nvPicPr>
          <p:cNvPr id="106498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" y="6885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6949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9" y="601988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9634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0116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9007295" y="2130288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8041817" y="5060755"/>
            <a:ext cx="187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Aufbewahrung</a:t>
            </a:r>
          </a:p>
        </p:txBody>
      </p:sp>
    </p:spTree>
    <p:extLst>
      <p:ext uri="{BB962C8B-B14F-4D97-AF65-F5344CB8AC3E}">
        <p14:creationId xmlns:p14="http://schemas.microsoft.com/office/powerpoint/2010/main" val="59746566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6660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Bezeichnung der Konten – Buchungen und Belege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26393" y="3259171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Bezeichnung der Konten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826159" y="26368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66" y="704850"/>
            <a:ext cx="3069084" cy="32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374005" y="4554571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Buchungen und Belege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788809" y="39322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20802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85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Eintragungen in Bücher und Aufzeichnungen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4416" y="2859551"/>
            <a:ext cx="1750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fortlaufend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zeitgerecht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vollständig</a:t>
            </a:r>
          </a:p>
          <a:p>
            <a:pPr algn="ctr"/>
            <a:r>
              <a:rPr lang="de-AT" sz="1600" dirty="0" smtClean="0">
                <a:latin typeface="+mj-lt"/>
              </a:rPr>
              <a:t>erfassen</a:t>
            </a:r>
            <a:endParaRPr lang="de-AT" sz="1600" dirty="0"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184275" y="2263708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661570" y="2131977"/>
            <a:ext cx="3842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723042" y="5117778"/>
            <a:ext cx="1966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Bareinnahmen</a:t>
            </a:r>
          </a:p>
          <a:p>
            <a:pPr algn="ctr"/>
            <a:r>
              <a:rPr lang="de-AT" sz="1600" b="1" dirty="0" smtClean="0">
                <a:latin typeface="+mj-lt"/>
              </a:rPr>
              <a:t>Barausgaben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täglich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Einzeln</a:t>
            </a:r>
          </a:p>
          <a:p>
            <a:r>
              <a:rPr lang="de-AT" sz="1600" dirty="0" smtClean="0">
                <a:latin typeface="+mj-lt"/>
              </a:rPr>
              <a:t>festhalten</a:t>
            </a:r>
            <a:endParaRPr lang="de-AT" sz="1600" dirty="0">
              <a:latin typeface="+mj-lt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351337" y="2104451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432768" y="2751828"/>
            <a:ext cx="1803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algn="ctr"/>
            <a:r>
              <a:rPr lang="de-AT" sz="1600" dirty="0" smtClean="0">
                <a:latin typeface="+mj-lt"/>
              </a:rPr>
              <a:t>dürfen nicht </a:t>
            </a:r>
          </a:p>
          <a:p>
            <a:pPr algn="ctr"/>
            <a:r>
              <a:rPr lang="de-AT" sz="1600" dirty="0" smtClean="0">
                <a:latin typeface="+mj-lt"/>
              </a:rPr>
              <a:t>leicht löschbar </a:t>
            </a:r>
          </a:p>
          <a:p>
            <a:pPr algn="ctr"/>
            <a:r>
              <a:rPr lang="de-AT" sz="1600" dirty="0" smtClean="0">
                <a:latin typeface="+mj-lt"/>
              </a:rPr>
              <a:t>sein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205307" y="2319427"/>
            <a:ext cx="34171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286332" y="5256278"/>
            <a:ext cx="1906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algn="ctr"/>
            <a:r>
              <a:rPr lang="de-AT" sz="1600" dirty="0" smtClean="0">
                <a:latin typeface="+mj-lt"/>
              </a:rPr>
              <a:t>dürfen nicht </a:t>
            </a:r>
            <a:br>
              <a:rPr lang="de-AT" sz="1600" dirty="0" smtClean="0">
                <a:latin typeface="+mj-lt"/>
              </a:rPr>
            </a:br>
            <a:r>
              <a:rPr lang="de-AT" sz="1600" dirty="0" smtClean="0">
                <a:latin typeface="+mj-lt"/>
              </a:rPr>
              <a:t>unleserlich </a:t>
            </a:r>
          </a:p>
          <a:p>
            <a:pPr algn="ctr"/>
            <a:r>
              <a:rPr lang="de-AT" sz="1600" dirty="0" smtClean="0">
                <a:latin typeface="+mj-lt"/>
              </a:rPr>
              <a:t>gemacht werden</a:t>
            </a:r>
            <a:endParaRPr lang="de-AT" sz="1600" dirty="0">
              <a:latin typeface="+mj-lt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8266517" y="2272336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7363227" y="2936495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Zwischenräume</a:t>
            </a:r>
          </a:p>
          <a:p>
            <a:pPr algn="ctr"/>
            <a:r>
              <a:rPr lang="de-AT" sz="1600" dirty="0" smtClean="0">
                <a:latin typeface="+mj-lt"/>
              </a:rPr>
              <a:t>nicht leer lassen</a:t>
            </a:r>
          </a:p>
        </p:txBody>
      </p:sp>
    </p:spTree>
    <p:extLst>
      <p:ext uri="{BB962C8B-B14F-4D97-AF65-F5344CB8AC3E}">
        <p14:creationId xmlns:p14="http://schemas.microsoft.com/office/powerpoint/2010/main" val="89612742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386596" y="8988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31963" y="7062788"/>
            <a:ext cx="233362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200" kern="10">
                <a:solidFill>
                  <a:srgbClr val="008000"/>
                </a:solidFill>
                <a:latin typeface="Wingdings"/>
              </a:rPr>
              <a:t>ü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548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Führen von Büchern und Aufzeichnungen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65979" y="2859551"/>
            <a:ext cx="18174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Überblick</a:t>
            </a:r>
            <a:endParaRPr lang="de-AT" sz="1600" dirty="0"/>
          </a:p>
          <a:p>
            <a:pPr algn="ctr"/>
            <a:r>
              <a:rPr lang="de-AT" sz="1600" dirty="0" smtClean="0"/>
              <a:t>Aufzeichnungen</a:t>
            </a:r>
          </a:p>
          <a:p>
            <a:pPr algn="ctr"/>
            <a:r>
              <a:rPr lang="de-AT" sz="1600" dirty="0" smtClean="0"/>
              <a:t>&amp; Bücher über</a:t>
            </a:r>
          </a:p>
          <a:p>
            <a:pPr algn="ctr"/>
            <a:r>
              <a:rPr lang="de-AT" sz="1600" dirty="0" smtClean="0"/>
              <a:t>Geschäftsfälle </a:t>
            </a:r>
          </a:p>
          <a:p>
            <a:pPr algn="ctr"/>
            <a:r>
              <a:rPr lang="de-AT" sz="1600" dirty="0" smtClean="0"/>
              <a:t>müssen</a:t>
            </a:r>
          </a:p>
          <a:p>
            <a:pPr algn="ctr"/>
            <a:r>
              <a:rPr lang="de-AT" sz="1600" dirty="0" smtClean="0"/>
              <a:t>übersichtlich</a:t>
            </a:r>
          </a:p>
          <a:p>
            <a:pPr algn="ctr"/>
            <a:r>
              <a:rPr lang="de-AT" sz="1600" dirty="0" smtClean="0"/>
              <a:t>geführt werden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074722" y="228242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>
            <a:endCxn id="17" idx="0"/>
          </p:cNvCxnSpPr>
          <p:nvPr/>
        </p:nvCxnSpPr>
        <p:spPr bwMode="auto">
          <a:xfrm>
            <a:off x="2509170" y="2216083"/>
            <a:ext cx="3843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276136" y="5117779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Nachvollziehbarkeit</a:t>
            </a:r>
          </a:p>
          <a:p>
            <a:pPr algn="ctr"/>
            <a:r>
              <a:rPr lang="de-AT" sz="1600" dirty="0" smtClean="0"/>
              <a:t>Geschäftsfälle sollen</a:t>
            </a:r>
          </a:p>
          <a:p>
            <a:pPr algn="ctr"/>
            <a:r>
              <a:rPr lang="de-AT" sz="1600" dirty="0" smtClean="0"/>
              <a:t>nachvollziehbar sein</a:t>
            </a:r>
            <a:endParaRPr lang="de-AT" sz="160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257908" y="2239133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254702" y="2904790"/>
            <a:ext cx="2311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Lebende Sprache</a:t>
            </a:r>
          </a:p>
          <a:p>
            <a:pPr algn="ctr"/>
            <a:r>
              <a:rPr lang="de-AT" sz="1600" dirty="0" smtClean="0"/>
              <a:t>Aufzeichnungen sind</a:t>
            </a:r>
          </a:p>
          <a:p>
            <a:pPr algn="ctr"/>
            <a:r>
              <a:rPr lang="de-AT" sz="1600" dirty="0" smtClean="0"/>
              <a:t>in einer lebenden</a:t>
            </a:r>
          </a:p>
          <a:p>
            <a:pPr algn="ctr"/>
            <a:r>
              <a:rPr lang="de-AT" sz="1600" dirty="0" smtClean="0"/>
              <a:t>Sprache zu führen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036378" y="2039720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4348792" y="4970187"/>
            <a:ext cx="34403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Datenträger</a:t>
            </a:r>
          </a:p>
          <a:p>
            <a:pPr algn="ctr"/>
            <a:r>
              <a:rPr lang="de-AT" sz="1600" dirty="0" smtClean="0"/>
              <a:t>dürfen verwendet werden</a:t>
            </a:r>
          </a:p>
          <a:p>
            <a:pPr algn="ctr"/>
            <a:endParaRPr lang="de-AT" sz="1600" dirty="0" smtClean="0"/>
          </a:p>
          <a:p>
            <a:pPr algn="ctr"/>
            <a:r>
              <a:rPr lang="de-AT" sz="1600" b="1" dirty="0" smtClean="0"/>
              <a:t>Elektronisches Radierverbot</a:t>
            </a:r>
          </a:p>
          <a:p>
            <a:pPr algn="ctr"/>
            <a:r>
              <a:rPr lang="de-AT" sz="1600" dirty="0" smtClean="0"/>
              <a:t>Veränderungen müssen </a:t>
            </a:r>
          </a:p>
          <a:p>
            <a:pPr algn="ctr"/>
            <a:r>
              <a:rPr lang="de-AT" sz="1600" dirty="0" smtClean="0"/>
              <a:t>ersichtlich sein</a:t>
            </a:r>
            <a:endParaRPr lang="de-AT" sz="1600" dirty="0"/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7553527" y="2184790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6444889" y="2859551"/>
            <a:ext cx="2217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Protokollierung</a:t>
            </a:r>
          </a:p>
          <a:p>
            <a:pPr algn="ctr"/>
            <a:r>
              <a:rPr lang="de-AT" sz="1600" dirty="0" smtClean="0"/>
              <a:t>der Datenerfassung</a:t>
            </a:r>
          </a:p>
          <a:p>
            <a:pPr algn="ctr"/>
            <a:r>
              <a:rPr lang="de-AT" sz="1600" dirty="0" smtClean="0"/>
              <a:t>und Änderungen</a:t>
            </a:r>
          </a:p>
          <a:p>
            <a:pPr algn="ctr"/>
            <a:r>
              <a:rPr lang="de-AT" sz="1600" dirty="0" smtClean="0"/>
              <a:t>ist notwendig</a:t>
            </a:r>
          </a:p>
        </p:txBody>
      </p:sp>
      <p:pic>
        <p:nvPicPr>
          <p:cNvPr id="106498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" y="6885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6949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9" y="556723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9634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0116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9007295" y="2130288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8041817" y="5060755"/>
            <a:ext cx="18790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Aufbewahrung</a:t>
            </a:r>
          </a:p>
          <a:p>
            <a:pPr algn="ctr"/>
            <a:r>
              <a:rPr lang="de-AT" sz="1600" dirty="0" smtClean="0"/>
              <a:t>Aufzeichnungen</a:t>
            </a:r>
          </a:p>
          <a:p>
            <a:pPr algn="ctr"/>
            <a:r>
              <a:rPr lang="de-AT" sz="1600" dirty="0" smtClean="0"/>
              <a:t>sind sieben</a:t>
            </a:r>
          </a:p>
          <a:p>
            <a:pPr algn="ctr"/>
            <a:r>
              <a:rPr lang="de-AT" sz="1600" dirty="0" smtClean="0"/>
              <a:t>Jahre </a:t>
            </a:r>
            <a:r>
              <a:rPr lang="de-AT" sz="1600" dirty="0" err="1" smtClean="0"/>
              <a:t>aufzube</a:t>
            </a:r>
            <a:r>
              <a:rPr lang="de-AT" sz="1600" dirty="0" smtClean="0"/>
              <a:t>-</a:t>
            </a:r>
          </a:p>
          <a:p>
            <a:pPr algn="ctr"/>
            <a:r>
              <a:rPr lang="de-AT" sz="1600" dirty="0" smtClean="0"/>
              <a:t>wahren</a:t>
            </a:r>
          </a:p>
        </p:txBody>
      </p:sp>
    </p:spTree>
    <p:extLst>
      <p:ext uri="{BB962C8B-B14F-4D97-AF65-F5344CB8AC3E}">
        <p14:creationId xmlns:p14="http://schemas.microsoft.com/office/powerpoint/2010/main" val="330035506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6660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Bezeichnung der Konten – Buchungen und Belege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09374" y="3259171"/>
            <a:ext cx="323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Bezeichnung der Konten</a:t>
            </a:r>
          </a:p>
          <a:p>
            <a:r>
              <a:rPr lang="de-AT" sz="1600" dirty="0" smtClean="0">
                <a:latin typeface="+mj-lt"/>
              </a:rPr>
              <a:t>soll erkennen lassen, welche</a:t>
            </a:r>
          </a:p>
          <a:p>
            <a:r>
              <a:rPr lang="de-AT" sz="1600" dirty="0" smtClean="0">
                <a:latin typeface="+mj-lt"/>
              </a:rPr>
              <a:t>Geschäftsfälle erfasst wurden</a:t>
            </a:r>
            <a:endParaRPr lang="de-AT" sz="1600" dirty="0"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826159" y="26368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66" y="704850"/>
            <a:ext cx="3069084" cy="32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822572" y="4554571"/>
            <a:ext cx="3932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Buchungen und Belege</a:t>
            </a:r>
          </a:p>
          <a:p>
            <a:r>
              <a:rPr lang="de-AT" sz="1600" dirty="0" smtClean="0">
                <a:latin typeface="+mj-lt"/>
              </a:rPr>
              <a:t>Der Zusammenhang zwischen Beleg</a:t>
            </a:r>
          </a:p>
          <a:p>
            <a:r>
              <a:rPr lang="de-AT" sz="1600" dirty="0" smtClean="0">
                <a:latin typeface="+mj-lt"/>
              </a:rPr>
              <a:t>und Buchung muss durch Verweise</a:t>
            </a:r>
          </a:p>
          <a:p>
            <a:r>
              <a:rPr lang="de-AT" sz="1600" dirty="0" smtClean="0">
                <a:latin typeface="+mj-lt"/>
              </a:rPr>
              <a:t>Erkennbar sein</a:t>
            </a:r>
            <a:endParaRPr lang="de-AT" sz="1600" dirty="0">
              <a:latin typeface="+mj-lt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788809" y="39322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79530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oebel.at/uploads/pics/vao_Kueche_TEAM-7_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4922952"/>
            <a:ext cx="207717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856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Einnahmen- Ausgabenrechnung – Die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wichtigsten</a:t>
            </a:r>
            <a:r>
              <a:rPr lang="de-DE" altLang="de-DE" sz="1600" b="1" dirty="0" smtClean="0"/>
              <a:t> Ausgaben/Einnahmen</a:t>
            </a:r>
            <a:endParaRPr lang="de-DE" altLang="de-DE" sz="1600" b="1" dirty="0"/>
          </a:p>
        </p:txBody>
      </p:sp>
      <p:pic>
        <p:nvPicPr>
          <p:cNvPr id="1026" name="Picture 2" descr="http://upload.wikimedia.org/wikipedia/commons/thumb/a/a9/Mcdonalds-90s-logo.svg/2000px-Mcdonalds-90s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2096422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1"/>
          <a:stretch/>
        </p:blipFill>
        <p:spPr bwMode="auto">
          <a:xfrm>
            <a:off x="155575" y="2647950"/>
            <a:ext cx="20487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dn.at/company/7809/423605/logo-team-7-nat--rlich-wohnen-gmbh.company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" y="4849597"/>
            <a:ext cx="1857375" cy="5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89647"/>
              </p:ext>
            </p:extLst>
          </p:nvPr>
        </p:nvGraphicFramePr>
        <p:xfrm>
          <a:off x="2689225" y="719614"/>
          <a:ext cx="6604000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02000"/>
                <a:gridCol w="330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24423"/>
              </p:ext>
            </p:extLst>
          </p:nvPr>
        </p:nvGraphicFramePr>
        <p:xfrm>
          <a:off x="2678112" y="2667635"/>
          <a:ext cx="6604000" cy="1894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02000"/>
                <a:gridCol w="330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9" r="4466" b="76000"/>
          <a:stretch/>
        </p:blipFill>
        <p:spPr bwMode="auto">
          <a:xfrm>
            <a:off x="117574" y="4095751"/>
            <a:ext cx="2155267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04168"/>
              </p:ext>
            </p:extLst>
          </p:nvPr>
        </p:nvGraphicFramePr>
        <p:xfrm>
          <a:off x="2678112" y="4740072"/>
          <a:ext cx="6604000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02000"/>
                <a:gridCol w="3302000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110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oebel.at/uploads/pics/vao_Kueche_TEAM-7_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5004429"/>
            <a:ext cx="207717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856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Einnahmen- Ausgabenrechnung – Die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wichtigsten</a:t>
            </a:r>
            <a:r>
              <a:rPr lang="de-DE" altLang="de-DE" sz="1600" b="1" dirty="0" smtClean="0"/>
              <a:t> Ausgaben/Einnahmen</a:t>
            </a:r>
            <a:endParaRPr lang="de-DE" altLang="de-DE" sz="1600" b="1" dirty="0"/>
          </a:p>
        </p:txBody>
      </p:sp>
      <p:pic>
        <p:nvPicPr>
          <p:cNvPr id="1026" name="Picture 2" descr="http://upload.wikimedia.org/wikipedia/commons/thumb/a/a9/Mcdonalds-90s-logo.svg/2000px-Mcdonalds-90s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2096422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1"/>
          <a:stretch/>
        </p:blipFill>
        <p:spPr bwMode="auto">
          <a:xfrm>
            <a:off x="155575" y="2647950"/>
            <a:ext cx="20487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dn.at/company/7809/423605/logo-team-7-nat--rlich-wohnen-gmbh.company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" y="4931074"/>
            <a:ext cx="1857375" cy="5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94807"/>
              </p:ext>
            </p:extLst>
          </p:nvPr>
        </p:nvGraphicFramePr>
        <p:xfrm>
          <a:off x="2689225" y="719614"/>
          <a:ext cx="6604000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73275"/>
                <a:gridCol w="4530725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Verkäufe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Werbung, Wareneinkauf</a:t>
                      </a:r>
                      <a:r>
                        <a:rPr lang="de-AT" baseline="0" dirty="0" smtClean="0"/>
                        <a:t> Lebensmittel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Burger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Miete,</a:t>
                      </a:r>
                      <a:r>
                        <a:rPr lang="de-AT" baseline="0" dirty="0" smtClean="0"/>
                        <a:t> Gehälter,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Getränke etc.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12804"/>
              </p:ext>
            </p:extLst>
          </p:nvPr>
        </p:nvGraphicFramePr>
        <p:xfrm>
          <a:off x="2678112" y="2667635"/>
          <a:ext cx="6604000" cy="1894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7263"/>
                <a:gridCol w="4376737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Mitgliedsbeiträge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Reinigung/Techniker, Personal,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Getränke Bar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Miete, Wasser (Dusche)…</a:t>
                      </a:r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9" r="4466" b="76000"/>
          <a:stretch/>
        </p:blipFill>
        <p:spPr bwMode="auto">
          <a:xfrm>
            <a:off x="117574" y="4095751"/>
            <a:ext cx="2155267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44753"/>
              </p:ext>
            </p:extLst>
          </p:nvPr>
        </p:nvGraphicFramePr>
        <p:xfrm>
          <a:off x="2678112" y="4821549"/>
          <a:ext cx="6604000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22513"/>
                <a:gridCol w="4281487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Verkäufe/Umsatz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Einkauf Holz, Personalkosten, 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Möbelverkauf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Energiekosten, Transportkosten…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2658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66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 als Grundlage der Aufzeichnung - Buchung</a:t>
            </a:r>
            <a:endParaRPr lang="de-DE" altLang="de-DE" sz="1600" b="1" dirty="0"/>
          </a:p>
        </p:txBody>
      </p:sp>
      <p:sp>
        <p:nvSpPr>
          <p:cNvPr id="21" name="AutoShape 395"/>
          <p:cNvSpPr>
            <a:spLocks noChangeArrowheads="1"/>
          </p:cNvSpPr>
          <p:nvPr/>
        </p:nvSpPr>
        <p:spPr bwMode="auto">
          <a:xfrm>
            <a:off x="206736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2" name="AutoShape 396"/>
          <p:cNvSpPr>
            <a:spLocks noChangeArrowheads="1"/>
          </p:cNvSpPr>
          <p:nvPr/>
        </p:nvSpPr>
        <p:spPr bwMode="auto">
          <a:xfrm>
            <a:off x="612501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3" name="Rectangle 397"/>
          <p:cNvSpPr>
            <a:spLocks noChangeArrowheads="1"/>
          </p:cNvSpPr>
          <p:nvPr/>
        </p:nvSpPr>
        <p:spPr bwMode="auto">
          <a:xfrm>
            <a:off x="2164199" y="1567656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Wareneinkauf</a:t>
            </a:r>
          </a:p>
        </p:txBody>
      </p:sp>
      <p:sp>
        <p:nvSpPr>
          <p:cNvPr id="24" name="Rectangle 398"/>
          <p:cNvSpPr>
            <a:spLocks noChangeArrowheads="1"/>
          </p:cNvSpPr>
          <p:nvPr/>
        </p:nvSpPr>
        <p:spPr bwMode="auto">
          <a:xfrm>
            <a:off x="6266299" y="1594643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Warenverkauf</a:t>
            </a:r>
          </a:p>
        </p:txBody>
      </p:sp>
      <p:pic>
        <p:nvPicPr>
          <p:cNvPr id="25" name="Picture 406" descr="Lieferant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" y="807243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3970774" y="846931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29" name="Text Box 410"/>
          <p:cNvSpPr txBox="1">
            <a:spLocks noChangeArrowheads="1"/>
          </p:cNvSpPr>
          <p:nvPr/>
        </p:nvSpPr>
        <p:spPr bwMode="auto">
          <a:xfrm>
            <a:off x="300474" y="1727993"/>
            <a:ext cx="120967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Lieferant</a:t>
            </a:r>
          </a:p>
        </p:txBody>
      </p:sp>
      <p:pic>
        <p:nvPicPr>
          <p:cNvPr id="30" name="Picture 412" descr="rentner-mit-einkaufsw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6" y="837406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13"/>
          <p:cNvSpPr txBox="1">
            <a:spLocks noChangeArrowheads="1"/>
          </p:cNvSpPr>
          <p:nvPr/>
        </p:nvSpPr>
        <p:spPr bwMode="auto">
          <a:xfrm>
            <a:off x="8525311" y="2270918"/>
            <a:ext cx="92392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Kunde</a:t>
            </a:r>
          </a:p>
        </p:txBody>
      </p:sp>
      <p:sp>
        <p:nvSpPr>
          <p:cNvPr id="32" name="Rectangle 397"/>
          <p:cNvSpPr>
            <a:spLocks noChangeArrowheads="1"/>
          </p:cNvSpPr>
          <p:nvPr/>
        </p:nvSpPr>
        <p:spPr bwMode="auto">
          <a:xfrm>
            <a:off x="1842904" y="2488491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793479" y="2894011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793477" y="3675061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397"/>
          <p:cNvSpPr>
            <a:spLocks noChangeArrowheads="1"/>
          </p:cNvSpPr>
          <p:nvPr/>
        </p:nvSpPr>
        <p:spPr bwMode="auto">
          <a:xfrm>
            <a:off x="7442813" y="2525798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36" name="Rechteck 35"/>
          <p:cNvSpPr/>
          <p:nvPr/>
        </p:nvSpPr>
        <p:spPr bwMode="auto">
          <a:xfrm>
            <a:off x="6393388" y="2942516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393386" y="3723566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560404" y="4714167"/>
            <a:ext cx="3065463" cy="74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560404" y="5495217"/>
            <a:ext cx="3065463" cy="74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676711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66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 als Grundlage der Aufzeichnung - Buchung</a:t>
            </a:r>
            <a:endParaRPr lang="de-DE" altLang="de-DE" sz="1600" b="1" dirty="0"/>
          </a:p>
        </p:txBody>
      </p:sp>
      <p:sp>
        <p:nvSpPr>
          <p:cNvPr id="21" name="AutoShape 395"/>
          <p:cNvSpPr>
            <a:spLocks noChangeArrowheads="1"/>
          </p:cNvSpPr>
          <p:nvPr/>
        </p:nvSpPr>
        <p:spPr bwMode="auto">
          <a:xfrm>
            <a:off x="206736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2" name="AutoShape 396"/>
          <p:cNvSpPr>
            <a:spLocks noChangeArrowheads="1"/>
          </p:cNvSpPr>
          <p:nvPr/>
        </p:nvSpPr>
        <p:spPr bwMode="auto">
          <a:xfrm>
            <a:off x="612501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3" name="Rectangle 397"/>
          <p:cNvSpPr>
            <a:spLocks noChangeArrowheads="1"/>
          </p:cNvSpPr>
          <p:nvPr/>
        </p:nvSpPr>
        <p:spPr bwMode="auto">
          <a:xfrm>
            <a:off x="2164199" y="1567656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Wareneinkauf</a:t>
            </a:r>
          </a:p>
        </p:txBody>
      </p:sp>
      <p:sp>
        <p:nvSpPr>
          <p:cNvPr id="24" name="Rectangle 398"/>
          <p:cNvSpPr>
            <a:spLocks noChangeArrowheads="1"/>
          </p:cNvSpPr>
          <p:nvPr/>
        </p:nvSpPr>
        <p:spPr bwMode="auto">
          <a:xfrm>
            <a:off x="6266299" y="1594643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Warenverkauf</a:t>
            </a:r>
          </a:p>
        </p:txBody>
      </p:sp>
      <p:pic>
        <p:nvPicPr>
          <p:cNvPr id="25" name="Picture 406" descr="Lieferant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" y="807243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3970774" y="846931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29" name="Text Box 410"/>
          <p:cNvSpPr txBox="1">
            <a:spLocks noChangeArrowheads="1"/>
          </p:cNvSpPr>
          <p:nvPr/>
        </p:nvSpPr>
        <p:spPr bwMode="auto">
          <a:xfrm>
            <a:off x="300474" y="1727993"/>
            <a:ext cx="120967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Lieferant</a:t>
            </a:r>
          </a:p>
        </p:txBody>
      </p:sp>
      <p:pic>
        <p:nvPicPr>
          <p:cNvPr id="30" name="Picture 412" descr="rentner-mit-einkaufsw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6" y="837406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13"/>
          <p:cNvSpPr txBox="1">
            <a:spLocks noChangeArrowheads="1"/>
          </p:cNvSpPr>
          <p:nvPr/>
        </p:nvSpPr>
        <p:spPr bwMode="auto">
          <a:xfrm>
            <a:off x="8525311" y="2270918"/>
            <a:ext cx="92392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Kunde</a:t>
            </a:r>
          </a:p>
        </p:txBody>
      </p:sp>
      <p:sp>
        <p:nvSpPr>
          <p:cNvPr id="32" name="Rectangle 397"/>
          <p:cNvSpPr>
            <a:spLocks noChangeArrowheads="1"/>
          </p:cNvSpPr>
          <p:nvPr/>
        </p:nvSpPr>
        <p:spPr bwMode="auto">
          <a:xfrm>
            <a:off x="1842904" y="2488491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793479" y="2894012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Eingangsrechnung - E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erhalten eine Rechnung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793477" y="3675062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Kassabeleg - 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zahlen bar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397"/>
          <p:cNvSpPr>
            <a:spLocks noChangeArrowheads="1"/>
          </p:cNvSpPr>
          <p:nvPr/>
        </p:nvSpPr>
        <p:spPr bwMode="auto">
          <a:xfrm>
            <a:off x="7442813" y="2525798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36" name="Rechteck 35"/>
          <p:cNvSpPr/>
          <p:nvPr/>
        </p:nvSpPr>
        <p:spPr bwMode="auto">
          <a:xfrm>
            <a:off x="6393388" y="294251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Ausgangsrechnung - 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versenden eine Rechnung</a:t>
            </a:r>
            <a:endParaRPr kumimoji="0" lang="de-AT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393386" y="372356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Kassabeleg - 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Der Kunde bezahlt bar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560404" y="471416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Bankbeleg -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Kontoauszug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560404" y="549521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Sonstiger Beleg - 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Gutschriften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10067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rofessionals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/>
          <a:stretch>
            <a:fillRect/>
          </a:stretch>
        </p:blipFill>
        <p:spPr bwMode="auto">
          <a:xfrm>
            <a:off x="3810000" y="4181475"/>
            <a:ext cx="225583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7624" y="155576"/>
            <a:ext cx="3956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Aufgaben des Rechnungswesens</a:t>
            </a: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520733" y="79781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200" dirty="0">
              <a:latin typeface="Arial" charset="0"/>
            </a:endParaRP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447707" y="216623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 aller betrieblichen </a:t>
            </a:r>
          </a:p>
          <a:p>
            <a:pPr eaLnBrk="1" hangingPunct="1"/>
            <a:r>
              <a:rPr lang="de-DE" altLang="de-DE" sz="1500"/>
              <a:t>Vorgänge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Information für interessierte Personen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2608295" y="216623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Bereitstellung von Unterlagen für die Steuerung </a:t>
            </a:r>
            <a:r>
              <a:rPr lang="de-DE" altLang="de-DE" sz="1500" dirty="0" smtClean="0"/>
              <a:t>betrieblicher </a:t>
            </a:r>
            <a:r>
              <a:rPr lang="de-DE" altLang="de-DE" sz="1500" dirty="0"/>
              <a:t>Vorgänge</a:t>
            </a:r>
          </a:p>
          <a:p>
            <a:pPr eaLnBrk="1" hangingPunct="1"/>
            <a:endParaRPr lang="de-DE" altLang="de-DE" sz="1500" dirty="0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4768883" y="2166238"/>
            <a:ext cx="2087563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Kontrolle der Wirt-schaftlichkeit und  Rentabilität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Überwachung des betrieblichen Ge-schehens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7000907" y="216623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500"/>
              <a:t>Aufbau eines Berichtswesen zur aktuellen Information für die Unternehmens-leitung</a:t>
            </a:r>
            <a:endParaRPr lang="de-DE" altLang="de-DE" sz="1500"/>
          </a:p>
        </p:txBody>
      </p:sp>
      <p:sp>
        <p:nvSpPr>
          <p:cNvPr id="7177" name="AutoShape 25"/>
          <p:cNvSpPr>
            <a:spLocks noChangeArrowheads="1"/>
          </p:cNvSpPr>
          <p:nvPr/>
        </p:nvSpPr>
        <p:spPr bwMode="auto">
          <a:xfrm>
            <a:off x="1239870" y="166141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8" name="AutoShape 26"/>
          <p:cNvSpPr>
            <a:spLocks noChangeArrowheads="1"/>
          </p:cNvSpPr>
          <p:nvPr/>
        </p:nvSpPr>
        <p:spPr bwMode="auto">
          <a:xfrm>
            <a:off x="7864508" y="166141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9" name="AutoShape 27"/>
          <p:cNvSpPr>
            <a:spLocks noChangeArrowheads="1"/>
          </p:cNvSpPr>
          <p:nvPr/>
        </p:nvSpPr>
        <p:spPr bwMode="auto">
          <a:xfrm>
            <a:off x="5632483" y="166141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471896" y="166141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2679733" y="79781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500" dirty="0">
              <a:latin typeface="Arial" charset="0"/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4840321" y="79781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 dirty="0"/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7000908" y="79781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 dirty="0"/>
          </a:p>
        </p:txBody>
      </p:sp>
    </p:spTree>
    <p:extLst>
      <p:ext uri="{BB962C8B-B14F-4D97-AF65-F5344CB8AC3E}">
        <p14:creationId xmlns:p14="http://schemas.microsoft.com/office/powerpoint/2010/main" val="284178752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4915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Belegerkennung – Analyse eines Beleges</a:t>
            </a:r>
            <a:endParaRPr lang="de-DE" altLang="de-DE" sz="1600" b="1" dirty="0"/>
          </a:p>
        </p:txBody>
      </p:sp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107950" y="704056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447924" y="704056"/>
            <a:ext cx="605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Unser Unternehmen: </a:t>
            </a:r>
            <a:r>
              <a:rPr lang="de-AT" sz="1400" dirty="0" err="1" smtClean="0"/>
              <a:t>Lamron</a:t>
            </a:r>
            <a:r>
              <a:rPr lang="de-AT" sz="1400" dirty="0" smtClean="0"/>
              <a:t> – Handel mit Notebooks &amp; </a:t>
            </a:r>
            <a:r>
              <a:rPr lang="de-AT" sz="1400" dirty="0" err="1" smtClean="0"/>
              <a:t>Tablets</a:t>
            </a:r>
            <a:endParaRPr lang="de-A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9" y="1011833"/>
            <a:ext cx="6068084" cy="546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107950" y="2058193"/>
            <a:ext cx="32799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smtClean="0">
                <a:solidFill>
                  <a:srgbClr val="FF0000"/>
                </a:solidFill>
              </a:rPr>
              <a:t>Fragen:</a:t>
            </a:r>
          </a:p>
          <a:p>
            <a:endParaRPr lang="de-AT" sz="1400" dirty="0" smtClean="0"/>
          </a:p>
          <a:p>
            <a:r>
              <a:rPr lang="de-AT" sz="1400" dirty="0" smtClean="0"/>
              <a:t>Verkäufer:</a:t>
            </a:r>
          </a:p>
          <a:p>
            <a:endParaRPr lang="de-AT" sz="1400" dirty="0"/>
          </a:p>
          <a:p>
            <a:r>
              <a:rPr lang="de-AT" sz="1400" dirty="0" smtClean="0"/>
              <a:t>Käufer:</a:t>
            </a:r>
          </a:p>
          <a:p>
            <a:endParaRPr lang="de-AT" sz="1400" dirty="0"/>
          </a:p>
          <a:p>
            <a:r>
              <a:rPr lang="de-AT" sz="1400" dirty="0" smtClean="0"/>
              <a:t>Rechnungsdatum:</a:t>
            </a:r>
          </a:p>
          <a:p>
            <a:endParaRPr lang="de-AT" sz="1400" dirty="0"/>
          </a:p>
          <a:p>
            <a:r>
              <a:rPr lang="de-AT" sz="1400" dirty="0" smtClean="0"/>
              <a:t>Lieferdatum:</a:t>
            </a:r>
          </a:p>
          <a:p>
            <a:endParaRPr lang="de-AT" sz="1400" dirty="0" smtClean="0"/>
          </a:p>
          <a:p>
            <a:r>
              <a:rPr lang="de-AT" sz="1400" dirty="0" smtClean="0"/>
              <a:t>Nettopreis</a:t>
            </a:r>
          </a:p>
          <a:p>
            <a:endParaRPr lang="de-AT" sz="1400" dirty="0"/>
          </a:p>
          <a:p>
            <a:r>
              <a:rPr lang="de-AT" sz="1400" dirty="0" smtClean="0"/>
              <a:t>Bank des Verkäufers:</a:t>
            </a:r>
          </a:p>
          <a:p>
            <a:endParaRPr lang="de-AT" sz="1400" dirty="0" smtClean="0"/>
          </a:p>
          <a:p>
            <a:r>
              <a:rPr lang="de-AT" sz="1400" dirty="0" smtClean="0"/>
              <a:t>Steuerbetrag:</a:t>
            </a:r>
          </a:p>
          <a:p>
            <a:endParaRPr lang="de-AT" sz="1400" dirty="0"/>
          </a:p>
          <a:p>
            <a:r>
              <a:rPr lang="de-AT" sz="1400" dirty="0" smtClean="0"/>
              <a:t>Bis wann muss spätestens bezahlt</a:t>
            </a:r>
          </a:p>
          <a:p>
            <a:r>
              <a:rPr lang="de-AT" sz="1400" dirty="0" smtClean="0"/>
              <a:t>werden?</a:t>
            </a:r>
          </a:p>
          <a:p>
            <a:endParaRPr lang="de-AT" sz="1400" dirty="0"/>
          </a:p>
          <a:p>
            <a:r>
              <a:rPr lang="de-AT" sz="1400" dirty="0" smtClean="0"/>
              <a:t>Kundennummer:</a:t>
            </a:r>
          </a:p>
        </p:txBody>
      </p:sp>
    </p:spTree>
    <p:extLst>
      <p:ext uri="{BB962C8B-B14F-4D97-AF65-F5344CB8AC3E}">
        <p14:creationId xmlns:p14="http://schemas.microsoft.com/office/powerpoint/2010/main" val="363374302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3281" r="22708" b="6770"/>
          <a:stretch>
            <a:fillRect/>
          </a:stretch>
        </p:blipFill>
        <p:spPr bwMode="auto">
          <a:xfrm>
            <a:off x="12700" y="673100"/>
            <a:ext cx="4270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7926" name="Rectangle 166"/>
          <p:cNvSpPr>
            <a:spLocks noChangeArrowheads="1"/>
          </p:cNvSpPr>
          <p:nvPr/>
        </p:nvSpPr>
        <p:spPr bwMode="auto">
          <a:xfrm>
            <a:off x="111125" y="133350"/>
            <a:ext cx="45878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Rechnungen – formale Bestimmungen</a:t>
            </a:r>
          </a:p>
        </p:txBody>
      </p:sp>
      <p:sp>
        <p:nvSpPr>
          <p:cNvPr id="19460" name="Rectangle 172"/>
          <p:cNvSpPr>
            <a:spLocks noChangeArrowheads="1"/>
          </p:cNvSpPr>
          <p:nvPr/>
        </p:nvSpPr>
        <p:spPr bwMode="auto">
          <a:xfrm>
            <a:off x="5232400" y="563563"/>
            <a:ext cx="3937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b="1"/>
              <a:t>Kleinbetragsrechnungen</a:t>
            </a:r>
          </a:p>
          <a:p>
            <a:r>
              <a:rPr lang="de-DE" altLang="de-DE" sz="1400"/>
              <a:t>Bei Rechnungen, deren Gesamtbetrag (Entgelt und Umsatzsteuer) </a:t>
            </a:r>
            <a:r>
              <a:rPr lang="de-DE" altLang="de-DE" sz="1400" b="1"/>
              <a:t>€ </a:t>
            </a:r>
            <a:r>
              <a:rPr lang="de-DE" altLang="de-DE" sz="1400"/>
              <a:t>400,— nicht übersteigt, genügen neben dem Ausstellungsdatum folgende Angaben:</a:t>
            </a:r>
          </a:p>
        </p:txBody>
      </p:sp>
      <p:sp>
        <p:nvSpPr>
          <p:cNvPr id="19461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943100"/>
            <a:ext cx="209391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485900"/>
            <a:ext cx="27003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76600"/>
            <a:ext cx="26019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0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34" y="665555"/>
            <a:ext cx="7303412" cy="61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llipse 20"/>
          <p:cNvSpPr/>
          <p:nvPr/>
        </p:nvSpPr>
        <p:spPr>
          <a:xfrm>
            <a:off x="45243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2" name="Ellipse 21"/>
          <p:cNvSpPr/>
          <p:nvPr/>
        </p:nvSpPr>
        <p:spPr>
          <a:xfrm>
            <a:off x="73818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102393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13081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5938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18796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23812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26670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29527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32385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063" name="Textfeld 31"/>
          <p:cNvSpPr txBox="1">
            <a:spLocks noChangeArrowheads="1"/>
          </p:cNvSpPr>
          <p:nvPr/>
        </p:nvSpPr>
        <p:spPr bwMode="auto">
          <a:xfrm>
            <a:off x="381000" y="5500688"/>
            <a:ext cx="909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>
                <a:latin typeface="Calibri" pitchFamily="34" charset="0"/>
              </a:rPr>
              <a:t>Lösung:</a:t>
            </a:r>
          </a:p>
        </p:txBody>
      </p:sp>
      <p:pic>
        <p:nvPicPr>
          <p:cNvPr id="206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0"/>
          <a:stretch>
            <a:fillRect/>
          </a:stretch>
        </p:blipFill>
        <p:spPr bwMode="auto">
          <a:xfrm>
            <a:off x="28575" y="827088"/>
            <a:ext cx="38735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0"/>
          <a:stretch>
            <a:fillRect/>
          </a:stretch>
        </p:blipFill>
        <p:spPr bwMode="auto">
          <a:xfrm>
            <a:off x="-9525" y="2957513"/>
            <a:ext cx="3873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Ellipse 43"/>
          <p:cNvSpPr/>
          <p:nvPr/>
        </p:nvSpPr>
        <p:spPr>
          <a:xfrm>
            <a:off x="5360988" y="717550"/>
            <a:ext cx="234950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5" name="Ellipse 44"/>
          <p:cNvSpPr/>
          <p:nvPr/>
        </p:nvSpPr>
        <p:spPr>
          <a:xfrm>
            <a:off x="6151563" y="2625725"/>
            <a:ext cx="236537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6" name="Ellipse 45"/>
          <p:cNvSpPr/>
          <p:nvPr/>
        </p:nvSpPr>
        <p:spPr>
          <a:xfrm>
            <a:off x="6699250" y="3152775"/>
            <a:ext cx="236538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7" name="Ellipse 46"/>
          <p:cNvSpPr/>
          <p:nvPr/>
        </p:nvSpPr>
        <p:spPr>
          <a:xfrm>
            <a:off x="5405438" y="3502025"/>
            <a:ext cx="190500" cy="1920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8" name="Ellipse 47"/>
          <p:cNvSpPr/>
          <p:nvPr/>
        </p:nvSpPr>
        <p:spPr>
          <a:xfrm>
            <a:off x="5083175" y="4797425"/>
            <a:ext cx="236538" cy="234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0" name="Ellipse 49"/>
          <p:cNvSpPr/>
          <p:nvPr/>
        </p:nvSpPr>
        <p:spPr>
          <a:xfrm>
            <a:off x="4059238" y="2930525"/>
            <a:ext cx="192087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1" name="Ellipse 50"/>
          <p:cNvSpPr/>
          <p:nvPr/>
        </p:nvSpPr>
        <p:spPr>
          <a:xfrm>
            <a:off x="5368925" y="1265238"/>
            <a:ext cx="236538" cy="2365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2" name="Ellipse 51"/>
          <p:cNvSpPr/>
          <p:nvPr/>
        </p:nvSpPr>
        <p:spPr>
          <a:xfrm>
            <a:off x="3476625" y="2357438"/>
            <a:ext cx="236538" cy="234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4" name="Ellipse 53"/>
          <p:cNvSpPr/>
          <p:nvPr/>
        </p:nvSpPr>
        <p:spPr>
          <a:xfrm>
            <a:off x="7789863" y="5051425"/>
            <a:ext cx="234950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5" name="Ellipse 54"/>
          <p:cNvSpPr/>
          <p:nvPr/>
        </p:nvSpPr>
        <p:spPr>
          <a:xfrm>
            <a:off x="8588375" y="3702050"/>
            <a:ext cx="236538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" name="Rechteck 1"/>
          <p:cNvSpPr/>
          <p:nvPr/>
        </p:nvSpPr>
        <p:spPr>
          <a:xfrm>
            <a:off x="62020" y="164460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Belege - Kreuzworträtsel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58190"/>
      </p:ext>
    </p:extLst>
  </p:cSld>
  <p:clrMapOvr>
    <a:masterClrMapping/>
  </p:clrMapOvr>
  <p:transition spd="med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91"/>
          <p:cNvSpPr>
            <a:spLocks noChangeArrowheads="1"/>
          </p:cNvSpPr>
          <p:nvPr/>
        </p:nvSpPr>
        <p:spPr bwMode="auto">
          <a:xfrm>
            <a:off x="74613" y="85725"/>
            <a:ext cx="4521200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Belege Kreuzworträtsel Lösung</a:t>
            </a:r>
            <a:endParaRPr lang="de-AT" altLang="de-DE" sz="1400" b="1" dirty="0">
              <a:latin typeface="Calibri" pitchFamily="34" charset="0"/>
            </a:endParaRPr>
          </a:p>
        </p:txBody>
      </p:sp>
      <p:sp>
        <p:nvSpPr>
          <p:cNvPr id="3076" name="Rechteck 1"/>
          <p:cNvSpPr>
            <a:spLocks noChangeArrowheads="1"/>
          </p:cNvSpPr>
          <p:nvPr/>
        </p:nvSpPr>
        <p:spPr bwMode="auto">
          <a:xfrm>
            <a:off x="258763" y="1592263"/>
            <a:ext cx="933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Originalbeleg</a:t>
            </a:r>
            <a:r>
              <a:rPr lang="de-DE" altLang="de-DE" sz="1200"/>
              <a:t> Urbeleg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Ersatzbeleg</a:t>
            </a:r>
            <a:r>
              <a:rPr lang="de-DE" altLang="de-DE" sz="1200"/>
              <a:t> Duplikat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Einzelbeleg</a:t>
            </a:r>
            <a:r>
              <a:rPr lang="de-DE" altLang="de-DE" sz="1200"/>
              <a:t> betrifft nur einen Geschäftsfall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Sammelbeleg</a:t>
            </a:r>
            <a:r>
              <a:rPr lang="de-DE" altLang="de-DE" sz="1200"/>
              <a:t> betrifft mehrere Geschäftsfälle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Beleg</a:t>
            </a:r>
            <a:r>
              <a:rPr lang="de-DE" altLang="de-DE" sz="1200"/>
              <a:t> Keine Buchung ohne ...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Urkunde</a:t>
            </a:r>
            <a:r>
              <a:rPr lang="de-DE" altLang="de-DE" sz="1200"/>
              <a:t> Ein Beleg ist wie eine ... zu behandeln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Vorkontierung</a:t>
            </a:r>
            <a:r>
              <a:rPr lang="de-DE" altLang="de-DE" sz="1200"/>
              <a:t> Vermerk der Verbuchung auf dem Beleg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sieben</a:t>
            </a:r>
            <a:r>
              <a:rPr lang="de-DE" altLang="de-DE" sz="1200"/>
              <a:t> Aufbewahrungszeit eines Beleges (in Worten)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Eingangsrechnung</a:t>
            </a:r>
            <a:r>
              <a:rPr lang="de-DE" altLang="de-DE" sz="1200"/>
              <a:t> Beleg vom Lieferanten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Ausgangsrechnung</a:t>
            </a:r>
            <a:r>
              <a:rPr lang="de-DE" altLang="de-DE" sz="1200"/>
              <a:t> Beleg an den Kunden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Kassabeleg</a:t>
            </a:r>
            <a:r>
              <a:rPr lang="de-DE" altLang="de-DE" sz="1200"/>
              <a:t> Wird mit "K" abgekürzt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Bankbeleg</a:t>
            </a:r>
            <a:r>
              <a:rPr lang="de-DE" altLang="de-DE" sz="1200"/>
              <a:t> Wird mit "B" abgekürzt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Beleganfall</a:t>
            </a:r>
            <a:r>
              <a:rPr lang="de-DE" altLang="de-DE" sz="1200"/>
              <a:t> Erster Schritt in der Belegbearbeitung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Ablage</a:t>
            </a:r>
            <a:r>
              <a:rPr lang="de-DE" altLang="de-DE" sz="1200"/>
              <a:t> letzter Schritt in der Belegbearbeitung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Sammelbelege</a:t>
            </a:r>
            <a:r>
              <a:rPr lang="de-DE" altLang="de-DE" sz="1200"/>
              <a:t> umfassen mehrere Geschäftsfälle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Interner</a:t>
            </a:r>
            <a:r>
              <a:rPr lang="de-DE" altLang="de-DE" sz="1200"/>
              <a:t> ...Beleg betrifft einen innerbetrieblichen Vorgang</a:t>
            </a:r>
          </a:p>
          <a:p>
            <a:pPr eaLnBrk="1" hangingPunct="1"/>
            <a:endParaRPr lang="de-DE" altLang="de-DE" sz="1200"/>
          </a:p>
          <a:p>
            <a:pPr eaLnBrk="1" hangingPunct="1"/>
            <a:r>
              <a:rPr lang="de-DE" altLang="de-DE" sz="1200"/>
              <a:t>Lösung: Stefan Raab</a:t>
            </a:r>
          </a:p>
        </p:txBody>
      </p:sp>
    </p:spTree>
    <p:extLst>
      <p:ext uri="{BB962C8B-B14F-4D97-AF65-F5344CB8AC3E}">
        <p14:creationId xmlns:p14="http://schemas.microsoft.com/office/powerpoint/2010/main" val="2853079567"/>
      </p:ext>
    </p:extLst>
  </p:cSld>
  <p:clrMapOvr>
    <a:masterClrMapping/>
  </p:clrMapOvr>
  <p:transition spd="med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46225" y="3446463"/>
            <a:ext cx="2859088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028825" y="29654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022975" y="28575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1730375" y="44894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224131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Umsatzsteuer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1513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1514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1515" name="Rectangle 424"/>
          <p:cNvSpPr>
            <a:spLocks noChangeArrowheads="1"/>
          </p:cNvSpPr>
          <p:nvPr/>
        </p:nvSpPr>
        <p:spPr bwMode="auto">
          <a:xfrm>
            <a:off x="2155825" y="1954213"/>
            <a:ext cx="18530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>
                <a:latin typeface="Verdana" pitchFamily="34" charset="0"/>
              </a:rPr>
              <a:t>Wareneinkauf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21516" name="Rectangle 425"/>
          <p:cNvSpPr>
            <a:spLocks noChangeArrowheads="1"/>
          </p:cNvSpPr>
          <p:nvPr/>
        </p:nvSpPr>
        <p:spPr bwMode="auto">
          <a:xfrm>
            <a:off x="6323013" y="1957388"/>
            <a:ext cx="179100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>
                <a:latin typeface="Verdana" pitchFamily="34" charset="0"/>
              </a:rPr>
              <a:t>Warenverkauf</a:t>
            </a:r>
            <a:endParaRPr lang="de-DE" altLang="de-DE" dirty="0">
              <a:latin typeface="Verdana" pitchFamily="34" charset="0"/>
            </a:endParaRPr>
          </a:p>
        </p:txBody>
      </p:sp>
      <p:pic>
        <p:nvPicPr>
          <p:cNvPr id="21517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1528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9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1519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1520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Kunde</a:t>
            </a:r>
          </a:p>
        </p:txBody>
      </p:sp>
      <p:sp>
        <p:nvSpPr>
          <p:cNvPr id="2152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1524" name="Rectangle 2"/>
          <p:cNvSpPr>
            <a:spLocks noChangeArrowheads="1"/>
          </p:cNvSpPr>
          <p:nvPr/>
        </p:nvSpPr>
        <p:spPr bwMode="auto">
          <a:xfrm>
            <a:off x="5729288" y="3471863"/>
            <a:ext cx="2859087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</p:txBody>
      </p:sp>
      <p:sp>
        <p:nvSpPr>
          <p:cNvPr id="21525" name="Rectangle 7"/>
          <p:cNvSpPr>
            <a:spLocks noChangeArrowheads="1"/>
          </p:cNvSpPr>
          <p:nvPr/>
        </p:nvSpPr>
        <p:spPr bwMode="auto">
          <a:xfrm>
            <a:off x="3105150" y="4857750"/>
            <a:ext cx="3114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990099"/>
                </a:solidFill>
              </a:rPr>
              <a:t>Schuld gegenüber </a:t>
            </a:r>
            <a:r>
              <a:rPr lang="de-DE" altLang="de-DE" sz="1600" b="1" dirty="0">
                <a:solidFill>
                  <a:srgbClr val="990099"/>
                </a:solidFill>
              </a:rPr>
              <a:t>Finanzamt:</a:t>
            </a:r>
          </a:p>
        </p:txBody>
      </p:sp>
      <p:sp>
        <p:nvSpPr>
          <p:cNvPr id="21526" name="Textfeld 1"/>
          <p:cNvSpPr txBox="1">
            <a:spLocks noChangeArrowheads="1"/>
          </p:cNvSpPr>
          <p:nvPr/>
        </p:nvSpPr>
        <p:spPr bwMode="auto">
          <a:xfrm>
            <a:off x="1582738" y="3470275"/>
            <a:ext cx="245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Handelsware     200,--</a:t>
            </a:r>
          </a:p>
          <a:p>
            <a:r>
              <a:rPr lang="de-AT" altLang="de-DE"/>
              <a:t>+ 20 % USt</a:t>
            </a:r>
          </a:p>
        </p:txBody>
      </p:sp>
      <p:sp>
        <p:nvSpPr>
          <p:cNvPr id="21527" name="Textfeld 24"/>
          <p:cNvSpPr txBox="1">
            <a:spLocks noChangeArrowheads="1"/>
          </p:cNvSpPr>
          <p:nvPr/>
        </p:nvSpPr>
        <p:spPr bwMode="auto">
          <a:xfrm>
            <a:off x="5843588" y="3500438"/>
            <a:ext cx="245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Handelsware     400,--</a:t>
            </a:r>
          </a:p>
          <a:p>
            <a:r>
              <a:rPr lang="de-AT" altLang="de-DE"/>
              <a:t>+ 20 % USt</a:t>
            </a:r>
          </a:p>
        </p:txBody>
      </p:sp>
    </p:spTree>
    <p:extLst>
      <p:ext uri="{BB962C8B-B14F-4D97-AF65-F5344CB8AC3E}">
        <p14:creationId xmlns:p14="http://schemas.microsoft.com/office/powerpoint/2010/main" val="14381290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432977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Umsatzsteuer – Videos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Youtube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152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" name="Rechteck 1"/>
          <p:cNvSpPr/>
          <p:nvPr/>
        </p:nvSpPr>
        <p:spPr>
          <a:xfrm>
            <a:off x="1231784" y="2194263"/>
            <a:ext cx="7226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Geschichte</a:t>
            </a:r>
          </a:p>
          <a:p>
            <a:r>
              <a:rPr lang="de-AT" u="sng" dirty="0">
                <a:hlinkClick r:id="rId3"/>
              </a:rPr>
              <a:t>https://www.youtube.com/watch?v=Xj9K_VSVfwM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Funktionsweise</a:t>
            </a:r>
          </a:p>
          <a:p>
            <a:r>
              <a:rPr lang="de-AT" u="sng" dirty="0" smtClean="0">
                <a:hlinkClick r:id="rId4"/>
              </a:rPr>
              <a:t>https</a:t>
            </a:r>
            <a:r>
              <a:rPr lang="de-AT" u="sng" dirty="0">
                <a:hlinkClick r:id="rId4"/>
              </a:rPr>
              <a:t>://www.youtube.com/watch?v=vZTgjLlbBYE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8605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71625" y="3852863"/>
            <a:ext cx="2990850" cy="12065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Ware:		€ 1.000,--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Vorsteuer 20 %:	   € 200,--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Betrag:		€ 1.200,--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028825" y="33718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022975" y="32639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1701800" y="4660900"/>
            <a:ext cx="262413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1730375" y="48958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5722938" y="3848100"/>
            <a:ext cx="2990850" cy="1206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Ware:		€ 2.000,--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UST  20 %:	            € 400,--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Betrag:		€ 2.400,--</a:t>
            </a: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5815013" y="4621213"/>
            <a:ext cx="26241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5802313" y="4979988"/>
            <a:ext cx="2827337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8583613" y="4392613"/>
            <a:ext cx="25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8837613" y="4392613"/>
            <a:ext cx="0" cy="99536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 flipH="1">
            <a:off x="8181975" y="5386388"/>
            <a:ext cx="655638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622550" y="5194300"/>
            <a:ext cx="560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</a:t>
            </a:r>
            <a:r>
              <a:rPr lang="de-DE" altLang="de-DE">
                <a:solidFill>
                  <a:schemeClr val="accent1"/>
                </a:solidFill>
              </a:rPr>
              <a:t>Umsatzsteuer  	  400,-- (Verbindlichkeit)</a:t>
            </a:r>
          </a:p>
          <a:p>
            <a:r>
              <a:rPr lang="de-DE" altLang="de-DE">
                <a:solidFill>
                  <a:srgbClr val="990099"/>
                </a:solidFill>
              </a:rPr>
              <a:t>- Vorsteuer	  200,-- (Forderung)</a:t>
            </a:r>
          </a:p>
          <a:p>
            <a:r>
              <a:rPr lang="de-DE" altLang="de-DE"/>
              <a:t>Zahllast FA	  200,-- (insgesamt: Verbindlichkeit)</a:t>
            </a:r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3716338" y="576897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2698750" y="6100763"/>
            <a:ext cx="24987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 flipH="1">
            <a:off x="1054100" y="4416425"/>
            <a:ext cx="231775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1044575" y="4416425"/>
            <a:ext cx="0" cy="1249363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1044575" y="5661025"/>
            <a:ext cx="1173163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1654175" y="5005388"/>
            <a:ext cx="2814638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33766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Umsatzsteuer vs. Vorsteuer</a:t>
            </a:r>
          </a:p>
        </p:txBody>
      </p:sp>
      <p:sp>
        <p:nvSpPr>
          <p:cNvPr id="20503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504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505" name="Rectangle 424"/>
          <p:cNvSpPr>
            <a:spLocks noChangeArrowheads="1"/>
          </p:cNvSpPr>
          <p:nvPr/>
        </p:nvSpPr>
        <p:spPr bwMode="auto">
          <a:xfrm>
            <a:off x="2546350" y="19542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sp>
        <p:nvSpPr>
          <p:cNvPr id="20506" name="Rectangle 425"/>
          <p:cNvSpPr>
            <a:spLocks noChangeArrowheads="1"/>
          </p:cNvSpPr>
          <p:nvPr/>
        </p:nvSpPr>
        <p:spPr bwMode="auto">
          <a:xfrm>
            <a:off x="6637338" y="19573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20507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8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0514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0509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0510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Kunde</a:t>
            </a:r>
          </a:p>
        </p:txBody>
      </p:sp>
      <p:sp>
        <p:nvSpPr>
          <p:cNvPr id="2051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865475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290977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Steuereinnahmen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2013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355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3559" name="Picture 7" descr="http://wirtschaftsblatt.at/images/uploads/2/2/f/1352239/steuer_1362561231022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918029"/>
            <a:ext cx="6259739" cy="56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240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111125" y="133350"/>
            <a:ext cx="488627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Beispiel: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Jungholz – 19 % Umsatzsteuer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969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9701" name="Picture 4" descr="Bild:BlickAufJungholz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65300"/>
            <a:ext cx="67849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hteck 21"/>
          <p:cNvSpPr>
            <a:spLocks noChangeArrowheads="1"/>
          </p:cNvSpPr>
          <p:nvPr/>
        </p:nvSpPr>
        <p:spPr bwMode="auto">
          <a:xfrm>
            <a:off x="0" y="658813"/>
            <a:ext cx="9448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Das Gemeindegebiet von Jungholz ist auf Straßenverbindungen nur über Bayern, also das Staatsgebiet Deutschlands, erreichbar und wird daher auch als österreichische bzw. Tiroler Exklave bezeichnet. Einwohnerzahl: 300 – 3 Banken – höchste Bankendichte Österreich</a:t>
            </a:r>
          </a:p>
        </p:txBody>
      </p:sp>
    </p:spTree>
    <p:extLst>
      <p:ext uri="{BB962C8B-B14F-4D97-AF65-F5344CB8AC3E}">
        <p14:creationId xmlns:p14="http://schemas.microsoft.com/office/powerpoint/2010/main" val="2295793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7611" y="190201"/>
            <a:ext cx="4744889" cy="3568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de-DE" altLang="de-DE" sz="2400" dirty="0" smtClean="0"/>
              <a:t>Einnahmen-Ausgaben-Rechnung</a:t>
            </a:r>
            <a:endParaRPr lang="de-DE" altLang="de-DE" sz="2400" dirty="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4086225" y="3267075"/>
            <a:ext cx="2971800" cy="20462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Erfolgsermittlung</a:t>
            </a:r>
            <a:endParaRPr lang="de-DE" altLang="de-DE" sz="16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dirty="0">
                <a:latin typeface="Verdana" pitchFamily="34" charset="0"/>
              </a:rPr>
              <a:t>Betriebseinnahmen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 </a:t>
            </a:r>
            <a:r>
              <a:rPr lang="de-DE" altLang="de-DE" sz="1600" dirty="0">
                <a:latin typeface="Verdana" pitchFamily="34" charset="0"/>
              </a:rPr>
              <a:t> </a:t>
            </a:r>
            <a:r>
              <a:rPr lang="de-DE" altLang="de-DE" sz="1600" dirty="0" smtClean="0">
                <a:latin typeface="Verdana" pitchFamily="34" charset="0"/>
              </a:rPr>
              <a:t>Betriebsausgaben</a:t>
            </a:r>
            <a:endParaRPr lang="de-DE" altLang="de-DE" sz="16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</a:t>
            </a:r>
            <a:r>
              <a:rPr lang="de-DE" altLang="de-DE" sz="1600" dirty="0">
                <a:latin typeface="Verdana" pitchFamily="34" charset="0"/>
              </a:rPr>
              <a:t>  Abschreibung	</a:t>
            </a:r>
            <a:br>
              <a:rPr lang="de-DE" altLang="de-DE" sz="1600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/>
            </a:r>
            <a:br>
              <a:rPr lang="de-DE" altLang="de-DE" sz="1600" b="1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Gewinn (Verlust)</a:t>
            </a:r>
            <a:endParaRPr lang="de-DE" altLang="de-DE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25" name="Line 19"/>
          <p:cNvSpPr>
            <a:spLocks noChangeShapeType="1"/>
          </p:cNvSpPr>
          <p:nvPr/>
        </p:nvSpPr>
        <p:spPr bwMode="auto">
          <a:xfrm>
            <a:off x="4416425" y="4895850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5126" name="Line 20"/>
          <p:cNvSpPr>
            <a:spLocks noChangeShapeType="1"/>
          </p:cNvSpPr>
          <p:nvPr/>
        </p:nvSpPr>
        <p:spPr bwMode="auto">
          <a:xfrm>
            <a:off x="8709025" y="2352675"/>
            <a:ext cx="0" cy="2314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5127" name="Line 21"/>
          <p:cNvSpPr>
            <a:spLocks noChangeShapeType="1"/>
          </p:cNvSpPr>
          <p:nvPr/>
        </p:nvSpPr>
        <p:spPr bwMode="auto">
          <a:xfrm rot="5400000">
            <a:off x="7635875" y="3594100"/>
            <a:ext cx="0" cy="214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5129" name="Group 26"/>
          <p:cNvGrpSpPr>
            <a:grpSpLocks/>
          </p:cNvGrpSpPr>
          <p:nvPr/>
        </p:nvGrpSpPr>
        <p:grpSpPr bwMode="auto">
          <a:xfrm>
            <a:off x="1360356" y="2228850"/>
            <a:ext cx="2643319" cy="2057400"/>
            <a:chOff x="575" y="1968"/>
            <a:chExt cx="1537" cy="1296"/>
          </a:xfrm>
        </p:grpSpPr>
        <p:sp>
          <p:nvSpPr>
            <p:cNvPr id="5142" name="Line 27"/>
            <p:cNvSpPr>
              <a:spLocks noChangeShapeType="1"/>
            </p:cNvSpPr>
            <p:nvPr/>
          </p:nvSpPr>
          <p:spPr bwMode="auto">
            <a:xfrm>
              <a:off x="576" y="1968"/>
              <a:ext cx="0" cy="1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3" name="Line 28"/>
            <p:cNvSpPr>
              <a:spLocks noChangeShapeType="1"/>
            </p:cNvSpPr>
            <p:nvPr/>
          </p:nvSpPr>
          <p:spPr bwMode="auto">
            <a:xfrm rot="5381483" flipV="1">
              <a:off x="1342" y="2496"/>
              <a:ext cx="1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4" name="Line 29"/>
            <p:cNvSpPr>
              <a:spLocks noChangeShapeType="1"/>
            </p:cNvSpPr>
            <p:nvPr/>
          </p:nvSpPr>
          <p:spPr bwMode="auto">
            <a:xfrm rot="5381483" flipV="1">
              <a:off x="1343" y="2209"/>
              <a:ext cx="1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5" name="Line 30"/>
            <p:cNvSpPr>
              <a:spLocks noChangeShapeType="1"/>
            </p:cNvSpPr>
            <p:nvPr/>
          </p:nvSpPr>
          <p:spPr bwMode="auto">
            <a:xfrm>
              <a:off x="1680" y="1968"/>
              <a:ext cx="0" cy="5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6" name="Line 31"/>
            <p:cNvSpPr>
              <a:spLocks noChangeShapeType="1"/>
            </p:cNvSpPr>
            <p:nvPr/>
          </p:nvSpPr>
          <p:spPr bwMode="auto">
            <a:xfrm>
              <a:off x="576" y="2496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sp>
        <p:nvSpPr>
          <p:cNvPr id="5130" name="AutoShape 32"/>
          <p:cNvSpPr>
            <a:spLocks noChangeArrowheads="1"/>
          </p:cNvSpPr>
          <p:nvPr/>
        </p:nvSpPr>
        <p:spPr bwMode="auto">
          <a:xfrm>
            <a:off x="7883525" y="1543050"/>
            <a:ext cx="156845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Anlagen-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 err="1">
                <a:latin typeface="Verdana" pitchFamily="34" charset="0"/>
              </a:rPr>
              <a:t>ver</a:t>
            </a:r>
            <a:r>
              <a:rPr lang="de-DE" altLang="de-DE" sz="1700" b="1" dirty="0">
                <a:latin typeface="Verdana" pitchFamily="34" charset="0"/>
              </a:rPr>
              <a:t>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 err="1">
                <a:latin typeface="Verdana" pitchFamily="34" charset="0"/>
              </a:rPr>
              <a:t>zeichnis</a:t>
            </a:r>
            <a:endParaRPr lang="de-DE" altLang="de-DE" sz="1700" b="1" dirty="0">
              <a:latin typeface="Verdana" pitchFamily="34" charset="0"/>
            </a:endParaRPr>
          </a:p>
        </p:txBody>
      </p:sp>
      <p:sp>
        <p:nvSpPr>
          <p:cNvPr id="5139" name="AutoShape 23"/>
          <p:cNvSpPr>
            <a:spLocks noChangeArrowheads="1"/>
          </p:cNvSpPr>
          <p:nvPr/>
        </p:nvSpPr>
        <p:spPr bwMode="auto">
          <a:xfrm>
            <a:off x="454025" y="1543050"/>
            <a:ext cx="1568450" cy="914400"/>
          </a:xfrm>
          <a:prstGeom prst="flowChartDocumen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>
                <a:latin typeface="Verdana" pitchFamily="34" charset="0"/>
              </a:rPr>
              <a:t>Kassabuch</a:t>
            </a:r>
          </a:p>
        </p:txBody>
      </p:sp>
      <p:sp>
        <p:nvSpPr>
          <p:cNvPr id="5140" name="AutoShape 24"/>
          <p:cNvSpPr>
            <a:spLocks noChangeArrowheads="1"/>
          </p:cNvSpPr>
          <p:nvPr/>
        </p:nvSpPr>
        <p:spPr bwMode="auto">
          <a:xfrm>
            <a:off x="2517775" y="1543050"/>
            <a:ext cx="1568450" cy="914400"/>
          </a:xfrm>
          <a:prstGeom prst="flowChartDocument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>
                <a:latin typeface="Verdana" pitchFamily="34" charset="0"/>
              </a:rPr>
              <a:t>Bankbuch</a:t>
            </a:r>
          </a:p>
        </p:txBody>
      </p:sp>
      <p:sp>
        <p:nvSpPr>
          <p:cNvPr id="5141" name="AutoShape 25"/>
          <p:cNvSpPr>
            <a:spLocks noChangeArrowheads="1"/>
          </p:cNvSpPr>
          <p:nvPr/>
        </p:nvSpPr>
        <p:spPr bwMode="auto">
          <a:xfrm>
            <a:off x="5076825" y="1543050"/>
            <a:ext cx="1568450" cy="914400"/>
          </a:xfrm>
          <a:prstGeom prst="flowChartDocumen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Waren-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>
                <a:latin typeface="Verdana" pitchFamily="34" charset="0"/>
              </a:rPr>
              <a:t>eingangs-</a:t>
            </a:r>
          </a:p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buch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7611" y="838200"/>
            <a:ext cx="804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Aufzeichnungen im Rahmen einer Einnahmen-Ausgaben-Rechnung:</a:t>
            </a:r>
            <a:endParaRPr lang="de-AT" dirty="0"/>
          </a:p>
        </p:txBody>
      </p:sp>
      <p:pic>
        <p:nvPicPr>
          <p:cNvPr id="28" name="Picture 15" descr="One Penny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8294"/>
            <a:ext cx="4148808" cy="150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4066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rofessionals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/>
          <a:stretch>
            <a:fillRect/>
          </a:stretch>
        </p:blipFill>
        <p:spPr bwMode="auto">
          <a:xfrm>
            <a:off x="3810000" y="4181475"/>
            <a:ext cx="225583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7625" y="155575"/>
            <a:ext cx="392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Aufgaben des Rechnungswesens</a:t>
            </a: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701801" y="941388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400" b="1"/>
              <a:t>Dokumentations- Informations-</a:t>
            </a:r>
          </a:p>
          <a:p>
            <a:pPr algn="ctr"/>
            <a:r>
              <a:rPr lang="de-DE" altLang="de-DE" sz="1400" b="1"/>
              <a:t>funktion</a:t>
            </a:r>
            <a:endParaRPr lang="de-DE" altLang="de-DE" sz="1400">
              <a:latin typeface="Arial" charset="0"/>
            </a:endParaRP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628776" y="2309813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 aller betrieblichen </a:t>
            </a:r>
          </a:p>
          <a:p>
            <a:pPr eaLnBrk="1" hangingPunct="1"/>
            <a:r>
              <a:rPr lang="de-DE" altLang="de-DE" sz="1500"/>
              <a:t>Vorgänge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Information für interessierte Personen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2789364" y="2309813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Bereitstellung von Unterlagen für die Steuerung betrieb-licher Vorgänge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4949951" y="2309813"/>
            <a:ext cx="2087563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Kontrolle der Wirt-schaftlichkeit und  Rentabilität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Überwachung des betrieblichen Ge-schehens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7181976" y="2309813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500"/>
              <a:t>Aufbau eines Berichtswesen zur aktuellen Information für die Unternehmens-leitung</a:t>
            </a:r>
            <a:endParaRPr lang="de-DE" altLang="de-DE" sz="1500"/>
          </a:p>
        </p:txBody>
      </p:sp>
      <p:sp>
        <p:nvSpPr>
          <p:cNvPr id="7177" name="AutoShape 25"/>
          <p:cNvSpPr>
            <a:spLocks noChangeArrowheads="1"/>
          </p:cNvSpPr>
          <p:nvPr/>
        </p:nvSpPr>
        <p:spPr bwMode="auto">
          <a:xfrm>
            <a:off x="1420939" y="1804988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8" name="AutoShape 26"/>
          <p:cNvSpPr>
            <a:spLocks noChangeArrowheads="1"/>
          </p:cNvSpPr>
          <p:nvPr/>
        </p:nvSpPr>
        <p:spPr bwMode="auto">
          <a:xfrm>
            <a:off x="8045576" y="1804988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9" name="AutoShape 27"/>
          <p:cNvSpPr>
            <a:spLocks noChangeArrowheads="1"/>
          </p:cNvSpPr>
          <p:nvPr/>
        </p:nvSpPr>
        <p:spPr bwMode="auto">
          <a:xfrm>
            <a:off x="5813551" y="1804988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652964" y="1804988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2860801" y="941388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500" b="1"/>
              <a:t>Planungs- und</a:t>
            </a:r>
          </a:p>
          <a:p>
            <a:pPr algn="ctr"/>
            <a:r>
              <a:rPr lang="de-DE" altLang="de-DE" sz="1500" b="1">
                <a:latin typeface="Arial" charset="0"/>
              </a:rPr>
              <a:t>Entscheidungs-funktion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5021389" y="941388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/>
          </a:p>
          <a:p>
            <a:pPr algn="ctr"/>
            <a:r>
              <a:rPr lang="de-DE" altLang="de-DE" sz="1500" b="1"/>
              <a:t>Kontroll-</a:t>
            </a:r>
          </a:p>
          <a:p>
            <a:pPr algn="ctr"/>
            <a:r>
              <a:rPr lang="de-DE" altLang="de-DE" sz="1500" b="1"/>
              <a:t>funktion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7181976" y="941388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/>
          </a:p>
          <a:p>
            <a:pPr algn="ctr"/>
            <a:r>
              <a:rPr lang="de-DE" altLang="de-DE" sz="1500" b="1"/>
              <a:t>Berichts-</a:t>
            </a:r>
          </a:p>
          <a:p>
            <a:pPr algn="ctr"/>
            <a:r>
              <a:rPr lang="de-AT" altLang="de-DE" sz="1500" b="1"/>
              <a:t>funktion</a:t>
            </a:r>
            <a:endParaRPr lang="de-DE" altLang="de-DE" sz="15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713624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Anlagegegenstände vs. Handelsware – Beispiel Handy Shop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52624" y="5621932"/>
            <a:ext cx="6219825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Markieren Sie…</a:t>
            </a:r>
          </a:p>
          <a:p>
            <a:pPr>
              <a:buFontTx/>
              <a:buChar char="-"/>
            </a:pPr>
            <a:r>
              <a:rPr lang="de-AT" dirty="0" smtClean="0"/>
              <a:t> Anlagevermögen mit einem A</a:t>
            </a:r>
          </a:p>
          <a:p>
            <a:pPr>
              <a:buFontTx/>
              <a:buChar char="-"/>
            </a:pPr>
            <a:r>
              <a:rPr lang="de-AT" dirty="0" smtClean="0"/>
              <a:t> Handelsware mit einem H</a:t>
            </a:r>
            <a:endParaRPr lang="de-AT" dirty="0"/>
          </a:p>
        </p:txBody>
      </p:sp>
      <p:pic>
        <p:nvPicPr>
          <p:cNvPr id="109570" name="Picture 2" descr="http://www.handyshop.at/media/stores/stflorian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771524"/>
            <a:ext cx="9723229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32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Abschreibung </a:t>
            </a: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Grundbegriffe am Beispiel „Chefschreibtisch“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204243" y="2525163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204243" y="3344315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04243" y="4106318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204243" y="5001668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229643" y="5897018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Buchwert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57752" y="807024"/>
            <a:ext cx="5876126" cy="11695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15.2.2015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Anschaffung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eines Computers um €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740,--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Installation des Computers: € 60,- 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Nutzungsdauer: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Jahre, Inbetriebnahme am 16.2.2015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92162"/>
            <a:ext cx="3556000" cy="1600200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2873845" y="2580824"/>
            <a:ext cx="3118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Wann endet die Nutzungsdauer?</a:t>
            </a:r>
            <a:endParaRPr lang="de-AT" sz="1400" dirty="0"/>
          </a:p>
        </p:txBody>
      </p:sp>
      <p:sp>
        <p:nvSpPr>
          <p:cNvPr id="12" name="Rechteck 11"/>
          <p:cNvSpPr/>
          <p:nvPr/>
        </p:nvSpPr>
        <p:spPr>
          <a:xfrm>
            <a:off x="2865371" y="3349174"/>
            <a:ext cx="4992136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welchem Wert wird die Abschreibung berechnet?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die Abschreibung in Prozenten?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die Abschreibung?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1400" dirty="0" smtClean="0"/>
          </a:p>
          <a:p>
            <a:r>
              <a:rPr lang="de-A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der Buchwert am 31.12.2016?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008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864371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Abschreibung </a:t>
            </a: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Grundbegriffe am Beispiel „Chefschreibtisch“ </a:t>
            </a:r>
            <a:r>
              <a:rPr lang="de-DE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Lösung</a:t>
            </a:r>
            <a:endParaRPr lang="de-DE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57752" y="807024"/>
            <a:ext cx="5876126" cy="11695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15.2.2015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Anschaffung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eines Computers um €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740,--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Installation des Computers: € 60,- 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Nutzungsdauer: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Jahre, Inbetriebnahme am 16.2.2015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92162"/>
            <a:ext cx="3556000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93649"/>
            <a:ext cx="7753350" cy="39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2256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470186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Ermittlung Gewinn/Verlust - Überblick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951">
            <a:off x="195030" y="1122676"/>
            <a:ext cx="4953000" cy="19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44">
            <a:off x="306854" y="3379039"/>
            <a:ext cx="4881563" cy="2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934075" y="1381125"/>
            <a:ext cx="2971800" cy="20462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Erfolgsermittlung</a:t>
            </a:r>
            <a:endParaRPr lang="de-DE" altLang="de-DE" sz="16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dirty="0">
                <a:latin typeface="Verdana" pitchFamily="34" charset="0"/>
              </a:rPr>
              <a:t>Betriebseinnahmen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 </a:t>
            </a:r>
            <a:r>
              <a:rPr lang="de-DE" altLang="de-DE" sz="1600" dirty="0">
                <a:latin typeface="Verdana" pitchFamily="34" charset="0"/>
              </a:rPr>
              <a:t> </a:t>
            </a:r>
            <a:r>
              <a:rPr lang="de-DE" altLang="de-DE" sz="1600" dirty="0" smtClean="0">
                <a:latin typeface="Verdana" pitchFamily="34" charset="0"/>
              </a:rPr>
              <a:t>Betriebsausgaben</a:t>
            </a:r>
            <a:endParaRPr lang="de-DE" altLang="de-DE" sz="16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</a:t>
            </a:r>
            <a:r>
              <a:rPr lang="de-DE" altLang="de-DE" sz="1600" dirty="0">
                <a:latin typeface="Verdana" pitchFamily="34" charset="0"/>
              </a:rPr>
              <a:t>  Abschreibung	</a:t>
            </a:r>
            <a:br>
              <a:rPr lang="de-DE" altLang="de-DE" sz="1600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/>
            </a:r>
            <a:br>
              <a:rPr lang="de-DE" altLang="de-DE" sz="1600" b="1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Gewinn (Verlust)</a:t>
            </a:r>
            <a:endParaRPr lang="de-DE" altLang="de-DE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864">
            <a:off x="4200808" y="4096557"/>
            <a:ext cx="4303700" cy="22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Gerade Verbindung 26"/>
          <p:cNvCxnSpPr/>
          <p:nvPr/>
        </p:nvCxnSpPr>
        <p:spPr bwMode="auto">
          <a:xfrm>
            <a:off x="6038850" y="3000375"/>
            <a:ext cx="2447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feld 27"/>
          <p:cNvSpPr txBox="1"/>
          <p:nvPr/>
        </p:nvSpPr>
        <p:spPr>
          <a:xfrm rot="20807110">
            <a:off x="152845" y="3398769"/>
            <a:ext cx="260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Bankbuch = Kontoauszüge</a:t>
            </a:r>
            <a:endParaRPr lang="de-AT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5543550" y="1724025"/>
            <a:ext cx="542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smtClean="0"/>
              <a:t>{</a:t>
            </a:r>
            <a:endParaRPr lang="de-AT" sz="4400" dirty="0"/>
          </a:p>
        </p:txBody>
      </p:sp>
      <p:sp>
        <p:nvSpPr>
          <p:cNvPr id="31" name="Pfeil nach rechts 30"/>
          <p:cNvSpPr/>
          <p:nvPr/>
        </p:nvSpPr>
        <p:spPr bwMode="auto">
          <a:xfrm rot="1197523">
            <a:off x="2899093" y="1480360"/>
            <a:ext cx="2821874" cy="488650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Kassabuch</a:t>
            </a:r>
          </a:p>
        </p:txBody>
      </p:sp>
      <p:sp>
        <p:nvSpPr>
          <p:cNvPr id="35" name="Pfeil nach rechts 34"/>
          <p:cNvSpPr/>
          <p:nvPr/>
        </p:nvSpPr>
        <p:spPr bwMode="auto">
          <a:xfrm rot="19106875">
            <a:off x="3233829" y="3034883"/>
            <a:ext cx="2821874" cy="456448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Bankbuch</a:t>
            </a:r>
          </a:p>
        </p:txBody>
      </p:sp>
      <p:sp>
        <p:nvSpPr>
          <p:cNvPr id="36" name="Pfeil nach rechts 35"/>
          <p:cNvSpPr/>
          <p:nvPr/>
        </p:nvSpPr>
        <p:spPr bwMode="auto">
          <a:xfrm rot="18037380">
            <a:off x="4777761" y="3421314"/>
            <a:ext cx="1769843" cy="456448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 smtClean="0"/>
              <a:t>Anlageverzeichnis</a:t>
            </a: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325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1" y="147638"/>
            <a:ext cx="477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Vier Teilbereiche </a:t>
            </a:r>
            <a:r>
              <a:rPr lang="de-DE" altLang="de-DE" dirty="0"/>
              <a:t>des Rechnungswesens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104777" y="3039335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sz="1100" b="1" dirty="0"/>
          </a:p>
          <a:p>
            <a:pPr algn="ctr" eaLnBrk="1" hangingPunct="1"/>
            <a:endParaRPr lang="de-DE" altLang="de-DE" sz="1600" dirty="0">
              <a:latin typeface="Arial" charset="0"/>
            </a:endParaRP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12713" y="4852990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Aufzeichnungen der Geschäftsfälle</a:t>
            </a:r>
          </a:p>
          <a:p>
            <a:pPr eaLnBrk="1" hangingPunct="1"/>
            <a:endParaRPr lang="de-DE" altLang="de-DE" sz="1500" dirty="0"/>
          </a:p>
          <a:p>
            <a:pPr eaLnBrk="1" hangingPunct="1"/>
            <a:r>
              <a:rPr lang="de-DE" altLang="de-DE" sz="1500" dirty="0"/>
              <a:t>Ermittlung </a:t>
            </a:r>
            <a:r>
              <a:rPr lang="de-DE" altLang="de-DE" sz="1500" dirty="0" err="1" smtClean="0"/>
              <a:t>Ge-winnes</a:t>
            </a:r>
            <a:r>
              <a:rPr lang="de-DE" altLang="de-DE" sz="1500" dirty="0" smtClean="0"/>
              <a:t>/Verlustes</a:t>
            </a:r>
            <a:endParaRPr lang="de-DE" altLang="de-DE" sz="1500" dirty="0"/>
          </a:p>
          <a:p>
            <a:pPr eaLnBrk="1" hangingPunct="1"/>
            <a:endParaRPr lang="de-DE" altLang="de-DE" sz="1500" dirty="0">
              <a:latin typeface="Arial" charset="0"/>
            </a:endParaRP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2655889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Grundlage für die Berechnung der Preise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5294314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Darstellung und Auswertung der Zahlen des </a:t>
            </a:r>
            <a:r>
              <a:rPr lang="de-DE" altLang="de-DE" sz="1500" dirty="0" smtClean="0"/>
              <a:t>Rechnungs-wesens</a:t>
            </a:r>
            <a:endParaRPr lang="de-DE" altLang="de-DE" sz="1500" dirty="0">
              <a:latin typeface="Arial" charset="0"/>
            </a:endParaRP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7854951" y="4829175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Planung zukünftiger Ereignisse aufgrund der gewonnenen Zahlen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200" name="AutoShape 38"/>
          <p:cNvSpPr>
            <a:spLocks noChangeArrowheads="1"/>
          </p:cNvSpPr>
          <p:nvPr/>
        </p:nvSpPr>
        <p:spPr bwMode="auto">
          <a:xfrm>
            <a:off x="911227" y="3822871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2647952" y="3015522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5286377" y="3015522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b="1" dirty="0"/>
          </a:p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3" name="Text Box 41"/>
          <p:cNvSpPr txBox="1">
            <a:spLocks noChangeArrowheads="1"/>
          </p:cNvSpPr>
          <p:nvPr/>
        </p:nvSpPr>
        <p:spPr bwMode="auto">
          <a:xfrm>
            <a:off x="7847014" y="3015522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4" name="AutoShape 42"/>
          <p:cNvSpPr>
            <a:spLocks noChangeArrowheads="1"/>
          </p:cNvSpPr>
          <p:nvPr/>
        </p:nvSpPr>
        <p:spPr bwMode="auto">
          <a:xfrm>
            <a:off x="3455990" y="379905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5" name="AutoShape 43"/>
          <p:cNvSpPr>
            <a:spLocks noChangeArrowheads="1"/>
          </p:cNvSpPr>
          <p:nvPr/>
        </p:nvSpPr>
        <p:spPr bwMode="auto">
          <a:xfrm>
            <a:off x="8724902" y="379905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6" name="AutoShape 44"/>
          <p:cNvSpPr>
            <a:spLocks noChangeArrowheads="1"/>
          </p:cNvSpPr>
          <p:nvPr/>
        </p:nvSpPr>
        <p:spPr bwMode="auto">
          <a:xfrm>
            <a:off x="6092826" y="379905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7" name="Picture 49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778735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7040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0" y="147638"/>
            <a:ext cx="477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Vier </a:t>
            </a:r>
            <a:r>
              <a:rPr lang="de-DE" altLang="de-DE" dirty="0"/>
              <a:t>Teilbereiche des Rechnungswesens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98425" y="3097213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sz="1200" b="1"/>
          </a:p>
          <a:p>
            <a:pPr algn="ctr" eaLnBrk="1" hangingPunct="1"/>
            <a:r>
              <a:rPr lang="de-DE" altLang="de-DE" b="1"/>
              <a:t>Buchführung</a:t>
            </a:r>
            <a:endParaRPr lang="de-DE" altLang="de-DE">
              <a:latin typeface="Arial" charset="0"/>
            </a:endParaRP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12713" y="4608547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Aufzeichnungen der Geschäftsfälle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Ermittlung des Gewinnes / Verlustes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2655888" y="4584734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Grundlage für die Berechnung der Preise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5294313" y="4584734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Darstellung und Auswertung der Zahlen des Rechnungswesens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7854950" y="4584734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Planung zukünftiger Ereignisse aufgrund der gewonnenen Zahlen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200" name="AutoShape 38"/>
          <p:cNvSpPr>
            <a:spLocks noChangeArrowheads="1"/>
          </p:cNvSpPr>
          <p:nvPr/>
        </p:nvSpPr>
        <p:spPr bwMode="auto">
          <a:xfrm>
            <a:off x="904875" y="3744947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2641600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Kosten-rechnung</a:t>
            </a:r>
            <a:endParaRPr lang="de-DE" altLang="de-DE">
              <a:latin typeface="Arial" charset="0"/>
            </a:endParaRP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5280025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Betriebliche</a:t>
            </a:r>
          </a:p>
          <a:p>
            <a:pPr algn="ctr" eaLnBrk="1" hangingPunct="1"/>
            <a:r>
              <a:rPr lang="de-AT" altLang="de-DE" b="1"/>
              <a:t>Statistik</a:t>
            </a:r>
            <a:endParaRPr lang="de-DE" altLang="de-DE">
              <a:latin typeface="Arial" charset="0"/>
            </a:endParaRPr>
          </a:p>
        </p:txBody>
      </p:sp>
      <p:sp>
        <p:nvSpPr>
          <p:cNvPr id="8203" name="Text Box 41"/>
          <p:cNvSpPr txBox="1">
            <a:spLocks noChangeArrowheads="1"/>
          </p:cNvSpPr>
          <p:nvPr/>
        </p:nvSpPr>
        <p:spPr bwMode="auto">
          <a:xfrm>
            <a:off x="7840663" y="3073400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Planungs-rechnung</a:t>
            </a:r>
            <a:endParaRPr lang="de-DE" altLang="de-DE">
              <a:latin typeface="Arial" charset="0"/>
            </a:endParaRPr>
          </a:p>
        </p:txBody>
      </p:sp>
      <p:sp>
        <p:nvSpPr>
          <p:cNvPr id="8204" name="AutoShape 42"/>
          <p:cNvSpPr>
            <a:spLocks noChangeArrowheads="1"/>
          </p:cNvSpPr>
          <p:nvPr/>
        </p:nvSpPr>
        <p:spPr bwMode="auto">
          <a:xfrm>
            <a:off x="3449638" y="3721134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5" name="AutoShape 43"/>
          <p:cNvSpPr>
            <a:spLocks noChangeArrowheads="1"/>
          </p:cNvSpPr>
          <p:nvPr/>
        </p:nvSpPr>
        <p:spPr bwMode="auto">
          <a:xfrm>
            <a:off x="8718550" y="3721134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6" name="AutoShape 44"/>
          <p:cNvSpPr>
            <a:spLocks noChangeArrowheads="1"/>
          </p:cNvSpPr>
          <p:nvPr/>
        </p:nvSpPr>
        <p:spPr bwMode="auto">
          <a:xfrm>
            <a:off x="6086475" y="3721134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7" name="Picture 49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6613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449"/>
            <a:ext cx="762000" cy="7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085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1" y="147638"/>
            <a:ext cx="5504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Wer muss eine doppelte Buchführung führen?</a:t>
            </a:r>
            <a:endParaRPr lang="de-DE" altLang="de-DE" dirty="0"/>
          </a:p>
        </p:txBody>
      </p:sp>
      <p:sp>
        <p:nvSpPr>
          <p:cNvPr id="8208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9" name="Grafik 19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753104" cy="28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47" y="3699952"/>
            <a:ext cx="2584908" cy="15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351632" y="4565873"/>
            <a:ext cx="3900433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Einnahmen- Ausgabenrechnung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898535" y="5696935"/>
            <a:ext cx="3900433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Doppelte Buchführung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983869" y="4565873"/>
            <a:ext cx="3900433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Steuerliche Pauschalierung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9819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6" descr="business%20(crav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b="16972"/>
          <a:stretch>
            <a:fillRect/>
          </a:stretch>
        </p:blipFill>
        <p:spPr bwMode="auto">
          <a:xfrm>
            <a:off x="6991350" y="-6350"/>
            <a:ext cx="29146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146050" y="903290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146050" y="1905000"/>
            <a:ext cx="2276476" cy="655638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sz="1600" dirty="0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146050" y="2940052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146050" y="3979865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146050" y="5019677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146050" y="6061077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sz="1600" dirty="0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176463" y="1350965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1</a:t>
            </a:r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76463" y="240982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2</a:t>
            </a: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176463" y="3379789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3</a:t>
            </a:r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2176463" y="4460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4</a:t>
            </a:r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2176463" y="5476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5</a:t>
            </a:r>
          </a:p>
        </p:txBody>
      </p:sp>
      <p:sp>
        <p:nvSpPr>
          <p:cNvPr id="9230" name="Oval 18"/>
          <p:cNvSpPr>
            <a:spLocks noChangeArrowheads="1"/>
          </p:cNvSpPr>
          <p:nvPr/>
        </p:nvSpPr>
        <p:spPr bwMode="auto">
          <a:xfrm>
            <a:off x="2176463" y="6427790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6</a:t>
            </a: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2671764" y="890590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2" name="AutoShape 20"/>
          <p:cNvSpPr>
            <a:spLocks noChangeArrowheads="1"/>
          </p:cNvSpPr>
          <p:nvPr/>
        </p:nvSpPr>
        <p:spPr bwMode="auto">
          <a:xfrm>
            <a:off x="2724151" y="186372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3" name="AutoShape 21"/>
          <p:cNvSpPr>
            <a:spLocks noChangeArrowheads="1"/>
          </p:cNvSpPr>
          <p:nvPr/>
        </p:nvSpPr>
        <p:spPr bwMode="auto">
          <a:xfrm>
            <a:off x="2724151" y="294322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2724151" y="400526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2724151" y="5022852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2724151" y="608647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3765551" y="1023938"/>
            <a:ext cx="10483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Gewinn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3765551" y="1973263"/>
            <a:ext cx="231153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Entwicklung d. UN</a:t>
            </a: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3765551" y="3052763"/>
            <a:ext cx="184050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Arbeitsplätzen</a:t>
            </a:r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3765550" y="4157663"/>
            <a:ext cx="224433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Zahlungsfähigkeit</a:t>
            </a: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3765550" y="5130801"/>
            <a:ext cx="4473340" cy="3699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Ordnungsmäßigkeit der Buchführung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3765550" y="6169026"/>
            <a:ext cx="3904274" cy="3699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Richtigkeit der Steuerzahlungen</a:t>
            </a:r>
          </a:p>
        </p:txBody>
      </p:sp>
      <p:sp>
        <p:nvSpPr>
          <p:cNvPr id="9243" name="Rectangle 4"/>
          <p:cNvSpPr>
            <a:spLocks noChangeArrowheads="1"/>
          </p:cNvSpPr>
          <p:nvPr/>
        </p:nvSpPr>
        <p:spPr bwMode="auto">
          <a:xfrm>
            <a:off x="57151" y="144463"/>
            <a:ext cx="5626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/>
              <a:t>Wer ist an unserem Unternehmen interessiert?</a:t>
            </a:r>
          </a:p>
        </p:txBody>
      </p:sp>
      <p:sp>
        <p:nvSpPr>
          <p:cNvPr id="9244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9245" name="Grafik 31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38" grpId="0"/>
      <p:bldP spid="9239" grpId="0"/>
      <p:bldP spid="9240" grpId="0"/>
      <p:bldP spid="9241" grpId="0" animBg="1"/>
      <p:bldP spid="9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6" descr="business%20(crav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b="16972"/>
          <a:stretch>
            <a:fillRect/>
          </a:stretch>
        </p:blipFill>
        <p:spPr bwMode="auto">
          <a:xfrm>
            <a:off x="6991350" y="-6350"/>
            <a:ext cx="29146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146050" y="903288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Eigentümer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146050" y="1905000"/>
            <a:ext cx="2276475" cy="655638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sz="1600"/>
              <a:t>Unternehmens-</a:t>
            </a:r>
          </a:p>
          <a:p>
            <a:pPr algn="ctr">
              <a:lnSpc>
                <a:spcPct val="80000"/>
              </a:lnSpc>
            </a:pPr>
            <a:r>
              <a:rPr lang="de-DE" altLang="de-DE" sz="1600"/>
              <a:t>leitung</a:t>
            </a: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146050" y="2940050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Belegschaft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146050" y="3979863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Gläubiger</a:t>
            </a:r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146050" y="5019675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Steuerberater</a:t>
            </a: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146050" y="6061075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sz="1600"/>
              <a:t>Bund, Land,</a:t>
            </a:r>
          </a:p>
          <a:p>
            <a:pPr algn="ctr">
              <a:lnSpc>
                <a:spcPct val="80000"/>
              </a:lnSpc>
            </a:pPr>
            <a:r>
              <a:rPr lang="de-DE" altLang="de-DE" sz="1600"/>
              <a:t>Gemeinde...</a:t>
            </a:r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176463" y="1350963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1</a:t>
            </a:r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76463" y="240982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2</a:t>
            </a: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176463" y="3379788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3</a:t>
            </a:r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2176463" y="4460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4</a:t>
            </a:r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2176463" y="5476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5</a:t>
            </a:r>
          </a:p>
        </p:txBody>
      </p:sp>
      <p:sp>
        <p:nvSpPr>
          <p:cNvPr id="9230" name="Oval 18"/>
          <p:cNvSpPr>
            <a:spLocks noChangeArrowheads="1"/>
          </p:cNvSpPr>
          <p:nvPr/>
        </p:nvSpPr>
        <p:spPr bwMode="auto">
          <a:xfrm>
            <a:off x="2176463" y="6427788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6</a:t>
            </a: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2671763" y="890588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2" name="AutoShape 20"/>
          <p:cNvSpPr>
            <a:spLocks noChangeArrowheads="1"/>
          </p:cNvSpPr>
          <p:nvPr/>
        </p:nvSpPr>
        <p:spPr bwMode="auto">
          <a:xfrm>
            <a:off x="2724150" y="186372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3" name="AutoShape 21"/>
          <p:cNvSpPr>
            <a:spLocks noChangeArrowheads="1"/>
          </p:cNvSpPr>
          <p:nvPr/>
        </p:nvSpPr>
        <p:spPr bwMode="auto">
          <a:xfrm>
            <a:off x="2724150" y="294322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2724150" y="4005263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2724150" y="5022850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2724150" y="608647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3765550" y="1023938"/>
            <a:ext cx="1038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Gewinn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3765550" y="1973263"/>
            <a:ext cx="228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Entwicklung d. UN</a:t>
            </a: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3765550" y="3052763"/>
            <a:ext cx="1824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Arbeitsplätzen</a:t>
            </a:r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3765550" y="4157663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Zahlungsfähigkeit</a:t>
            </a: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3765550" y="5130800"/>
            <a:ext cx="4432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Ordnungsmäßigkeit der Buchführung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3765550" y="6169025"/>
            <a:ext cx="38687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Richtigkeit der Steuerzahlungen</a:t>
            </a:r>
          </a:p>
        </p:txBody>
      </p:sp>
      <p:sp>
        <p:nvSpPr>
          <p:cNvPr id="9243" name="Rectangle 4"/>
          <p:cNvSpPr>
            <a:spLocks noChangeArrowheads="1"/>
          </p:cNvSpPr>
          <p:nvPr/>
        </p:nvSpPr>
        <p:spPr bwMode="auto">
          <a:xfrm>
            <a:off x="57150" y="144463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Wer ist an unserem Unternehmen interessiert?</a:t>
            </a:r>
          </a:p>
        </p:txBody>
      </p:sp>
      <p:sp>
        <p:nvSpPr>
          <p:cNvPr id="9244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9245" name="Grafik 31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2166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38" grpId="0"/>
      <p:bldP spid="9239" grpId="0"/>
      <p:bldP spid="9240" grpId="0"/>
      <p:bldP spid="9241" grpId="0" animBg="1"/>
      <p:bldP spid="9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Formvorschriften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420553" y="29181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" y="27078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76" y="27142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46" y="2576023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1" y="29827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32" y="30309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7" y="461123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23" y="4418150"/>
            <a:ext cx="2167581" cy="22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quf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multiqu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ultiqu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qu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c:\powerpnt\layout\farbovhd\multiquf.ppt</Template>
  <TotalTime>0</TotalTime>
  <Pages>45</Pages>
  <Words>986</Words>
  <Application>Microsoft Office PowerPoint</Application>
  <PresentationFormat>A4-Papier (210x297 mm)</PresentationFormat>
  <Paragraphs>404</Paragraphs>
  <Slides>33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Wingdings</vt:lpstr>
      <vt:lpstr>Verdana</vt:lpstr>
      <vt:lpstr>Calibri</vt:lpstr>
      <vt:lpstr>multiquf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Helmut Bauer</cp:lastModifiedBy>
  <cp:revision>196</cp:revision>
  <cp:lastPrinted>2015-01-15T08:03:45Z</cp:lastPrinted>
  <dcterms:created xsi:type="dcterms:W3CDTF">1996-06-07T13:56:40Z</dcterms:created>
  <dcterms:modified xsi:type="dcterms:W3CDTF">2015-07-27T09:46:24Z</dcterms:modified>
</cp:coreProperties>
</file>