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4" r:id="rId2"/>
    <p:sldId id="349" r:id="rId3"/>
    <p:sldId id="326" r:id="rId4"/>
    <p:sldId id="323" r:id="rId5"/>
    <p:sldId id="295" r:id="rId6"/>
    <p:sldId id="297" r:id="rId7"/>
    <p:sldId id="324" r:id="rId8"/>
    <p:sldId id="298" r:id="rId9"/>
    <p:sldId id="325" r:id="rId10"/>
    <p:sldId id="301" r:id="rId11"/>
    <p:sldId id="318" r:id="rId12"/>
    <p:sldId id="319" r:id="rId13"/>
    <p:sldId id="320" r:id="rId14"/>
    <p:sldId id="321" r:id="rId15"/>
    <p:sldId id="302" r:id="rId16"/>
    <p:sldId id="303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</p:sldIdLst>
  <p:sldSz cx="9906000" cy="6858000" type="A4"/>
  <p:notesSz cx="6797675" cy="987425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5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2">
          <p15:clr>
            <a:srgbClr val="A4A3A4"/>
          </p15:clr>
        </p15:guide>
        <p15:guide id="2" pos="3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9966"/>
    <a:srgbClr val="990066"/>
    <a:srgbClr val="00CC00"/>
    <a:srgbClr val="FF99CC"/>
    <a:srgbClr val="000066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06" y="96"/>
      </p:cViewPr>
      <p:guideLst>
        <p:guide orient="horz" pos="1152"/>
        <p:guide pos="5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1" y="1071"/>
      </p:cViewPr>
      <p:guideLst>
        <p:guide orient="horz" pos="2232"/>
        <p:guide pos="3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t" anchorCtr="0" compatLnSpc="1">
            <a:prstTxWarp prst="textNoShape">
              <a:avLst/>
            </a:prstTxWarp>
          </a:bodyPr>
          <a:lstStyle>
            <a:lvl1pPr defTabSz="941388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b" anchorCtr="0" compatLnSpc="1">
            <a:prstTxWarp prst="textNoShape">
              <a:avLst/>
            </a:prstTxWarp>
          </a:bodyPr>
          <a:lstStyle>
            <a:lvl1pPr defTabSz="941388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000" i="1"/>
            </a:lvl1pPr>
          </a:lstStyle>
          <a:p>
            <a:pPr>
              <a:defRPr/>
            </a:pPr>
            <a:fld id="{E8C0DFCE-1C13-47AD-A35A-A541DA6597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73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t" anchorCtr="0" compatLnSpc="1">
            <a:prstTxWarp prst="textNoShape">
              <a:avLst/>
            </a:prstTxWarp>
          </a:bodyPr>
          <a:lstStyle>
            <a:lvl1pPr defTabSz="784225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t" anchorCtr="0" compatLnSpc="1">
            <a:prstTxWarp prst="textNoShape">
              <a:avLst/>
            </a:prstTxWarp>
          </a:bodyPr>
          <a:lstStyle>
            <a:lvl1pPr algn="r" defTabSz="784225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b" anchorCtr="0" compatLnSpc="1">
            <a:prstTxWarp prst="textNoShape">
              <a:avLst/>
            </a:prstTxWarp>
          </a:bodyPr>
          <a:lstStyle>
            <a:lvl1pPr defTabSz="784225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19" tIns="0" rIns="19619" bIns="0" numCol="1" anchor="b" anchorCtr="0" compatLnSpc="1">
            <a:prstTxWarp prst="textNoShape">
              <a:avLst/>
            </a:prstTxWarp>
          </a:bodyPr>
          <a:lstStyle>
            <a:lvl1pPr algn="r" defTabSz="784225">
              <a:defRPr sz="1000" i="1"/>
            </a:lvl1pPr>
          </a:lstStyle>
          <a:p>
            <a:pPr>
              <a:defRPr/>
            </a:pPr>
            <a:fld id="{C8E04E24-0CED-48D3-83F5-085D6C4520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89475"/>
            <a:ext cx="49911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3" tIns="47411" rIns="94823" bIns="47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860425"/>
            <a:ext cx="4999037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01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5C6395-5137-4A80-9C1E-40B6B144674D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96817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6F589B-23A3-4C95-8FCD-B14C5EBDF87A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288249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3A4D5A-3758-4044-9D11-C1D293A78AF3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288758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D88CB-9A57-4979-9A10-616933570FE0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2532288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4B298-9A68-4A53-ACD5-E31E300D4F54}" type="slidenum">
              <a:rPr lang="de-DE" altLang="de-DE" smtClean="0"/>
              <a:pPr/>
              <a:t>13</a:t>
            </a:fld>
            <a:endParaRPr lang="de-DE" alt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259534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3069A1-793A-4CC2-89E6-06A81AF8D8F2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69138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7125-542E-4D18-AB20-F210453B1814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69445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91DEA1-BABC-4E42-B5A4-8163EB35F44B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35676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324F6-B24B-45A5-922D-D5B7C96A0F5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202183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324F6-B24B-45A5-922D-D5B7C96A0F5D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58859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9980CF-DD36-4EC1-A54B-33EB30D2EEDF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72288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5C6395-5137-4A80-9C1E-40B6B144674D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790135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1B5040-898F-4030-A7D7-F37A908EF908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75878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618964-B562-4AD0-AA65-83C86E67D75E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953422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91870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221634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0FE3E-C8D7-41E8-9955-F267E73B9C28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115745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7A79CA-D392-40C8-8EC3-C8A548B04174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3423028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544477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3C709-C310-4E0E-B57E-5361968BFDAF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862641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5BE50-F7C5-4176-8289-D73C0AB4CEEE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345185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6084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4EF5BA-C44B-4339-98A3-8C4731A29C4B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581131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816070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3464731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  <p:extLst>
      <p:ext uri="{BB962C8B-B14F-4D97-AF65-F5344CB8AC3E}">
        <p14:creationId xmlns:p14="http://schemas.microsoft.com/office/powerpoint/2010/main" val="147830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60AD5D-7DAF-4B50-92BA-E7ED97465983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73126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09D1AF-CAC2-42D4-B203-52550D6AD8B0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55671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6D8282-877B-418A-89A5-E0A64BD1B0C6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99341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319330-3A7A-4397-AF56-F8D0ABB66C96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76587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2625C5-E007-44D1-AA4F-741A9F0D1DF4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57722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4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6CFA44-4FDB-4C47-A973-AA1A62222272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die Konten zeigen! eintragen und die Zusammenhänge aufzeigen!</a:t>
            </a:r>
          </a:p>
        </p:txBody>
      </p:sp>
    </p:spTree>
    <p:extLst>
      <p:ext uri="{BB962C8B-B14F-4D97-AF65-F5344CB8AC3E}">
        <p14:creationId xmlns:p14="http://schemas.microsoft.com/office/powerpoint/2010/main" val="3356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A8B0-3161-4AAB-A57D-4E458E5066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7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76FE-DDD8-4B0E-A616-E8FCA33073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EEAA-2CCC-496C-A68F-468CF66CCF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8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4E2E-3242-4935-B99E-C5D7B6AEF9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sp>
        <p:nvSpPr>
          <p:cNvPr id="19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8506-BFB1-454C-8E47-FB60D2599B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1164-6D37-4124-A2ED-9F068C95FA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2683F-230D-4290-95EA-CDDE10153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9ED8-562C-464A-99B2-7C42BB37C3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3621-21CA-46E1-B5B3-D3FDE4168F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5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0FDA-78E5-432F-B6F9-B461B524CE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28F3-E539-40A4-81B5-F55F356DE2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4B39F8-0FE7-4E64-B1D2-B59A9608DF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17500" indent="-317500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55588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055688" indent="-209550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3pPr>
      <a:lvl4pPr marL="1479550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charset="0"/>
        <a:buChar char="n"/>
        <a:defRPr>
          <a:solidFill>
            <a:schemeClr val="tx1"/>
          </a:solidFill>
          <a:latin typeface="+mn-lt"/>
        </a:defRPr>
      </a:lvl4pPr>
      <a:lvl5pPr marL="19018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3590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8162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2734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7306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t/url?sa=i&amp;source=images&amp;cd=&amp;cad=rja&amp;uact=8&amp;ved=0CAgQjRw&amp;url=http://familienbilder.at/blog/?p%3D2757&amp;ei=AGlsVPKNE4jUOZ-FgNAJ&amp;psig=AFQjCNHf9lzGGa_d02cYmlTsPG8U9TXaQQ&amp;ust=1416477312386453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at/url?sa=i&amp;source=images&amp;cd=&amp;cad=rja&amp;uact=8&amp;ved=0CAgQjRw&amp;url=http://www.tarifecheck.at/forum/viewtopic.php?t%3D4904&amp;ei=6GhsVIW1J4e9PZa-gZAI&amp;psig=AFQjCNGRu5Gz0iNMl_zWDRXnN2q1xvE03A&amp;ust=141647728871237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8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://www.post.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://www.post.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2719054" y="4396823"/>
            <a:ext cx="44678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AT" altLang="de-DE" dirty="0" smtClean="0"/>
              <a:t>Unternehmensrechnung </a:t>
            </a:r>
            <a:r>
              <a:rPr lang="de-AT" altLang="de-DE" dirty="0" smtClean="0"/>
              <a:t>II. Jahrgang</a:t>
            </a:r>
            <a:endParaRPr lang="de-AT" altLang="de-DE" dirty="0"/>
          </a:p>
          <a:p>
            <a:pPr algn="ctr"/>
            <a:r>
              <a:rPr lang="de-AT" altLang="de-DE" dirty="0" smtClean="0"/>
              <a:t>Teil </a:t>
            </a:r>
            <a:r>
              <a:rPr lang="de-AT" altLang="de-DE" dirty="0" smtClean="0"/>
              <a:t>1</a:t>
            </a:r>
            <a:endParaRPr lang="de-AT" altLang="de-DE" dirty="0"/>
          </a:p>
          <a:p>
            <a:pPr algn="ctr"/>
            <a:endParaRPr lang="de-AT" altLang="de-DE" dirty="0"/>
          </a:p>
          <a:p>
            <a:pPr algn="ctr"/>
            <a:r>
              <a:rPr lang="de-AT" altLang="de-DE" sz="1200" dirty="0"/>
              <a:t>Mag. Helmut Bauer</a:t>
            </a:r>
          </a:p>
          <a:p>
            <a:pPr algn="ctr"/>
            <a:r>
              <a:rPr lang="de-AT" altLang="de-DE" sz="1200" dirty="0"/>
              <a:t>BHAK 1 Salzburg</a:t>
            </a:r>
          </a:p>
          <a:p>
            <a:pPr algn="ctr"/>
            <a:r>
              <a:rPr lang="de-AT" altLang="de-DE" sz="1200" dirty="0"/>
              <a:t>h.bauer@schule.at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3" y="1878302"/>
            <a:ext cx="5503281" cy="18497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7"/>
          <p:cNvGraphicFramePr>
            <a:graphicFrameLocks/>
          </p:cNvGraphicFramePr>
          <p:nvPr/>
        </p:nvGraphicFramePr>
        <p:xfrm>
          <a:off x="3665538" y="1879600"/>
          <a:ext cx="2093912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GALLERY" r:id="rId4" imgW="7486560" imgH="9696360" progId="GALLERYClipart">
                  <p:embed/>
                </p:oleObj>
              </mc:Choice>
              <mc:Fallback>
                <p:oleObj name="GALLERY" r:id="rId4" imgW="7486560" imgH="9696360" progId="GALLERYClipart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879600"/>
                        <a:ext cx="2093912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970338" y="2365375"/>
            <a:ext cx="1699183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009688"/>
                </a:solidFill>
              </a:rPr>
              <a:t>Rechnung</a:t>
            </a:r>
            <a:endParaRPr lang="de-DE" altLang="de-DE" b="1" dirty="0"/>
          </a:p>
          <a:p>
            <a:endParaRPr lang="de-DE" altLang="de-DE" dirty="0"/>
          </a:p>
          <a:p>
            <a:r>
              <a:rPr lang="de-DE" altLang="de-DE" dirty="0"/>
              <a:t>netto  4.000,--</a:t>
            </a:r>
          </a:p>
          <a:p>
            <a:r>
              <a:rPr lang="de-DE" altLang="de-DE" u="sng" dirty="0"/>
              <a:t>+20%    800,--</a:t>
            </a:r>
          </a:p>
          <a:p>
            <a:r>
              <a:rPr lang="de-DE" altLang="de-DE" dirty="0" smtClean="0"/>
              <a:t>brutto </a:t>
            </a:r>
            <a:r>
              <a:rPr lang="de-DE" altLang="de-DE" dirty="0"/>
              <a:t>4.800,--</a:t>
            </a:r>
          </a:p>
        </p:txBody>
      </p:sp>
      <p:graphicFrame>
        <p:nvGraphicFramePr>
          <p:cNvPr id="13316" name="Object 9"/>
          <p:cNvGraphicFramePr>
            <a:graphicFrameLocks/>
          </p:cNvGraphicFramePr>
          <p:nvPr/>
        </p:nvGraphicFramePr>
        <p:xfrm>
          <a:off x="3794125" y="4592638"/>
          <a:ext cx="20939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GALLERY" r:id="rId6" imgW="7486560" imgH="9696360" progId="GALLERYClipart">
                  <p:embed/>
                </p:oleObj>
              </mc:Choice>
              <mc:Fallback>
                <p:oleObj name="GALLERY" r:id="rId6" imgW="7486560" imgH="9696360" progId="GALLERYClipart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4592638"/>
                        <a:ext cx="20939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191000" y="4922838"/>
            <a:ext cx="1699183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CC0099"/>
                </a:solidFill>
              </a:rPr>
              <a:t>Gutschrift</a:t>
            </a:r>
            <a:endParaRPr lang="de-DE" altLang="de-DE" b="1" dirty="0"/>
          </a:p>
          <a:p>
            <a:endParaRPr lang="de-DE" altLang="de-DE" dirty="0"/>
          </a:p>
          <a:p>
            <a:r>
              <a:rPr lang="de-DE" altLang="de-DE" dirty="0"/>
              <a:t>netto    400,--</a:t>
            </a:r>
          </a:p>
          <a:p>
            <a:r>
              <a:rPr lang="de-DE" altLang="de-DE" u="sng" dirty="0"/>
              <a:t>+20%     80,--</a:t>
            </a:r>
          </a:p>
          <a:p>
            <a:r>
              <a:rPr lang="de-DE" altLang="de-DE" dirty="0" smtClean="0"/>
              <a:t>brutto    </a:t>
            </a:r>
            <a:r>
              <a:rPr lang="de-DE" altLang="de-DE" dirty="0"/>
              <a:t>480,--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915025" y="3100388"/>
            <a:ext cx="3841750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HW-Einsatz	4.000,--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   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an     3300 (2800...)        4.800,-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77788" y="3100388"/>
            <a:ext cx="3582987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2000 Lieferford.        4.800,-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an     4000 HW-Erlöse  4.000,-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3500 UST	         800,-</a:t>
            </a: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419100" y="2794000"/>
            <a:ext cx="209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rgbClr val="990066"/>
                </a:solidFill>
              </a:rPr>
              <a:t>Verbuchung Verkauf:</a:t>
            </a: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6327775" y="2781300"/>
            <a:ext cx="207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chemeClr val="accent1"/>
                </a:solidFill>
              </a:rPr>
              <a:t>Verbuchung Einkauf: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7788" y="5076825"/>
            <a:ext cx="3582987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4400 Erlösberichtigung      400,--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3500 UST	   80,--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an 2000 Lieferford.               480,-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935663" y="5067300"/>
            <a:ext cx="3841750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3300 Lieferverb.                 480,--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5010  HW-Einsatz 	      400,-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	      2500 Vorsteuer	        80,-</a:t>
            </a:r>
          </a:p>
        </p:txBody>
      </p:sp>
      <p:sp>
        <p:nvSpPr>
          <p:cNvPr id="13332" name="Rectangle 17"/>
          <p:cNvSpPr>
            <a:spLocks noChangeArrowheads="1"/>
          </p:cNvSpPr>
          <p:nvPr/>
        </p:nvSpPr>
        <p:spPr bwMode="auto">
          <a:xfrm>
            <a:off x="436563" y="4757738"/>
            <a:ext cx="1998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rgbClr val="990066"/>
                </a:solidFill>
              </a:rPr>
              <a:t>Verbuchung Rabatt:</a:t>
            </a: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6424613" y="4745038"/>
            <a:ext cx="1998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chemeClr val="accent1"/>
                </a:solidFill>
              </a:rPr>
              <a:t>Verbuchung Rabatt:</a:t>
            </a:r>
          </a:p>
        </p:txBody>
      </p:sp>
      <p:sp>
        <p:nvSpPr>
          <p:cNvPr id="5134" name="Rectangle 34"/>
          <p:cNvSpPr>
            <a:spLocks noChangeArrowheads="1"/>
          </p:cNvSpPr>
          <p:nvPr/>
        </p:nvSpPr>
        <p:spPr bwMode="auto">
          <a:xfrm>
            <a:off x="169863" y="4381500"/>
            <a:ext cx="9586912" cy="106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5135" name="AutoShape 38"/>
          <p:cNvSpPr>
            <a:spLocks noChangeArrowheads="1"/>
          </p:cNvSpPr>
          <p:nvPr/>
        </p:nvSpPr>
        <p:spPr bwMode="auto">
          <a:xfrm>
            <a:off x="2765425" y="11271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3338" name="Rectangle 39"/>
          <p:cNvSpPr>
            <a:spLocks noChangeArrowheads="1"/>
          </p:cNvSpPr>
          <p:nvPr/>
        </p:nvSpPr>
        <p:spPr bwMode="auto">
          <a:xfrm>
            <a:off x="4540250" y="12176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3339" name="Picture 40" descr="Lieferant Kop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2334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0" name="Group 41"/>
          <p:cNvGrpSpPr>
            <a:grpSpLocks/>
          </p:cNvGrpSpPr>
          <p:nvPr/>
        </p:nvGrpSpPr>
        <p:grpSpPr bwMode="auto">
          <a:xfrm>
            <a:off x="6015038" y="1247775"/>
            <a:ext cx="2244725" cy="1389063"/>
            <a:chOff x="4021" y="668"/>
            <a:chExt cx="1414" cy="875"/>
          </a:xfrm>
        </p:grpSpPr>
        <p:pic>
          <p:nvPicPr>
            <p:cNvPr id="13342" name="Picture 42" descr="lamr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 Box 4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141288" y="130175"/>
            <a:ext cx="5030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Nachträglich gewährter Rabatt - Überblick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3687763" y="2751138"/>
          <a:ext cx="20939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GALLERY" r:id="rId4" imgW="7486560" imgH="9696360" progId="GALLERYClipart">
                  <p:embed/>
                </p:oleObj>
              </mc:Choice>
              <mc:Fallback>
                <p:oleObj name="GALLERY" r:id="rId4" imgW="7486560" imgH="9696360" progId="GALLERYClipart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751138"/>
                        <a:ext cx="209391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92563" y="2998788"/>
            <a:ext cx="1625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009688"/>
                </a:solidFill>
              </a:rPr>
              <a:t>Rechnung</a:t>
            </a:r>
            <a:endParaRPr lang="de-DE" altLang="de-DE" b="1" dirty="0"/>
          </a:p>
          <a:p>
            <a:r>
              <a:rPr lang="de-DE" altLang="de-DE" dirty="0"/>
              <a:t>netto  8.000,--</a:t>
            </a:r>
          </a:p>
          <a:p>
            <a:r>
              <a:rPr lang="de-DE" altLang="de-DE" u="sng" dirty="0"/>
              <a:t>+20% 1.600,--</a:t>
            </a:r>
          </a:p>
          <a:p>
            <a:r>
              <a:rPr lang="de-DE" altLang="de-DE" dirty="0" err="1"/>
              <a:t>btto</a:t>
            </a:r>
            <a:r>
              <a:rPr lang="de-DE" altLang="de-DE" dirty="0"/>
              <a:t>    9.600,--</a:t>
            </a:r>
          </a:p>
        </p:txBody>
      </p:sp>
      <p:graphicFrame>
        <p:nvGraphicFramePr>
          <p:cNvPr id="15364" name="Object 4"/>
          <p:cNvGraphicFramePr>
            <a:graphicFrameLocks/>
          </p:cNvGraphicFramePr>
          <p:nvPr/>
        </p:nvGraphicFramePr>
        <p:xfrm>
          <a:off x="3794125" y="4592638"/>
          <a:ext cx="20939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GALLERY" r:id="rId6" imgW="7486560" imgH="9696360" progId="GALLERYClipart">
                  <p:embed/>
                </p:oleObj>
              </mc:Choice>
              <mc:Fallback>
                <p:oleObj name="GALLERY" r:id="rId6" imgW="7486560" imgH="9696360" progId="GALLERYClipart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4592638"/>
                        <a:ext cx="20939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140200" y="4922838"/>
            <a:ext cx="15621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CC0099"/>
                </a:solidFill>
              </a:rPr>
              <a:t>Gutschrift</a:t>
            </a:r>
            <a:endParaRPr lang="de-DE" altLang="de-DE" b="1" dirty="0"/>
          </a:p>
          <a:p>
            <a:endParaRPr lang="de-DE" altLang="de-DE" dirty="0"/>
          </a:p>
          <a:p>
            <a:r>
              <a:rPr lang="de-DE" altLang="de-DE" dirty="0"/>
              <a:t>netto    800,--</a:t>
            </a:r>
          </a:p>
          <a:p>
            <a:r>
              <a:rPr lang="de-DE" altLang="de-DE" u="sng" dirty="0"/>
              <a:t>+20%   160,--</a:t>
            </a:r>
          </a:p>
          <a:p>
            <a:r>
              <a:rPr lang="de-DE" altLang="de-DE" dirty="0" err="1"/>
              <a:t>btto</a:t>
            </a:r>
            <a:r>
              <a:rPr lang="de-DE" altLang="de-DE" dirty="0"/>
              <a:t>      960,--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883275" y="3260725"/>
            <a:ext cx="3892550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2000 Lieferford.                 9.600,--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an 4000 HW-Erlöse             8.000,-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3500 UST	             1.600,-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883275" y="5280025"/>
            <a:ext cx="3892550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4400 Erlösberichtigung    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3500 UST	160,--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an 2000 Lieferford.                960,--   </a:t>
            </a:r>
          </a:p>
        </p:txBody>
      </p:sp>
      <p:sp>
        <p:nvSpPr>
          <p:cNvPr id="6152" name="Text Box 396"/>
          <p:cNvSpPr txBox="1">
            <a:spLocks noChangeArrowheads="1"/>
          </p:cNvSpPr>
          <p:nvPr/>
        </p:nvSpPr>
        <p:spPr bwMode="auto">
          <a:xfrm>
            <a:off x="304799" y="2989263"/>
            <a:ext cx="2226733" cy="58477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Verbuchung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Verkauf</a:t>
            </a:r>
          </a:p>
        </p:txBody>
      </p:sp>
      <p:sp>
        <p:nvSpPr>
          <p:cNvPr id="6153" name="Text Box 397"/>
          <p:cNvSpPr txBox="1">
            <a:spLocks noChangeArrowheads="1"/>
          </p:cNvSpPr>
          <p:nvPr/>
        </p:nvSpPr>
        <p:spPr bwMode="auto">
          <a:xfrm>
            <a:off x="292100" y="5072063"/>
            <a:ext cx="2239432" cy="58477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Verbuchung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 smtClean="0"/>
              <a:t>nachträglicher Rabatt</a:t>
            </a:r>
            <a:endParaRPr lang="de-DE" sz="1600" dirty="0"/>
          </a:p>
        </p:txBody>
      </p:sp>
      <p:sp>
        <p:nvSpPr>
          <p:cNvPr id="6154" name="AutoShape 400"/>
          <p:cNvSpPr>
            <a:spLocks noChangeArrowheads="1"/>
          </p:cNvSpPr>
          <p:nvPr/>
        </p:nvSpPr>
        <p:spPr bwMode="auto">
          <a:xfrm>
            <a:off x="4117975" y="20415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5381" name="Rectangle 401"/>
          <p:cNvSpPr>
            <a:spLocks noChangeArrowheads="1"/>
          </p:cNvSpPr>
          <p:nvPr/>
        </p:nvSpPr>
        <p:spPr bwMode="auto">
          <a:xfrm>
            <a:off x="4579938" y="17541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grpSp>
        <p:nvGrpSpPr>
          <p:cNvPr id="15382" name="Group 402"/>
          <p:cNvGrpSpPr>
            <a:grpSpLocks/>
          </p:cNvGrpSpPr>
          <p:nvPr/>
        </p:nvGrpSpPr>
        <p:grpSpPr bwMode="auto">
          <a:xfrm>
            <a:off x="1963738" y="1006475"/>
            <a:ext cx="2244725" cy="1389063"/>
            <a:chOff x="4021" y="668"/>
            <a:chExt cx="1414" cy="875"/>
          </a:xfrm>
        </p:grpSpPr>
        <p:pic>
          <p:nvPicPr>
            <p:cNvPr id="15387" name="Picture 403" descr="lamr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Text Box 404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15383" name="Picture 405" descr="rentner-mit-einkaufsw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969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 Box 406"/>
          <p:cNvSpPr txBox="1">
            <a:spLocks noChangeArrowheads="1"/>
          </p:cNvSpPr>
          <p:nvPr/>
        </p:nvSpPr>
        <p:spPr bwMode="auto">
          <a:xfrm>
            <a:off x="6518275" y="24304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Kunde</a:t>
            </a:r>
          </a:p>
        </p:txBody>
      </p:sp>
      <p:sp>
        <p:nvSpPr>
          <p:cNvPr id="91543" name="Rectangle 407"/>
          <p:cNvSpPr>
            <a:spLocks noChangeArrowheads="1"/>
          </p:cNvSpPr>
          <p:nvPr/>
        </p:nvSpPr>
        <p:spPr bwMode="auto">
          <a:xfrm>
            <a:off x="141288" y="130175"/>
            <a:ext cx="51530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Nachträglich gewährter Rabatt </a:t>
            </a:r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 Kunden</a:t>
            </a:r>
          </a:p>
        </p:txBody>
      </p:sp>
      <p:sp>
        <p:nvSpPr>
          <p:cNvPr id="15386" name="Line 408"/>
          <p:cNvSpPr>
            <a:spLocks noChangeShapeType="1"/>
          </p:cNvSpPr>
          <p:nvPr/>
        </p:nvSpPr>
        <p:spPr bwMode="auto">
          <a:xfrm>
            <a:off x="215900" y="4508500"/>
            <a:ext cx="9537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3" name="Rectangle 407"/>
          <p:cNvSpPr>
            <a:spLocks noChangeArrowheads="1"/>
          </p:cNvSpPr>
          <p:nvPr/>
        </p:nvSpPr>
        <p:spPr bwMode="auto">
          <a:xfrm>
            <a:off x="141288" y="130175"/>
            <a:ext cx="44465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Rabatten – Beispiel:</a:t>
            </a:r>
            <a:endParaRPr lang="de-DE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/>
          <a:stretch>
            <a:fillRect/>
          </a:stretch>
        </p:blipFill>
        <p:spPr bwMode="auto">
          <a:xfrm>
            <a:off x="0" y="584200"/>
            <a:ext cx="53594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584200"/>
            <a:ext cx="463391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3500" y="5930900"/>
            <a:ext cx="8389938" cy="900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b="1" dirty="0"/>
              <a:t>Aufgabe</a:t>
            </a:r>
            <a:r>
              <a:rPr lang="de-AT" sz="1050" dirty="0"/>
              <a:t>:</a:t>
            </a:r>
          </a:p>
          <a:p>
            <a:pPr>
              <a:defRPr/>
            </a:pPr>
            <a:r>
              <a:rPr lang="de-AT" sz="1050" dirty="0"/>
              <a:t>1. Verbuchung der Rechnung 54216 aus Sicht der Firma </a:t>
            </a:r>
            <a:r>
              <a:rPr lang="de-AT" sz="1050" dirty="0" err="1"/>
              <a:t>Mitterhuber</a:t>
            </a:r>
            <a:r>
              <a:rPr lang="de-AT" sz="1050" dirty="0"/>
              <a:t> (Koller: 20115, A54216)               5. Stellen Sie das Konto 33015 dar</a:t>
            </a:r>
          </a:p>
          <a:p>
            <a:pPr>
              <a:defRPr/>
            </a:pPr>
            <a:r>
              <a:rPr lang="de-AT" sz="1050" dirty="0"/>
              <a:t>2. Verbuchung der Gutschrift 2314 aus Sicht der Firma </a:t>
            </a:r>
            <a:r>
              <a:rPr lang="de-AT" sz="1050" dirty="0" err="1"/>
              <a:t>Mitterhuber</a:t>
            </a:r>
            <a:r>
              <a:rPr lang="de-AT" sz="1050" dirty="0"/>
              <a:t> (S2314)</a:t>
            </a:r>
          </a:p>
          <a:p>
            <a:pPr>
              <a:defRPr/>
            </a:pPr>
            <a:r>
              <a:rPr lang="de-AT" sz="1050" dirty="0"/>
              <a:t>3. Koller bezahlt den Restbetrag mittels Banküberweisung (B52 am 14.05.20..)</a:t>
            </a:r>
          </a:p>
          <a:p>
            <a:pPr>
              <a:defRPr/>
            </a:pPr>
            <a:r>
              <a:rPr lang="de-AT" sz="1050" dirty="0"/>
              <a:t>4. Verbuchung der Fälle 1 – 3 aus Sicht der Firma Koller (</a:t>
            </a:r>
            <a:r>
              <a:rPr lang="de-AT" sz="1050" dirty="0" err="1"/>
              <a:t>Mitterhuber</a:t>
            </a:r>
            <a:r>
              <a:rPr lang="de-AT" sz="1050" dirty="0"/>
              <a:t> 33015, E 312, S 44, B68)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3" name="Rectangle 407"/>
          <p:cNvSpPr>
            <a:spLocks noChangeArrowheads="1"/>
          </p:cNvSpPr>
          <p:nvPr/>
        </p:nvSpPr>
        <p:spPr bwMode="auto">
          <a:xfrm>
            <a:off x="141288" y="130175"/>
            <a:ext cx="44465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Rabatten – Beispiel:</a:t>
            </a:r>
            <a:endParaRPr lang="de-DE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651000" y="665163"/>
          <a:ext cx="6604000" cy="4902208"/>
        </p:xfrm>
        <a:graphic>
          <a:graphicData uri="http://schemas.openxmlformats.org/drawingml/2006/table">
            <a:tbl>
              <a:tblPr/>
              <a:tblGrid>
                <a:gridCol w="1100138"/>
                <a:gridCol w="1101725"/>
                <a:gridCol w="1100137"/>
                <a:gridCol w="1100138"/>
                <a:gridCol w="1101725"/>
                <a:gridCol w="110013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Beleg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Haben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54216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2.046,60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1.706,50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S2314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1706,50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2.046,60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7532" name="Textfeld 6"/>
          <p:cNvSpPr txBox="1">
            <a:spLocks noChangeArrowheads="1"/>
          </p:cNvSpPr>
          <p:nvPr/>
        </p:nvSpPr>
        <p:spPr bwMode="auto">
          <a:xfrm>
            <a:off x="0" y="1041400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Mitterhuber bucht:</a:t>
            </a:r>
          </a:p>
        </p:txBody>
      </p:sp>
      <p:sp>
        <p:nvSpPr>
          <p:cNvPr id="17533" name="Textfeld 7"/>
          <p:cNvSpPr txBox="1">
            <a:spLocks noChangeArrowheads="1"/>
          </p:cNvSpPr>
          <p:nvPr/>
        </p:nvSpPr>
        <p:spPr bwMode="auto">
          <a:xfrm>
            <a:off x="0" y="4060825"/>
            <a:ext cx="117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Koller bucht:</a:t>
            </a:r>
          </a:p>
        </p:txBody>
      </p:sp>
      <p:sp>
        <p:nvSpPr>
          <p:cNvPr id="17534" name="Textfeld 11"/>
          <p:cNvSpPr txBox="1">
            <a:spLocks noChangeArrowheads="1"/>
          </p:cNvSpPr>
          <p:nvPr/>
        </p:nvSpPr>
        <p:spPr bwMode="auto">
          <a:xfrm>
            <a:off x="1638300" y="5676900"/>
            <a:ext cx="355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Stellen Sie das Konto 33015 dar!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3" name="Rectangle 407"/>
          <p:cNvSpPr>
            <a:spLocks noChangeArrowheads="1"/>
          </p:cNvSpPr>
          <p:nvPr/>
        </p:nvSpPr>
        <p:spPr bwMode="auto">
          <a:xfrm>
            <a:off x="141288" y="130175"/>
            <a:ext cx="44465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Rabatten – Beispiel:</a:t>
            </a:r>
            <a:endParaRPr lang="de-DE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651000" y="665163"/>
          <a:ext cx="6604000" cy="2451104"/>
        </p:xfrm>
        <a:graphic>
          <a:graphicData uri="http://schemas.openxmlformats.org/drawingml/2006/table">
            <a:tbl>
              <a:tblPr/>
              <a:tblGrid>
                <a:gridCol w="1100138"/>
                <a:gridCol w="1101725"/>
                <a:gridCol w="1100137"/>
                <a:gridCol w="1100138"/>
                <a:gridCol w="1101725"/>
                <a:gridCol w="110013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1706,50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2.046,60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14.5.20..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8500" name="Textfeld 11"/>
          <p:cNvSpPr txBox="1">
            <a:spLocks noChangeArrowheads="1"/>
          </p:cNvSpPr>
          <p:nvPr/>
        </p:nvSpPr>
        <p:spPr bwMode="auto">
          <a:xfrm>
            <a:off x="2257425" y="3248025"/>
            <a:ext cx="5486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Stellen Sie das Konto 33015 dar!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Keine Schulden mehr beim Lieferanten Mitterhuber!</a:t>
            </a:r>
          </a:p>
        </p:txBody>
      </p:sp>
      <p:cxnSp>
        <p:nvCxnSpPr>
          <p:cNvPr id="18501" name="Gerade Verbindung 9"/>
          <p:cNvCxnSpPr>
            <a:cxnSpLocks noChangeShapeType="1"/>
          </p:cNvCxnSpPr>
          <p:nvPr/>
        </p:nvCxnSpPr>
        <p:spPr bwMode="auto">
          <a:xfrm>
            <a:off x="3019425" y="4010025"/>
            <a:ext cx="53816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2" name="Gerade Verbindung 12"/>
          <p:cNvCxnSpPr>
            <a:cxnSpLocks noChangeShapeType="1"/>
          </p:cNvCxnSpPr>
          <p:nvPr/>
        </p:nvCxnSpPr>
        <p:spPr bwMode="auto">
          <a:xfrm rot="5400000">
            <a:off x="4533900" y="5048250"/>
            <a:ext cx="2076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3" name="Rechteck 13"/>
          <p:cNvSpPr>
            <a:spLocks noChangeArrowheads="1"/>
          </p:cNvSpPr>
          <p:nvPr/>
        </p:nvSpPr>
        <p:spPr bwMode="auto">
          <a:xfrm>
            <a:off x="4546600" y="3711575"/>
            <a:ext cx="205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33015 Mitterhuber</a:t>
            </a:r>
          </a:p>
        </p:txBody>
      </p:sp>
      <p:cxnSp>
        <p:nvCxnSpPr>
          <p:cNvPr id="18504" name="Gerade Verbindung 14"/>
          <p:cNvCxnSpPr>
            <a:cxnSpLocks noChangeShapeType="1"/>
          </p:cNvCxnSpPr>
          <p:nvPr/>
        </p:nvCxnSpPr>
        <p:spPr bwMode="auto">
          <a:xfrm rot="5400000">
            <a:off x="6057900" y="5038725"/>
            <a:ext cx="2076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5" name="Rechteck 15"/>
          <p:cNvSpPr>
            <a:spLocks noChangeArrowheads="1"/>
          </p:cNvSpPr>
          <p:nvPr/>
        </p:nvSpPr>
        <p:spPr bwMode="auto">
          <a:xfrm>
            <a:off x="7183438" y="4035425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2.046,60</a:t>
            </a:r>
          </a:p>
        </p:txBody>
      </p:sp>
      <p:sp>
        <p:nvSpPr>
          <p:cNvPr id="18506" name="Textfeld 16"/>
          <p:cNvSpPr txBox="1">
            <a:spLocks noChangeArrowheads="1"/>
          </p:cNvSpPr>
          <p:nvPr/>
        </p:nvSpPr>
        <p:spPr bwMode="auto">
          <a:xfrm>
            <a:off x="3009900" y="402907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3.5.   5010, 2500</a:t>
            </a:r>
          </a:p>
          <a:p>
            <a:r>
              <a:rPr lang="de-DE" altLang="de-DE"/>
              <a:t>7.5.   5010, 2500                     318,60</a:t>
            </a:r>
          </a:p>
          <a:p>
            <a:r>
              <a:rPr lang="de-DE" altLang="de-DE"/>
              <a:t>14.5. 2800                            1.728,00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83"/>
          <p:cNvSpPr>
            <a:spLocks noChangeArrowheads="1"/>
          </p:cNvSpPr>
          <p:nvPr/>
        </p:nvSpPr>
        <p:spPr bwMode="auto">
          <a:xfrm>
            <a:off x="754063" y="3362325"/>
            <a:ext cx="30607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>
                <a:solidFill>
                  <a:schemeClr val="accent1"/>
                </a:solidFill>
              </a:rPr>
              <a:t>Verpackungsmaterial</a:t>
            </a:r>
          </a:p>
        </p:txBody>
      </p:sp>
      <p:sp>
        <p:nvSpPr>
          <p:cNvPr id="19459" name="Rectangle 884"/>
          <p:cNvSpPr>
            <a:spLocks noChangeArrowheads="1"/>
          </p:cNvSpPr>
          <p:nvPr/>
        </p:nvSpPr>
        <p:spPr bwMode="auto">
          <a:xfrm>
            <a:off x="2282825" y="3956050"/>
            <a:ext cx="28082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>
                <a:solidFill>
                  <a:schemeClr val="accent1"/>
                </a:solidFill>
              </a:rPr>
              <a:t>Reinigungsmaterial</a:t>
            </a:r>
          </a:p>
        </p:txBody>
      </p:sp>
      <p:sp>
        <p:nvSpPr>
          <p:cNvPr id="19460" name="Rectangle 885"/>
          <p:cNvSpPr>
            <a:spLocks noChangeArrowheads="1"/>
          </p:cNvSpPr>
          <p:nvPr/>
        </p:nvSpPr>
        <p:spPr bwMode="auto">
          <a:xfrm>
            <a:off x="4762500" y="3363913"/>
            <a:ext cx="1924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>
                <a:solidFill>
                  <a:schemeClr val="accent1"/>
                </a:solidFill>
              </a:rPr>
              <a:t>Büromaterial</a:t>
            </a:r>
          </a:p>
        </p:txBody>
      </p:sp>
      <p:sp>
        <p:nvSpPr>
          <p:cNvPr id="19461" name="Rectangle 886"/>
          <p:cNvSpPr>
            <a:spLocks noChangeArrowheads="1"/>
          </p:cNvSpPr>
          <p:nvPr/>
        </p:nvSpPr>
        <p:spPr bwMode="auto">
          <a:xfrm>
            <a:off x="7169150" y="3956050"/>
            <a:ext cx="18907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>
                <a:solidFill>
                  <a:schemeClr val="accent1"/>
                </a:solidFill>
              </a:rPr>
              <a:t>Heizmaterial</a:t>
            </a:r>
          </a:p>
        </p:txBody>
      </p:sp>
      <p:sp>
        <p:nvSpPr>
          <p:cNvPr id="96119" name="Rectangle 887"/>
          <p:cNvSpPr>
            <a:spLocks noChangeArrowheads="1"/>
          </p:cNvSpPr>
          <p:nvPr/>
        </p:nvSpPr>
        <p:spPr bwMode="auto">
          <a:xfrm>
            <a:off x="2032000" y="5708650"/>
            <a:ext cx="2881313" cy="862417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7600 Büromaterial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  an 2800 (...)</a:t>
            </a:r>
          </a:p>
        </p:txBody>
      </p:sp>
      <p:sp>
        <p:nvSpPr>
          <p:cNvPr id="19465" name="Rectangle 888"/>
          <p:cNvSpPr>
            <a:spLocks noChangeArrowheads="1"/>
          </p:cNvSpPr>
          <p:nvPr/>
        </p:nvSpPr>
        <p:spPr bwMode="auto">
          <a:xfrm>
            <a:off x="733425" y="4922838"/>
            <a:ext cx="8326438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3200">
                <a:solidFill>
                  <a:schemeClr val="accent1"/>
                </a:solidFill>
              </a:rPr>
              <a:t>Erfassung auf Aufwandskonten</a:t>
            </a:r>
          </a:p>
        </p:txBody>
      </p:sp>
      <p:sp>
        <p:nvSpPr>
          <p:cNvPr id="19466" name="Rectangle 889"/>
          <p:cNvSpPr>
            <a:spLocks noChangeArrowheads="1"/>
          </p:cNvSpPr>
          <p:nvPr/>
        </p:nvSpPr>
        <p:spPr bwMode="auto">
          <a:xfrm>
            <a:off x="731838" y="5716588"/>
            <a:ext cx="113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1"/>
                </a:solidFill>
              </a:rPr>
              <a:t>Beispiel</a:t>
            </a:r>
            <a:r>
              <a:rPr lang="de-DE" altLang="de-DE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9467" name="AutoShape 892"/>
          <p:cNvSpPr>
            <a:spLocks noChangeArrowheads="1"/>
          </p:cNvSpPr>
          <p:nvPr/>
        </p:nvSpPr>
        <p:spPr bwMode="auto">
          <a:xfrm>
            <a:off x="1096963" y="3997325"/>
            <a:ext cx="908050" cy="882650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9468" name="AutoShape 893"/>
          <p:cNvSpPr>
            <a:spLocks noChangeArrowheads="1"/>
          </p:cNvSpPr>
          <p:nvPr/>
        </p:nvSpPr>
        <p:spPr bwMode="auto">
          <a:xfrm>
            <a:off x="3246438" y="4445000"/>
            <a:ext cx="908050" cy="43021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9469" name="AutoShape 894"/>
          <p:cNvSpPr>
            <a:spLocks noChangeArrowheads="1"/>
          </p:cNvSpPr>
          <p:nvPr/>
        </p:nvSpPr>
        <p:spPr bwMode="auto">
          <a:xfrm>
            <a:off x="5711825" y="3997325"/>
            <a:ext cx="908050" cy="89376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9470" name="AutoShape 895"/>
          <p:cNvSpPr>
            <a:spLocks noChangeArrowheads="1"/>
          </p:cNvSpPr>
          <p:nvPr/>
        </p:nvSpPr>
        <p:spPr bwMode="auto">
          <a:xfrm>
            <a:off x="7643813" y="4454525"/>
            <a:ext cx="908050" cy="43021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9471" name="Rectangle 897"/>
          <p:cNvSpPr>
            <a:spLocks noChangeArrowheads="1"/>
          </p:cNvSpPr>
          <p:nvPr/>
        </p:nvSpPr>
        <p:spPr bwMode="auto">
          <a:xfrm>
            <a:off x="5937250" y="5578475"/>
            <a:ext cx="3917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Weitere Konten:</a:t>
            </a:r>
          </a:p>
          <a:p>
            <a:r>
              <a:rPr lang="de-DE" altLang="de-DE">
                <a:solidFill>
                  <a:schemeClr val="accent1"/>
                </a:solidFill>
              </a:rPr>
              <a:t>5340 Verpackungsmaterialverbrauch</a:t>
            </a:r>
          </a:p>
          <a:p>
            <a:r>
              <a:rPr lang="de-DE" altLang="de-DE">
                <a:solidFill>
                  <a:schemeClr val="accent1"/>
                </a:solidFill>
              </a:rPr>
              <a:t>5450 Reinigungsmaterialverbrauch</a:t>
            </a:r>
          </a:p>
          <a:p>
            <a:r>
              <a:rPr lang="de-DE" altLang="de-DE">
                <a:solidFill>
                  <a:schemeClr val="accent1"/>
                </a:solidFill>
              </a:rPr>
              <a:t>5600 Heizölverbrauch</a:t>
            </a:r>
          </a:p>
        </p:txBody>
      </p:sp>
      <p:pic>
        <p:nvPicPr>
          <p:cNvPr id="19472" name="Picture 899" descr="p74z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063625"/>
            <a:ext cx="238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901" descr="44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869950"/>
            <a:ext cx="2562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903" descr="000974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905" descr="fooooli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219200"/>
            <a:ext cx="15430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907" descr="gro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35163"/>
            <a:ext cx="1657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140" name="Rectangle 908"/>
          <p:cNvSpPr>
            <a:spLocks noChangeArrowheads="1"/>
          </p:cNvSpPr>
          <p:nvPr/>
        </p:nvSpPr>
        <p:spPr bwMode="auto">
          <a:xfrm>
            <a:off x="508000" y="777875"/>
            <a:ext cx="6342063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Beispiele: Büro-, Verpackungs-, Reinigungs- &amp; Heizmaterial</a:t>
            </a:r>
          </a:p>
        </p:txBody>
      </p:sp>
      <p:sp>
        <p:nvSpPr>
          <p:cNvPr id="20" name="Rectangle 908"/>
          <p:cNvSpPr>
            <a:spLocks noChangeArrowheads="1"/>
          </p:cNvSpPr>
          <p:nvPr/>
        </p:nvSpPr>
        <p:spPr bwMode="auto">
          <a:xfrm>
            <a:off x="190500" y="142875"/>
            <a:ext cx="4335463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sonstigem Material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562100" y="941388"/>
            <a:ext cx="575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1"/>
                </a:solidFill>
              </a:rPr>
              <a:t>Anpassung des Vorratskonto am 31.12. - Beispiel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 rot="19800000">
            <a:off x="8629650" y="1108075"/>
            <a:ext cx="105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Fall 2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 rot="19800000">
            <a:off x="300038" y="1209675"/>
            <a:ext cx="104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de-DE" sz="280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Fall</a:t>
            </a:r>
            <a:r>
              <a:rPr lang="de-D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466725" y="5133973"/>
            <a:ext cx="4291013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rgbClr val="33CCFF"/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/>
              <a:t>Vorrat Heizöl   </a:t>
            </a:r>
            <a:r>
              <a:rPr lang="de-DE" altLang="de-DE" sz="1600" b="1"/>
              <a:t>an</a:t>
            </a:r>
            <a:r>
              <a:rPr lang="de-DE" altLang="de-DE" sz="1600"/>
              <a:t>    Heizölverbrauch 1.500,--</a:t>
            </a: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484813" y="5133973"/>
            <a:ext cx="4189412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rgbClr val="33CCFF"/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/>
              <a:t>Heizölverbrauch   </a:t>
            </a:r>
            <a:r>
              <a:rPr lang="de-DE" altLang="de-DE" sz="1600" b="1"/>
              <a:t>an</a:t>
            </a:r>
            <a:r>
              <a:rPr lang="de-DE" altLang="de-DE" sz="1600"/>
              <a:t>    Vorrat Heizöl  500,--</a:t>
            </a:r>
          </a:p>
        </p:txBody>
      </p:sp>
      <p:sp>
        <p:nvSpPr>
          <p:cNvPr id="20487" name="AutoShape 16"/>
          <p:cNvSpPr>
            <a:spLocks noChangeArrowheads="1"/>
          </p:cNvSpPr>
          <p:nvPr/>
        </p:nvSpPr>
        <p:spPr bwMode="auto">
          <a:xfrm>
            <a:off x="3003550" y="4584700"/>
            <a:ext cx="974725" cy="5207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488" name="AutoShape 17"/>
          <p:cNvSpPr>
            <a:spLocks noChangeArrowheads="1"/>
          </p:cNvSpPr>
          <p:nvPr/>
        </p:nvSpPr>
        <p:spPr bwMode="auto">
          <a:xfrm>
            <a:off x="7851775" y="4610100"/>
            <a:ext cx="974725" cy="5207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489" name="Line 19"/>
          <p:cNvSpPr>
            <a:spLocks noChangeShapeType="1"/>
          </p:cNvSpPr>
          <p:nvPr/>
        </p:nvSpPr>
        <p:spPr bwMode="auto">
          <a:xfrm>
            <a:off x="744538" y="2700338"/>
            <a:ext cx="4059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3862388" y="2700338"/>
            <a:ext cx="0" cy="190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1" name="Line 21"/>
          <p:cNvSpPr>
            <a:spLocks noChangeShapeType="1"/>
          </p:cNvSpPr>
          <p:nvPr/>
        </p:nvSpPr>
        <p:spPr bwMode="auto">
          <a:xfrm>
            <a:off x="2900363" y="2700338"/>
            <a:ext cx="0" cy="1909762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3006725" y="2401888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Soll</a:t>
            </a:r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3932238" y="2401888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Haben</a:t>
            </a:r>
          </a:p>
        </p:txBody>
      </p:sp>
      <p:sp>
        <p:nvSpPr>
          <p:cNvPr id="20494" name="Rectangle 24"/>
          <p:cNvSpPr>
            <a:spLocks noChangeArrowheads="1"/>
          </p:cNvSpPr>
          <p:nvPr/>
        </p:nvSpPr>
        <p:spPr bwMode="auto">
          <a:xfrm>
            <a:off x="633413" y="2293938"/>
            <a:ext cx="194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Vorrat Heizöl</a:t>
            </a:r>
          </a:p>
        </p:txBody>
      </p:sp>
      <p:sp>
        <p:nvSpPr>
          <p:cNvPr id="20495" name="Text Box 25"/>
          <p:cNvSpPr txBox="1">
            <a:spLocks noChangeArrowheads="1"/>
          </p:cNvSpPr>
          <p:nvPr/>
        </p:nvSpPr>
        <p:spPr bwMode="auto">
          <a:xfrm>
            <a:off x="568325" y="2728913"/>
            <a:ext cx="330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1.1.     EBK	        6.500,--</a:t>
            </a:r>
          </a:p>
          <a:p>
            <a:r>
              <a:rPr lang="de-AT" altLang="de-DE"/>
              <a:t>31.12. </a:t>
            </a:r>
            <a:r>
              <a:rPr lang="de-AT" altLang="de-DE" sz="1600"/>
              <a:t>Heizölverbrauch   </a:t>
            </a:r>
            <a:r>
              <a:rPr lang="de-AT" altLang="de-DE"/>
              <a:t>1.500,--</a:t>
            </a:r>
            <a:endParaRPr lang="de-AT" altLang="de-DE" sz="1600"/>
          </a:p>
        </p:txBody>
      </p:sp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1216025" y="1458913"/>
            <a:ext cx="31035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Endbestand: € 8.000,--</a:t>
            </a:r>
          </a:p>
          <a:p>
            <a:r>
              <a:rPr lang="de-AT" altLang="de-DE" sz="1600"/>
              <a:t>(Endbestand &gt; Anfangsbestand)</a:t>
            </a:r>
          </a:p>
        </p:txBody>
      </p:sp>
      <p:sp>
        <p:nvSpPr>
          <p:cNvPr id="20497" name="Line 27"/>
          <p:cNvSpPr>
            <a:spLocks noChangeShapeType="1"/>
          </p:cNvSpPr>
          <p:nvPr/>
        </p:nvSpPr>
        <p:spPr bwMode="auto">
          <a:xfrm>
            <a:off x="5659438" y="2865438"/>
            <a:ext cx="4059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8" name="Line 28"/>
          <p:cNvSpPr>
            <a:spLocks noChangeShapeType="1"/>
          </p:cNvSpPr>
          <p:nvPr/>
        </p:nvSpPr>
        <p:spPr bwMode="auto">
          <a:xfrm>
            <a:off x="8777288" y="2865438"/>
            <a:ext cx="0" cy="190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9" name="Line 29"/>
          <p:cNvSpPr>
            <a:spLocks noChangeShapeType="1"/>
          </p:cNvSpPr>
          <p:nvPr/>
        </p:nvSpPr>
        <p:spPr bwMode="auto">
          <a:xfrm>
            <a:off x="7815263" y="2865438"/>
            <a:ext cx="0" cy="1909762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500" name="Rectangle 30"/>
          <p:cNvSpPr>
            <a:spLocks noChangeArrowheads="1"/>
          </p:cNvSpPr>
          <p:nvPr/>
        </p:nvSpPr>
        <p:spPr bwMode="auto">
          <a:xfrm>
            <a:off x="7921625" y="2566988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Soll</a:t>
            </a:r>
          </a:p>
        </p:txBody>
      </p:sp>
      <p:sp>
        <p:nvSpPr>
          <p:cNvPr id="20501" name="Rectangle 31"/>
          <p:cNvSpPr>
            <a:spLocks noChangeArrowheads="1"/>
          </p:cNvSpPr>
          <p:nvPr/>
        </p:nvSpPr>
        <p:spPr bwMode="auto">
          <a:xfrm>
            <a:off x="8847138" y="2566988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Haben</a:t>
            </a:r>
          </a:p>
        </p:txBody>
      </p:sp>
      <p:sp>
        <p:nvSpPr>
          <p:cNvPr id="20502" name="Rectangle 32"/>
          <p:cNvSpPr>
            <a:spLocks noChangeArrowheads="1"/>
          </p:cNvSpPr>
          <p:nvPr/>
        </p:nvSpPr>
        <p:spPr bwMode="auto">
          <a:xfrm>
            <a:off x="5548313" y="2459038"/>
            <a:ext cx="194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Vorrat Heizöl</a:t>
            </a:r>
          </a:p>
        </p:txBody>
      </p:sp>
      <p:sp>
        <p:nvSpPr>
          <p:cNvPr id="20503" name="Text Box 33"/>
          <p:cNvSpPr txBox="1">
            <a:spLocks noChangeArrowheads="1"/>
          </p:cNvSpPr>
          <p:nvPr/>
        </p:nvSpPr>
        <p:spPr bwMode="auto">
          <a:xfrm>
            <a:off x="5483225" y="2894013"/>
            <a:ext cx="420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1.1.     EBK	        6.500,--</a:t>
            </a:r>
          </a:p>
          <a:p>
            <a:r>
              <a:rPr lang="de-AT" altLang="de-DE"/>
              <a:t>31.12. </a:t>
            </a:r>
            <a:r>
              <a:rPr lang="de-AT" altLang="de-DE" sz="1600"/>
              <a:t>Heizölverbrauch                      </a:t>
            </a:r>
            <a:r>
              <a:rPr lang="de-AT" altLang="de-DE"/>
              <a:t>500,--</a:t>
            </a:r>
            <a:endParaRPr lang="de-AT" altLang="de-DE" sz="1600"/>
          </a:p>
        </p:txBody>
      </p:sp>
      <p:sp>
        <p:nvSpPr>
          <p:cNvPr id="20504" name="Text Box 34"/>
          <p:cNvSpPr txBox="1">
            <a:spLocks noChangeArrowheads="1"/>
          </p:cNvSpPr>
          <p:nvPr/>
        </p:nvSpPr>
        <p:spPr bwMode="auto">
          <a:xfrm>
            <a:off x="6169025" y="1474788"/>
            <a:ext cx="31035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Endbestand: € 6.000,--</a:t>
            </a:r>
          </a:p>
          <a:p>
            <a:r>
              <a:rPr lang="de-AT" altLang="de-DE" sz="1600"/>
              <a:t>(Endbestand &lt; Anfangsbestand)</a:t>
            </a:r>
          </a:p>
        </p:txBody>
      </p:sp>
      <p:sp>
        <p:nvSpPr>
          <p:cNvPr id="20505" name="Text Box 35"/>
          <p:cNvSpPr txBox="1">
            <a:spLocks noChangeArrowheads="1"/>
          </p:cNvSpPr>
          <p:nvPr/>
        </p:nvSpPr>
        <p:spPr bwMode="auto">
          <a:xfrm>
            <a:off x="244475" y="5688011"/>
            <a:ext cx="9493250" cy="92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/>
              <a:t>Während des Jahres bleibt das jeweilige Vorratskonto unberührt! Die Buchungen erfolgen</a:t>
            </a:r>
          </a:p>
          <a:p>
            <a:pPr algn="ctr"/>
            <a:r>
              <a:rPr lang="de-AT" altLang="de-DE"/>
              <a:t>auf entsprechenden Aufwandskonten. Am Jahresende wird das Vorratskonto auf den neuen</a:t>
            </a:r>
          </a:p>
          <a:p>
            <a:pPr algn="ctr"/>
            <a:r>
              <a:rPr lang="de-AT" altLang="de-DE"/>
              <a:t>Inventurbestand „angepasst“.</a:t>
            </a:r>
          </a:p>
        </p:txBody>
      </p:sp>
      <p:sp>
        <p:nvSpPr>
          <p:cNvPr id="27" name="Rectangle 908"/>
          <p:cNvSpPr>
            <a:spLocks noChangeArrowheads="1"/>
          </p:cNvSpPr>
          <p:nvPr/>
        </p:nvSpPr>
        <p:spPr bwMode="auto">
          <a:xfrm>
            <a:off x="190500" y="142875"/>
            <a:ext cx="4335463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sonstigem Material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2753210" y="1426017"/>
            <a:ext cx="3562898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Warenverkauf gegen Kreditkarte:</a:t>
            </a:r>
          </a:p>
          <a:p>
            <a:r>
              <a:rPr lang="de-DE" altLang="de-DE" dirty="0" smtClean="0"/>
              <a:t>€ 1.200,- inkl. 20 % </a:t>
            </a:r>
            <a:r>
              <a:rPr lang="de-DE" altLang="de-DE" dirty="0" err="1" smtClean="0"/>
              <a:t>USt</a:t>
            </a:r>
            <a:endParaRPr lang="de-DE" altLang="de-DE" dirty="0"/>
          </a:p>
        </p:txBody>
      </p:sp>
      <p:sp>
        <p:nvSpPr>
          <p:cNvPr id="5129" name="AutoShape 386"/>
          <p:cNvSpPr>
            <a:spLocks noChangeArrowheads="1"/>
          </p:cNvSpPr>
          <p:nvPr/>
        </p:nvSpPr>
        <p:spPr bwMode="auto">
          <a:xfrm>
            <a:off x="3490084" y="2300095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30" name="AutoShape 387"/>
          <p:cNvSpPr>
            <a:spLocks noChangeArrowheads="1"/>
          </p:cNvSpPr>
          <p:nvPr/>
        </p:nvSpPr>
        <p:spPr bwMode="auto">
          <a:xfrm>
            <a:off x="3377371" y="3111307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66716" name="Rectangle 1852"/>
          <p:cNvSpPr>
            <a:spLocks noChangeArrowheads="1"/>
          </p:cNvSpPr>
          <p:nvPr/>
        </p:nvSpPr>
        <p:spPr bwMode="auto">
          <a:xfrm>
            <a:off x="4534658" y="4230495"/>
            <a:ext cx="4479801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2791 Forderungen </a:t>
            </a:r>
            <a:r>
              <a:rPr lang="de-DE" sz="1600" dirty="0" smtClean="0"/>
              <a:t>Visa		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 4000 HW-Erlöse	</a:t>
            </a:r>
            <a:r>
              <a:rPr lang="de-DE" sz="1600" dirty="0" smtClean="0"/>
              <a:t>	1.000,-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3500 UST </a:t>
            </a:r>
            <a:r>
              <a:rPr lang="de-DE" sz="1600" dirty="0" smtClean="0"/>
              <a:t>			   200,-</a:t>
            </a:r>
            <a:endParaRPr lang="de-DE" sz="1600" dirty="0"/>
          </a:p>
        </p:txBody>
      </p:sp>
      <p:grpSp>
        <p:nvGrpSpPr>
          <p:cNvPr id="5140" name="Group 1869"/>
          <p:cNvGrpSpPr>
            <a:grpSpLocks/>
          </p:cNvGrpSpPr>
          <p:nvPr/>
        </p:nvGrpSpPr>
        <p:grpSpPr bwMode="auto">
          <a:xfrm>
            <a:off x="142046" y="2247707"/>
            <a:ext cx="2244725" cy="1389063"/>
            <a:chOff x="4021" y="668"/>
            <a:chExt cx="1414" cy="875"/>
          </a:xfrm>
        </p:grpSpPr>
        <p:pic>
          <p:nvPicPr>
            <p:cNvPr id="5154" name="Picture 1870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 Box 1871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5141" name="Group 1875"/>
          <p:cNvGrpSpPr>
            <a:grpSpLocks/>
          </p:cNvGrpSpPr>
          <p:nvPr/>
        </p:nvGrpSpPr>
        <p:grpSpPr bwMode="auto">
          <a:xfrm>
            <a:off x="6145971" y="1933382"/>
            <a:ext cx="1549400" cy="1812925"/>
            <a:chOff x="3952" y="612"/>
            <a:chExt cx="976" cy="1142"/>
          </a:xfrm>
        </p:grpSpPr>
        <p:pic>
          <p:nvPicPr>
            <p:cNvPr id="5152" name="Picture 1876" descr="rentner-mit-einkaufswag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3" name="Text Box 1877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34938" y="120650"/>
            <a:ext cx="32956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mit Kreditkarten</a:t>
            </a:r>
          </a:p>
        </p:txBody>
      </p:sp>
      <p:sp>
        <p:nvSpPr>
          <p:cNvPr id="514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5167" name="Picture 47" descr="http://www.freeaarpvisacard.com/_/rsrc/1302059541088/home/vi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3" y="2994819"/>
            <a:ext cx="1755702" cy="10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visa-masterc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05" y="666191"/>
            <a:ext cx="2305979" cy="25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81988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1447800" y="2582863"/>
            <a:ext cx="523875" cy="2095500"/>
          </a:xfrm>
          <a:prstGeom prst="upArrow">
            <a:avLst>
              <a:gd name="adj1" fmla="val 50000"/>
              <a:gd name="adj2" fmla="val 199981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2341563" y="2605088"/>
            <a:ext cx="525462" cy="2095500"/>
          </a:xfrm>
          <a:prstGeom prst="downArrow">
            <a:avLst>
              <a:gd name="adj1" fmla="val 50000"/>
              <a:gd name="adj2" fmla="val 19941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 rot="-5400000">
            <a:off x="-171266" y="3435713"/>
            <a:ext cx="239168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dirty="0" smtClean="0"/>
              <a:t>Abrechnung abz. 3 %</a:t>
            </a:r>
          </a:p>
          <a:p>
            <a:pPr algn="ctr"/>
            <a:r>
              <a:rPr lang="de-DE" altLang="de-DE" dirty="0" smtClean="0"/>
              <a:t>Provision</a:t>
            </a:r>
            <a:endParaRPr lang="de-DE" altLang="de-DE" dirty="0"/>
          </a:p>
        </p:txBody>
      </p:sp>
      <p:sp>
        <p:nvSpPr>
          <p:cNvPr id="166717" name="Rectangle 1853"/>
          <p:cNvSpPr>
            <a:spLocks noChangeArrowheads="1"/>
          </p:cNvSpPr>
          <p:nvPr/>
        </p:nvSpPr>
        <p:spPr bwMode="auto">
          <a:xfrm>
            <a:off x="3413125" y="4708525"/>
            <a:ext cx="4419600" cy="1324081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2800   	</a:t>
            </a:r>
            <a:r>
              <a:rPr lang="de-DE" sz="1600" dirty="0" smtClean="0"/>
              <a:t>Bank	1.164,-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7792	Provisionen</a:t>
            </a:r>
            <a:r>
              <a:rPr lang="de-DE" sz="1600" dirty="0" smtClean="0"/>
              <a:t>...	     30,-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  	</a:t>
            </a:r>
            <a:r>
              <a:rPr lang="de-DE" sz="1600" dirty="0" smtClean="0"/>
              <a:t>Vorsteuer                    6,-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2791 Forderungen </a:t>
            </a:r>
            <a:r>
              <a:rPr lang="de-DE" sz="1600" dirty="0" smtClean="0"/>
              <a:t>Visa 1.200,-	</a:t>
            </a:r>
            <a:endParaRPr lang="de-DE" sz="1600" dirty="0"/>
          </a:p>
        </p:txBody>
      </p:sp>
      <p:sp>
        <p:nvSpPr>
          <p:cNvPr id="5139" name="Rectangle 1867"/>
          <p:cNvSpPr>
            <a:spLocks noChangeArrowheads="1"/>
          </p:cNvSpPr>
          <p:nvPr/>
        </p:nvSpPr>
        <p:spPr bwMode="auto">
          <a:xfrm>
            <a:off x="2933700" y="3174547"/>
            <a:ext cx="1168400" cy="857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dirty="0"/>
              <a:t>Beleg</a:t>
            </a:r>
          </a:p>
          <a:p>
            <a:pPr algn="ctr"/>
            <a:endParaRPr lang="de-DE" altLang="de-DE" b="1" dirty="0"/>
          </a:p>
          <a:p>
            <a:pPr algn="ctr"/>
            <a:endParaRPr lang="de-DE" altLang="de-DE" b="1" dirty="0"/>
          </a:p>
        </p:txBody>
      </p:sp>
      <p:grpSp>
        <p:nvGrpSpPr>
          <p:cNvPr id="5140" name="Group 1869"/>
          <p:cNvGrpSpPr>
            <a:grpSpLocks/>
          </p:cNvGrpSpPr>
          <p:nvPr/>
        </p:nvGrpSpPr>
        <p:grpSpPr bwMode="auto">
          <a:xfrm>
            <a:off x="752475" y="1133475"/>
            <a:ext cx="2244725" cy="1389063"/>
            <a:chOff x="4021" y="668"/>
            <a:chExt cx="1414" cy="875"/>
          </a:xfrm>
        </p:grpSpPr>
        <p:pic>
          <p:nvPicPr>
            <p:cNvPr id="5154" name="Picture 1870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 Box 1871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5143" name="Picture 1881" descr="building_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476750"/>
            <a:ext cx="2012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883" descr="visa_france_300d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3"/>
          <a:stretch>
            <a:fillRect/>
          </a:stretch>
        </p:blipFill>
        <p:spPr bwMode="auto">
          <a:xfrm>
            <a:off x="2244725" y="4784725"/>
            <a:ext cx="720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34938" y="120650"/>
            <a:ext cx="73693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Abrechnung der Kreditkarten mit der Kreditkartengesellschaft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4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471636"/>
            <a:ext cx="1022350" cy="4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visa-masterc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69913"/>
            <a:ext cx="4200525" cy="46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24410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73038" y="152400"/>
            <a:ext cx="485190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mit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Bankomatkarten - Maestro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AutoShape 2608"/>
          <p:cNvSpPr>
            <a:spLocks noChangeArrowheads="1"/>
          </p:cNvSpPr>
          <p:nvPr/>
        </p:nvSpPr>
        <p:spPr bwMode="auto">
          <a:xfrm>
            <a:off x="2911475" y="274796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4344" name="Rectangle 2616"/>
          <p:cNvSpPr>
            <a:spLocks noChangeArrowheads="1"/>
          </p:cNvSpPr>
          <p:nvPr/>
        </p:nvSpPr>
        <p:spPr bwMode="auto">
          <a:xfrm>
            <a:off x="343723" y="3634277"/>
            <a:ext cx="645125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2794 (2795) Forderungen Bankomatkarten (Quick</a:t>
            </a:r>
            <a:r>
              <a:rPr lang="de-DE" sz="1600" dirty="0" smtClean="0"/>
              <a:t>)	    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 4000 HW-Erlöse	</a:t>
            </a:r>
            <a:r>
              <a:rPr lang="de-DE" sz="1600" dirty="0" smtClean="0"/>
              <a:t>			1.000,-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3500 UST </a:t>
            </a:r>
            <a:r>
              <a:rPr lang="de-DE" sz="1600" dirty="0" smtClean="0"/>
              <a:t>					   200,-</a:t>
            </a:r>
            <a:endParaRPr lang="de-DE" sz="1600" dirty="0"/>
          </a:p>
        </p:txBody>
      </p:sp>
      <p:sp>
        <p:nvSpPr>
          <p:cNvPr id="204346" name="Rectangle 2618"/>
          <p:cNvSpPr>
            <a:spLocks noChangeArrowheads="1"/>
          </p:cNvSpPr>
          <p:nvPr/>
        </p:nvSpPr>
        <p:spPr bwMode="auto">
          <a:xfrm>
            <a:off x="359599" y="4794250"/>
            <a:ext cx="6435381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2800 </a:t>
            </a:r>
            <a:r>
              <a:rPr lang="de-DE" sz="1600" dirty="0" smtClean="0"/>
              <a:t>Bank                                    		      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	an   2794 (2795) Ford. Bankomatkarten (Quick</a:t>
            </a:r>
            <a:r>
              <a:rPr lang="de-DE" sz="1600" dirty="0" smtClean="0"/>
              <a:t>)          1.200,-</a:t>
            </a:r>
            <a:endParaRPr lang="de-DE" sz="1600" dirty="0"/>
          </a:p>
        </p:txBody>
      </p:sp>
      <p:sp>
        <p:nvSpPr>
          <p:cNvPr id="204347" name="Rectangle 2619"/>
          <p:cNvSpPr>
            <a:spLocks noChangeArrowheads="1"/>
          </p:cNvSpPr>
          <p:nvPr/>
        </p:nvSpPr>
        <p:spPr bwMode="auto">
          <a:xfrm>
            <a:off x="359599" y="5670550"/>
            <a:ext cx="6435382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7792	Provisionen Kredit- </a:t>
            </a:r>
            <a:r>
              <a:rPr lang="de-DE" sz="1600" dirty="0" smtClean="0"/>
              <a:t>Bankomatkarten                      15,-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	</a:t>
            </a:r>
            <a:r>
              <a:rPr lang="de-DE" sz="1600" dirty="0" smtClean="0"/>
              <a:t>Vorsteuer				             3,-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2800 </a:t>
            </a:r>
            <a:r>
              <a:rPr lang="de-DE" sz="1600" dirty="0" smtClean="0"/>
              <a:t>Bank					  18,-</a:t>
            </a:r>
            <a:endParaRPr lang="de-DE" sz="1600" dirty="0"/>
          </a:p>
        </p:txBody>
      </p:sp>
      <p:grpSp>
        <p:nvGrpSpPr>
          <p:cNvPr id="13327" name="Group 2621"/>
          <p:cNvGrpSpPr>
            <a:grpSpLocks/>
          </p:cNvGrpSpPr>
          <p:nvPr/>
        </p:nvGrpSpPr>
        <p:grpSpPr bwMode="auto">
          <a:xfrm>
            <a:off x="396875" y="1857375"/>
            <a:ext cx="2244725" cy="1389063"/>
            <a:chOff x="4021" y="668"/>
            <a:chExt cx="1414" cy="875"/>
          </a:xfrm>
        </p:grpSpPr>
        <p:pic>
          <p:nvPicPr>
            <p:cNvPr id="13334" name="Picture 2622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 Box 262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3328" name="Group 2629"/>
          <p:cNvGrpSpPr>
            <a:grpSpLocks/>
          </p:cNvGrpSpPr>
          <p:nvPr/>
        </p:nvGrpSpPr>
        <p:grpSpPr bwMode="auto">
          <a:xfrm>
            <a:off x="4711700" y="1644650"/>
            <a:ext cx="1549400" cy="1812925"/>
            <a:chOff x="3952" y="612"/>
            <a:chExt cx="976" cy="1142"/>
          </a:xfrm>
        </p:grpSpPr>
        <p:pic>
          <p:nvPicPr>
            <p:cNvPr id="13332" name="Picture 2630" descr="rentner-mit-einkaufswag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 Box 2631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1332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59394" name="Picture 2" descr="http://t3.gstatic.com/images?q=tbn:ANd9GcS75KSfGdsTZHvpal9ucEPkM-GLoS0E0sklNXOhYh4Q_rH3tBjZ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1153636"/>
            <a:ext cx="1609725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t0.gstatic.com/images?q=tbn:ANd9GcQemm8KKFy_i9jRlvjHHRWhdUNIIev3cggvuXf6jB7XY5utVExy-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93" y="895033"/>
            <a:ext cx="2611907" cy="16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6794981" y="3634277"/>
            <a:ext cx="28392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dirty="0" smtClean="0"/>
              <a:t>Verkauf gegen </a:t>
            </a:r>
          </a:p>
          <a:p>
            <a:r>
              <a:rPr lang="de-AT" altLang="de-DE" dirty="0" smtClean="0"/>
              <a:t>Bankomatkarte € 1.200,-</a:t>
            </a:r>
          </a:p>
          <a:p>
            <a:r>
              <a:rPr lang="de-AT" altLang="de-DE" dirty="0" smtClean="0"/>
              <a:t>inkl. 20 % </a:t>
            </a:r>
            <a:r>
              <a:rPr lang="de-AT" altLang="de-DE" dirty="0" err="1" smtClean="0"/>
              <a:t>USt</a:t>
            </a:r>
            <a:endParaRPr lang="de-AT" altLang="de-DE" dirty="0" smtClean="0"/>
          </a:p>
          <a:p>
            <a:endParaRPr lang="de-AT" altLang="de-DE" dirty="0"/>
          </a:p>
          <a:p>
            <a:r>
              <a:rPr lang="de-AT" altLang="de-DE" dirty="0" smtClean="0"/>
              <a:t>Zahlungseingang</a:t>
            </a:r>
          </a:p>
          <a:p>
            <a:r>
              <a:rPr lang="de-AT" altLang="de-DE" dirty="0" smtClean="0"/>
              <a:t>Bankkonto € 1.200,-</a:t>
            </a:r>
          </a:p>
          <a:p>
            <a:endParaRPr lang="de-AT" altLang="de-DE" dirty="0"/>
          </a:p>
          <a:p>
            <a:r>
              <a:rPr lang="de-AT" altLang="de-DE" dirty="0" smtClean="0"/>
              <a:t>Monatliche Gebühr für die</a:t>
            </a:r>
          </a:p>
          <a:p>
            <a:r>
              <a:rPr lang="de-AT" altLang="de-DE" dirty="0" smtClean="0"/>
              <a:t>Nutzung des Systems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262634734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41288" y="130175"/>
            <a:ext cx="37195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Bezugskosten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2625725" y="4827588"/>
            <a:ext cx="4076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/>
              <a:t>Ware wird durch den Transport teurer!</a:t>
            </a:r>
          </a:p>
          <a:p>
            <a:pPr algn="ctr"/>
            <a:r>
              <a:rPr lang="de-DE" altLang="de-DE"/>
              <a:t>Verbuchung auf Konto 5010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679700" y="5608638"/>
            <a:ext cx="397033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</a:t>
            </a:r>
          </a:p>
        </p:txBody>
      </p:sp>
      <p:sp>
        <p:nvSpPr>
          <p:cNvPr id="10245" name="AutoShape 796"/>
          <p:cNvSpPr>
            <a:spLocks noChangeArrowheads="1"/>
          </p:cNvSpPr>
          <p:nvPr/>
        </p:nvSpPr>
        <p:spPr bwMode="auto">
          <a:xfrm>
            <a:off x="3883025" y="20669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6154" name="Rectangle 798"/>
          <p:cNvSpPr>
            <a:spLocks noChangeArrowheads="1"/>
          </p:cNvSpPr>
          <p:nvPr/>
        </p:nvSpPr>
        <p:spPr bwMode="auto">
          <a:xfrm>
            <a:off x="3217863" y="1090613"/>
            <a:ext cx="314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>
                <a:latin typeface="Verdana" pitchFamily="34" charset="0"/>
              </a:rPr>
              <a:t>Waren</a:t>
            </a:r>
          </a:p>
          <a:p>
            <a:pPr algn="ctr"/>
            <a:r>
              <a:rPr lang="de-DE" altLang="de-DE">
                <a:latin typeface="Verdana" pitchFamily="34" charset="0"/>
              </a:rPr>
              <a:t>+ </a:t>
            </a:r>
            <a:r>
              <a:rPr lang="de-DE" altLang="de-DE" b="1">
                <a:latin typeface="Verdana" pitchFamily="34" charset="0"/>
              </a:rPr>
              <a:t>Transport der Waren</a:t>
            </a:r>
          </a:p>
          <a:p>
            <a:pPr algn="ctr"/>
            <a:r>
              <a:rPr lang="de-DE" altLang="de-DE" b="1">
                <a:latin typeface="Verdana" pitchFamily="34" charset="0"/>
              </a:rPr>
              <a:t>zu uns = Bezug</a:t>
            </a:r>
          </a:p>
        </p:txBody>
      </p:sp>
      <p:grpSp>
        <p:nvGrpSpPr>
          <p:cNvPr id="6155" name="Group 801"/>
          <p:cNvGrpSpPr>
            <a:grpSpLocks/>
          </p:cNvGrpSpPr>
          <p:nvPr/>
        </p:nvGrpSpPr>
        <p:grpSpPr bwMode="auto">
          <a:xfrm>
            <a:off x="6408738" y="1044575"/>
            <a:ext cx="2244725" cy="1389063"/>
            <a:chOff x="4021" y="668"/>
            <a:chExt cx="1414" cy="875"/>
          </a:xfrm>
        </p:grpSpPr>
        <p:pic>
          <p:nvPicPr>
            <p:cNvPr id="6166" name="Picture 802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Text Box 80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6156" name="Group 813"/>
          <p:cNvGrpSpPr>
            <a:grpSpLocks/>
          </p:cNvGrpSpPr>
          <p:nvPr/>
        </p:nvGrpSpPr>
        <p:grpSpPr bwMode="auto">
          <a:xfrm>
            <a:off x="1354138" y="979488"/>
            <a:ext cx="1852612" cy="1390650"/>
            <a:chOff x="1221" y="633"/>
            <a:chExt cx="1167" cy="876"/>
          </a:xfrm>
        </p:grpSpPr>
        <p:pic>
          <p:nvPicPr>
            <p:cNvPr id="6164" name="Picture 800" descr="Lieferan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633"/>
              <a:ext cx="1167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 Box 804"/>
            <p:cNvSpPr txBox="1">
              <a:spLocks noChangeArrowheads="1"/>
            </p:cNvSpPr>
            <p:nvPr/>
          </p:nvSpPr>
          <p:spPr bwMode="auto">
            <a:xfrm>
              <a:off x="1261" y="1213"/>
              <a:ext cx="76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solidFill>
                    <a:schemeClr val="bg1"/>
                  </a:solidFill>
                  <a:latin typeface="Verdana" pitchFamily="34" charset="0"/>
                </a:rPr>
                <a:t>Lieferant</a:t>
              </a:r>
            </a:p>
          </p:txBody>
        </p:sp>
      </p:grpSp>
      <p:pic>
        <p:nvPicPr>
          <p:cNvPr id="6157" name="Picture 808" descr="20040224-l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3630613" y="2981325"/>
            <a:ext cx="2292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19"/>
          <p:cNvSpPr>
            <a:spLocks noChangeShapeType="1"/>
          </p:cNvSpPr>
          <p:nvPr/>
        </p:nvSpPr>
        <p:spPr bwMode="auto">
          <a:xfrm flipV="1">
            <a:off x="6019800" y="3224213"/>
            <a:ext cx="37655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>
            <a:off x="8843963" y="3224213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>
            <a:off x="7881938" y="3224213"/>
            <a:ext cx="0" cy="955675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7988300" y="2925763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Soll</a:t>
            </a: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8913813" y="29257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Haben</a:t>
            </a:r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auto">
          <a:xfrm>
            <a:off x="5948363" y="2922588"/>
            <a:ext cx="177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/>
              <a:t>5010 HW-Einsatz</a:t>
            </a:r>
          </a:p>
        </p:txBody>
      </p:sp>
    </p:spTree>
    <p:extLst>
      <p:ext uri="{BB962C8B-B14F-4D97-AF65-F5344CB8AC3E}">
        <p14:creationId xmlns:p14="http://schemas.microsoft.com/office/powerpoint/2010/main" val="5071253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167188" y="10001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4468813" y="130016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2292" name="AutoShape 9"/>
          <p:cNvSpPr>
            <a:spLocks noChangeArrowheads="1"/>
          </p:cNvSpPr>
          <p:nvPr/>
        </p:nvSpPr>
        <p:spPr bwMode="auto">
          <a:xfrm>
            <a:off x="3911600" y="1895475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2566988" y="3535363"/>
            <a:ext cx="6145212" cy="83185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</a:t>
            </a:r>
            <a:r>
              <a:rPr lang="de-DE" sz="1600" dirty="0" smtClean="0"/>
              <a:t>HW-Einsatz				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</a:t>
            </a:r>
            <a:r>
              <a:rPr lang="de-DE" sz="1600" dirty="0" smtClean="0"/>
              <a:t>Vorsteuer				  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3180 </a:t>
            </a:r>
            <a:r>
              <a:rPr lang="de-DE" sz="1600" dirty="0" smtClean="0"/>
              <a:t>VB Kreditkartenunternehmen		240,-</a:t>
            </a:r>
            <a:endParaRPr lang="de-DE" sz="1600" dirty="0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2574925" y="5000625"/>
            <a:ext cx="6162675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3180 Verbindlichkeit </a:t>
            </a:r>
            <a:r>
              <a:rPr lang="de-DE" sz="1600" dirty="0" smtClean="0"/>
              <a:t>Kreditkartenunternehmen	240,-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 2800 </a:t>
            </a:r>
            <a:r>
              <a:rPr lang="de-DE" sz="1600" dirty="0" smtClean="0"/>
              <a:t>Bank					240,-</a:t>
            </a:r>
            <a:endParaRPr lang="de-DE" sz="1600" dirty="0"/>
          </a:p>
        </p:txBody>
      </p:sp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6670675" y="1336675"/>
            <a:ext cx="2244725" cy="1389063"/>
            <a:chOff x="4021" y="668"/>
            <a:chExt cx="1414" cy="875"/>
          </a:xfrm>
        </p:grpSpPr>
        <p:pic>
          <p:nvPicPr>
            <p:cNvPr id="12307" name="Picture 21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2301" name="Text Box 32"/>
          <p:cNvSpPr txBox="1">
            <a:spLocks noChangeArrowheads="1"/>
          </p:cNvSpPr>
          <p:nvPr/>
        </p:nvSpPr>
        <p:spPr bwMode="auto">
          <a:xfrm>
            <a:off x="276225" y="3744913"/>
            <a:ext cx="1200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Einkauf:</a:t>
            </a:r>
          </a:p>
          <a:p>
            <a:endParaRPr lang="de-AT" altLang="de-DE"/>
          </a:p>
          <a:p>
            <a:endParaRPr lang="de-AT" altLang="de-DE"/>
          </a:p>
          <a:p>
            <a:endParaRPr lang="de-AT" altLang="de-DE"/>
          </a:p>
          <a:p>
            <a:r>
              <a:rPr lang="de-AT" altLang="de-DE"/>
              <a:t>Belastung</a:t>
            </a:r>
          </a:p>
          <a:p>
            <a:r>
              <a:rPr lang="de-AT" altLang="de-DE"/>
              <a:t>der Bank:</a:t>
            </a: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31654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Einkäufe mit Kreditkarten</a:t>
            </a:r>
          </a:p>
        </p:txBody>
      </p:sp>
      <p:pic>
        <p:nvPicPr>
          <p:cNvPr id="12303" name="Picture 433" descr="Lieferant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350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437"/>
          <p:cNvSpPr txBox="1">
            <a:spLocks noChangeArrowheads="1"/>
          </p:cNvSpPr>
          <p:nvPr/>
        </p:nvSpPr>
        <p:spPr bwMode="auto">
          <a:xfrm>
            <a:off x="1951038" y="22558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230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7" name="Picture 47" descr="http://www.freeaarpvisacard.com/_/rsrc/1302059541088/home/vi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43" y="2088056"/>
            <a:ext cx="1755702" cy="10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80419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http://www.paylife.at/web/export/download/Downloads/MaestroKarte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278063"/>
            <a:ext cx="1778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34606" y="102584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/>
              <a:t>Waren</a:t>
            </a:r>
          </a:p>
        </p:txBody>
      </p:sp>
      <p:sp>
        <p:nvSpPr>
          <p:cNvPr id="14340" name="AutoShape 8"/>
          <p:cNvSpPr>
            <a:spLocks noChangeArrowheads="1"/>
          </p:cNvSpPr>
          <p:nvPr/>
        </p:nvSpPr>
        <p:spPr bwMode="auto">
          <a:xfrm>
            <a:off x="4261644" y="125444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3704431" y="1849755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grpSp>
        <p:nvGrpSpPr>
          <p:cNvPr id="14348" name="Group 20"/>
          <p:cNvGrpSpPr>
            <a:grpSpLocks/>
          </p:cNvGrpSpPr>
          <p:nvPr/>
        </p:nvGrpSpPr>
        <p:grpSpPr bwMode="auto">
          <a:xfrm>
            <a:off x="6463506" y="1290955"/>
            <a:ext cx="2244725" cy="1389063"/>
            <a:chOff x="4021" y="668"/>
            <a:chExt cx="1414" cy="875"/>
          </a:xfrm>
        </p:grpSpPr>
        <p:pic>
          <p:nvPicPr>
            <p:cNvPr id="14355" name="Picture 21" descr="lamr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482632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Einkäufe mit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Bankomatkarten - Maestro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4351" name="Picture 433" descr="Lieferant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9" y="128936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437"/>
          <p:cNvSpPr txBox="1">
            <a:spLocks noChangeArrowheads="1"/>
          </p:cNvSpPr>
          <p:nvPr/>
        </p:nvSpPr>
        <p:spPr bwMode="auto">
          <a:xfrm>
            <a:off x="1743869" y="221011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4353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788285" y="4341019"/>
            <a:ext cx="6145212" cy="83185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</a:t>
            </a:r>
            <a:r>
              <a:rPr lang="de-DE" sz="1600" dirty="0" smtClean="0"/>
              <a:t>HW-Einsatz				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</a:t>
            </a:r>
            <a:r>
              <a:rPr lang="de-DE" sz="1600" dirty="0" smtClean="0"/>
              <a:t>Vorsteuer				  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</a:t>
            </a:r>
            <a:r>
              <a:rPr lang="de-DE" sz="1600" dirty="0" smtClean="0"/>
              <a:t>3190 VB Bankomatkarten			240,-</a:t>
            </a:r>
            <a:endParaRPr lang="de-DE" sz="16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813844" y="5596731"/>
            <a:ext cx="6162675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 smtClean="0"/>
              <a:t>3190 </a:t>
            </a:r>
            <a:r>
              <a:rPr lang="de-DE" sz="1600" dirty="0"/>
              <a:t>Verbindlichkeit </a:t>
            </a:r>
            <a:r>
              <a:rPr lang="de-DE" sz="1600" dirty="0" smtClean="0"/>
              <a:t>Bankomatkarten		240,-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 2800 </a:t>
            </a:r>
            <a:r>
              <a:rPr lang="de-DE" sz="1600" dirty="0" smtClean="0"/>
              <a:t>Bank					240,-</a:t>
            </a:r>
            <a:endParaRPr lang="de-DE" sz="1600" dirty="0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15144" y="4341019"/>
            <a:ext cx="1200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Einkauf:</a:t>
            </a:r>
          </a:p>
          <a:p>
            <a:endParaRPr lang="de-AT" altLang="de-DE"/>
          </a:p>
          <a:p>
            <a:endParaRPr lang="de-AT" altLang="de-DE"/>
          </a:p>
          <a:p>
            <a:endParaRPr lang="de-AT" altLang="de-DE"/>
          </a:p>
          <a:p>
            <a:r>
              <a:rPr lang="de-AT" altLang="de-DE"/>
              <a:t>Belastung</a:t>
            </a:r>
          </a:p>
          <a:p>
            <a:r>
              <a:rPr lang="de-AT" altLang="de-DE"/>
              <a:t>der Bank:</a:t>
            </a:r>
          </a:p>
        </p:txBody>
      </p:sp>
    </p:spTree>
    <p:extLst>
      <p:ext uri="{BB962C8B-B14F-4D97-AF65-F5344CB8AC3E}">
        <p14:creationId xmlns:p14="http://schemas.microsoft.com/office/powerpoint/2010/main" val="1197528024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59578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</a:t>
            </a:r>
            <a:r>
              <a:rPr lang="de-D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&amp; Kreditkarten:</a:t>
            </a:r>
          </a:p>
        </p:txBody>
      </p:sp>
      <p:sp>
        <p:nvSpPr>
          <p:cNvPr id="15363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635000"/>
            <a:ext cx="417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Die Auswertung der  Registrierkasse der</a:t>
            </a:r>
          </a:p>
          <a:p>
            <a:r>
              <a:rPr lang="de-DE" altLang="de-DE" sz="1400"/>
              <a:t>Harper GmbH zeigt 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203700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Am 22. Mai erstellt die PAYLIFE Bank folgende Abrechnung:</a:t>
            </a:r>
          </a:p>
          <a:p>
            <a:r>
              <a:rPr lang="de-DE" altLang="de-DE" sz="1400"/>
              <a:t>(B 124) Der Betrag wird auf das Konto der Harper GmbH</a:t>
            </a:r>
          </a:p>
          <a:p>
            <a:r>
              <a:rPr lang="de-DE" altLang="de-DE" sz="1400"/>
              <a:t>Überwiesen:</a:t>
            </a:r>
          </a:p>
          <a:p>
            <a:endParaRPr lang="de-DE" altLang="de-DE" sz="1400"/>
          </a:p>
          <a:p>
            <a:r>
              <a:rPr lang="de-DE" altLang="de-DE" sz="1400"/>
              <a:t>Umsätze:	EUR 128,00 vom 17. 5. 20..</a:t>
            </a:r>
          </a:p>
          <a:p>
            <a:r>
              <a:rPr lang="de-DE" altLang="de-DE" sz="1400"/>
              <a:t>Provision:   EUR 3,33 (netto)</a:t>
            </a:r>
          </a:p>
          <a:p>
            <a:r>
              <a:rPr lang="de-DE" altLang="de-DE" sz="1400"/>
              <a:t>Buchungsentgelt: EUR 1,33 (netto)</a:t>
            </a:r>
          </a:p>
          <a:p>
            <a:r>
              <a:rPr lang="de-DE" altLang="de-DE" sz="1400" b="1"/>
              <a:t>Überweisungsbetrag: EUR 122,40  </a:t>
            </a:r>
          </a:p>
          <a:p>
            <a:endParaRPr lang="de-DE" altLang="de-DE" sz="140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076825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6388100" y="6350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552700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82700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8943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20.. </a:t>
            </a:r>
            <a:r>
              <a:rPr lang="de-DE" sz="1200" dirty="0" smtClean="0"/>
              <a:t>Lieferforderungen           7.200,-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244091" name="Rectangle 379"/>
          <p:cNvSpPr>
            <a:spLocks noChangeArrowheads="1"/>
          </p:cNvSpPr>
          <p:nvPr/>
        </p:nvSpPr>
        <p:spPr bwMode="auto">
          <a:xfrm>
            <a:off x="1679835" y="3233421"/>
            <a:ext cx="5516304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4092" name="Rectangle 380"/>
          <p:cNvSpPr>
            <a:spLocks noChangeArrowheads="1"/>
          </p:cNvSpPr>
          <p:nvPr/>
        </p:nvSpPr>
        <p:spPr bwMode="auto">
          <a:xfrm>
            <a:off x="1676636" y="3968460"/>
            <a:ext cx="5521089" cy="107786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6409" name="AutoShape 385"/>
          <p:cNvSpPr>
            <a:spLocks noChangeArrowheads="1"/>
          </p:cNvSpPr>
          <p:nvPr/>
        </p:nvSpPr>
        <p:spPr bwMode="auto">
          <a:xfrm>
            <a:off x="7361238" y="3141345"/>
            <a:ext cx="2506662" cy="598488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B050"/>
                </a:solidFill>
              </a:rPr>
              <a:t>Zahlung</a:t>
            </a:r>
          </a:p>
        </p:txBody>
      </p:sp>
      <p:sp>
        <p:nvSpPr>
          <p:cNvPr id="16410" name="AutoShape 386"/>
          <p:cNvSpPr>
            <a:spLocks noChangeArrowheads="1"/>
          </p:cNvSpPr>
          <p:nvPr/>
        </p:nvSpPr>
        <p:spPr bwMode="auto">
          <a:xfrm>
            <a:off x="7354888" y="3943035"/>
            <a:ext cx="2506662" cy="598487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00B050"/>
                </a:solidFill>
              </a:rPr>
              <a:t>Skonto</a:t>
            </a:r>
          </a:p>
        </p:txBody>
      </p:sp>
      <p:sp>
        <p:nvSpPr>
          <p:cNvPr id="16411" name="Line 7"/>
          <p:cNvSpPr>
            <a:spLocks noChangeShapeType="1"/>
          </p:cNvSpPr>
          <p:nvPr/>
        </p:nvSpPr>
        <p:spPr bwMode="auto">
          <a:xfrm>
            <a:off x="2654653" y="5773638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2" name="Line 8"/>
          <p:cNvSpPr>
            <a:spLocks noChangeShapeType="1"/>
          </p:cNvSpPr>
          <p:nvPr/>
        </p:nvSpPr>
        <p:spPr bwMode="auto">
          <a:xfrm>
            <a:off x="5515327" y="5773640"/>
            <a:ext cx="0" cy="98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3" name="Rectangle 9"/>
          <p:cNvSpPr>
            <a:spLocks noChangeArrowheads="1"/>
          </p:cNvSpPr>
          <p:nvPr/>
        </p:nvSpPr>
        <p:spPr bwMode="auto">
          <a:xfrm>
            <a:off x="2556228" y="5500589"/>
            <a:ext cx="14972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00B050"/>
                </a:solidFill>
              </a:rPr>
              <a:t>20245 Gruber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6414" name="Rectangle 10"/>
          <p:cNvSpPr>
            <a:spLocks noChangeArrowheads="1"/>
          </p:cNvSpPr>
          <p:nvPr/>
        </p:nvSpPr>
        <p:spPr bwMode="auto">
          <a:xfrm>
            <a:off x="4481866" y="5479951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6415" name="Line 26"/>
          <p:cNvSpPr>
            <a:spLocks noChangeShapeType="1"/>
          </p:cNvSpPr>
          <p:nvPr/>
        </p:nvSpPr>
        <p:spPr bwMode="auto">
          <a:xfrm>
            <a:off x="4505677" y="5786338"/>
            <a:ext cx="0" cy="97260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1917099" y="2833568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00B050"/>
                </a:solidFill>
              </a:rPr>
              <a:t>Zahlungseingang vom Kunden Gruber abzüglich 2 % Skonto (B):</a:t>
            </a:r>
            <a:endParaRPr lang="de-AT" sz="1400" dirty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11703" y="6112401"/>
            <a:ext cx="2244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Kundenkonto:</a:t>
            </a:r>
            <a:endParaRPr lang="de-AT" altLang="de-DE" sz="1400" dirty="0"/>
          </a:p>
        </p:txBody>
      </p:sp>
    </p:spTree>
    <p:extLst>
      <p:ext uri="{BB962C8B-B14F-4D97-AF65-F5344CB8AC3E}">
        <p14:creationId xmlns:p14="http://schemas.microsoft.com/office/powerpoint/2010/main" val="121189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52435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- Fallbeispiel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3" name="Textfeld 36"/>
          <p:cNvSpPr txBox="1">
            <a:spLocks noChangeArrowheads="1"/>
          </p:cNvSpPr>
          <p:nvPr/>
        </p:nvSpPr>
        <p:spPr bwMode="auto">
          <a:xfrm>
            <a:off x="5438775" y="742950"/>
            <a:ext cx="368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A 125 aus Sicht der Lamron GmbH</a:t>
            </a:r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r>
              <a:rPr lang="de-AT" altLang="de-DE" sz="1200"/>
              <a:t>Stellen Sie das Konto 200452 dar.</a:t>
            </a:r>
          </a:p>
        </p:txBody>
      </p:sp>
      <p:sp>
        <p:nvSpPr>
          <p:cNvPr id="17414" name="Textfeld 37"/>
          <p:cNvSpPr txBox="1">
            <a:spLocks noChangeArrowheads="1"/>
          </p:cNvSpPr>
          <p:nvPr/>
        </p:nvSpPr>
        <p:spPr bwMode="auto">
          <a:xfrm>
            <a:off x="5924550" y="4029075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Zahlungseingang abz. 2  % Skonto - Buchung:</a:t>
            </a:r>
          </a:p>
          <a:p>
            <a:endParaRPr lang="de-AT" altLang="de-DE" sz="12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14825"/>
            <a:ext cx="664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6" name="Pfeil nach links 39"/>
          <p:cNvSpPr>
            <a:spLocks noChangeArrowheads="1"/>
          </p:cNvSpPr>
          <p:nvPr/>
        </p:nvSpPr>
        <p:spPr bwMode="auto">
          <a:xfrm>
            <a:off x="6229350" y="5905500"/>
            <a:ext cx="895350" cy="3048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7417" name="Textfeld 40"/>
          <p:cNvSpPr txBox="1">
            <a:spLocks noChangeArrowheads="1"/>
          </p:cNvSpPr>
          <p:nvPr/>
        </p:nvSpPr>
        <p:spPr bwMode="auto">
          <a:xfrm>
            <a:off x="7067550" y="5915025"/>
            <a:ext cx="191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Welcher Betrag geht ein?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0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63785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– Fallbeispiel - Lösung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06475"/>
            <a:ext cx="80772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6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Lieferantenkonto    6.000,-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3163888" y="3365501"/>
            <a:ext cx="61223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3173413" y="4154489"/>
            <a:ext cx="612230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9471" name="AutoShape 25"/>
          <p:cNvSpPr>
            <a:spLocks noChangeArrowheads="1"/>
          </p:cNvSpPr>
          <p:nvPr/>
        </p:nvSpPr>
        <p:spPr bwMode="auto">
          <a:xfrm>
            <a:off x="373063" y="3343275"/>
            <a:ext cx="2506662" cy="598488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FF0000"/>
                </a:solidFill>
              </a:rPr>
              <a:t> Zahlung</a:t>
            </a:r>
          </a:p>
        </p:txBody>
      </p:sp>
      <p:sp>
        <p:nvSpPr>
          <p:cNvPr id="19472" name="AutoShape 26"/>
          <p:cNvSpPr>
            <a:spLocks noChangeArrowheads="1"/>
          </p:cNvSpPr>
          <p:nvPr/>
        </p:nvSpPr>
        <p:spPr bwMode="auto">
          <a:xfrm>
            <a:off x="373063" y="4202115"/>
            <a:ext cx="2506662" cy="598487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FF0000"/>
                </a:solidFill>
              </a:rPr>
              <a:t> Skonto</a:t>
            </a: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9483" name="Line 7"/>
          <p:cNvSpPr>
            <a:spLocks noChangeShapeType="1"/>
          </p:cNvSpPr>
          <p:nvPr/>
        </p:nvSpPr>
        <p:spPr bwMode="auto">
          <a:xfrm>
            <a:off x="4308169" y="5573295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4" name="Line 8"/>
          <p:cNvSpPr>
            <a:spLocks noChangeShapeType="1"/>
          </p:cNvSpPr>
          <p:nvPr/>
        </p:nvSpPr>
        <p:spPr bwMode="auto">
          <a:xfrm>
            <a:off x="7168843" y="5573297"/>
            <a:ext cx="0" cy="107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5" name="Rectangle 9"/>
          <p:cNvSpPr>
            <a:spLocks noChangeArrowheads="1"/>
          </p:cNvSpPr>
          <p:nvPr/>
        </p:nvSpPr>
        <p:spPr bwMode="auto">
          <a:xfrm>
            <a:off x="4209744" y="5300246"/>
            <a:ext cx="171668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FF0000"/>
                </a:solidFill>
              </a:rPr>
              <a:t>33011 Maier OG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9486" name="Rectangle 10"/>
          <p:cNvSpPr>
            <a:spLocks noChangeArrowheads="1"/>
          </p:cNvSpPr>
          <p:nvPr/>
        </p:nvSpPr>
        <p:spPr bwMode="auto">
          <a:xfrm>
            <a:off x="6135382" y="5279608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9487" name="Line 26"/>
          <p:cNvSpPr>
            <a:spLocks noChangeShapeType="1"/>
          </p:cNvSpPr>
          <p:nvPr/>
        </p:nvSpPr>
        <p:spPr bwMode="auto">
          <a:xfrm>
            <a:off x="6159193" y="5585994"/>
            <a:ext cx="0" cy="106626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91" name="Textfeld 28"/>
          <p:cNvSpPr txBox="1">
            <a:spLocks noChangeArrowheads="1"/>
          </p:cNvSpPr>
          <p:nvPr/>
        </p:nvSpPr>
        <p:spPr bwMode="auto">
          <a:xfrm>
            <a:off x="1509723" y="5902959"/>
            <a:ext cx="252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Lieferantenkonto:</a:t>
            </a:r>
            <a:endParaRPr lang="de-AT" alt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4168310" y="2895600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Banküberweisung an die Maier OG abz. 3 % Skonto:</a:t>
            </a:r>
            <a:endParaRPr lang="de-A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4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56705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- Fallbeispiel</a:t>
            </a:r>
          </a:p>
        </p:txBody>
      </p:sp>
      <p:sp>
        <p:nvSpPr>
          <p:cNvPr id="20483" name="Textfeld 31"/>
          <p:cNvSpPr txBox="1">
            <a:spLocks noChangeArrowheads="1"/>
          </p:cNvSpPr>
          <p:nvPr/>
        </p:nvSpPr>
        <p:spPr bwMode="auto">
          <a:xfrm>
            <a:off x="5295900" y="676275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E 452 aus Sicht der Sleepwell GmbH </a:t>
            </a:r>
          </a:p>
          <a:p>
            <a:r>
              <a:rPr lang="de-AT" altLang="de-DE" sz="1200"/>
              <a:t>(Moritz 33999)</a:t>
            </a:r>
          </a:p>
        </p:txBody>
      </p:sp>
      <p:sp>
        <p:nvSpPr>
          <p:cNvPr id="20484" name="Textfeld 32"/>
          <p:cNvSpPr txBox="1">
            <a:spLocks noChangeArrowheads="1"/>
          </p:cNvSpPr>
          <p:nvPr/>
        </p:nvSpPr>
        <p:spPr bwMode="auto">
          <a:xfrm>
            <a:off x="123825" y="4838700"/>
            <a:ext cx="439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 der E 452 abzüglich 3 % Skonto:</a:t>
            </a:r>
          </a:p>
          <a:p>
            <a:r>
              <a:rPr lang="de-AT" altLang="de-DE" sz="1200"/>
              <a:t>Füllen Sie den Zahlschein aus, verbuchen Sie die Zahlung</a:t>
            </a:r>
          </a:p>
          <a:p>
            <a:r>
              <a:rPr lang="de-AT" altLang="de-DE" sz="1200"/>
              <a:t>(B52, 20.5.20.., IBAN Sleepwell: AT42 1200 0000 0008 6644 )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276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Grafik 4" descr="raiffeis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57537"/>
            <a:ext cx="4886325" cy="336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66198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– Fallbeispiel Lösung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00088"/>
            <a:ext cx="91614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8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</a:t>
            </a:r>
            <a:r>
              <a:rPr lang="de-DE" sz="1200" dirty="0" smtClean="0"/>
              <a:t>Maier OG            6.000</a:t>
            </a:r>
            <a:r>
              <a:rPr lang="de-DE" sz="1200" dirty="0" smtClean="0"/>
              <a:t>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3163888" y="3365501"/>
            <a:ext cx="61223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3173413" y="4154489"/>
            <a:ext cx="612230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9471" name="AutoShape 25"/>
          <p:cNvSpPr>
            <a:spLocks noChangeArrowheads="1"/>
          </p:cNvSpPr>
          <p:nvPr/>
        </p:nvSpPr>
        <p:spPr bwMode="auto">
          <a:xfrm>
            <a:off x="373063" y="3343275"/>
            <a:ext cx="2506662" cy="598488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FF0000"/>
                </a:solidFill>
              </a:rPr>
              <a:t> Zahlung</a:t>
            </a:r>
          </a:p>
        </p:txBody>
      </p:sp>
      <p:sp>
        <p:nvSpPr>
          <p:cNvPr id="19472" name="AutoShape 26"/>
          <p:cNvSpPr>
            <a:spLocks noChangeArrowheads="1"/>
          </p:cNvSpPr>
          <p:nvPr/>
        </p:nvSpPr>
        <p:spPr bwMode="auto">
          <a:xfrm>
            <a:off x="373063" y="4202115"/>
            <a:ext cx="2506662" cy="598487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FF0000"/>
                </a:solidFill>
              </a:rPr>
              <a:t> Skonto</a:t>
            </a: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9483" name="Line 7"/>
          <p:cNvSpPr>
            <a:spLocks noChangeShapeType="1"/>
          </p:cNvSpPr>
          <p:nvPr/>
        </p:nvSpPr>
        <p:spPr bwMode="auto">
          <a:xfrm>
            <a:off x="4308169" y="5573295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4" name="Line 8"/>
          <p:cNvSpPr>
            <a:spLocks noChangeShapeType="1"/>
          </p:cNvSpPr>
          <p:nvPr/>
        </p:nvSpPr>
        <p:spPr bwMode="auto">
          <a:xfrm>
            <a:off x="7168843" y="5573297"/>
            <a:ext cx="0" cy="107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5" name="Rectangle 9"/>
          <p:cNvSpPr>
            <a:spLocks noChangeArrowheads="1"/>
          </p:cNvSpPr>
          <p:nvPr/>
        </p:nvSpPr>
        <p:spPr bwMode="auto">
          <a:xfrm>
            <a:off x="4209744" y="5300246"/>
            <a:ext cx="171668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FF0000"/>
                </a:solidFill>
              </a:rPr>
              <a:t>33011 Maier OG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9486" name="Rectangle 10"/>
          <p:cNvSpPr>
            <a:spLocks noChangeArrowheads="1"/>
          </p:cNvSpPr>
          <p:nvPr/>
        </p:nvSpPr>
        <p:spPr bwMode="auto">
          <a:xfrm>
            <a:off x="6135382" y="5279608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9487" name="Line 26"/>
          <p:cNvSpPr>
            <a:spLocks noChangeShapeType="1"/>
          </p:cNvSpPr>
          <p:nvPr/>
        </p:nvSpPr>
        <p:spPr bwMode="auto">
          <a:xfrm>
            <a:off x="6159193" y="5585994"/>
            <a:ext cx="0" cy="106626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91" name="Textfeld 28"/>
          <p:cNvSpPr txBox="1">
            <a:spLocks noChangeArrowheads="1"/>
          </p:cNvSpPr>
          <p:nvPr/>
        </p:nvSpPr>
        <p:spPr bwMode="auto">
          <a:xfrm>
            <a:off x="1509723" y="5902959"/>
            <a:ext cx="252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Lieferantenkonto:</a:t>
            </a:r>
            <a:endParaRPr lang="de-AT" alt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4168310" y="2895600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Banküberweisung an die Maier OG abz. 3 % Skonto:</a:t>
            </a:r>
            <a:endParaRPr lang="de-A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1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41288" y="130175"/>
            <a:ext cx="37195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Bezugskosten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625725" y="4827588"/>
            <a:ext cx="4076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/>
              <a:t>Ware wird durch den Transport teurer!</a:t>
            </a:r>
          </a:p>
          <a:p>
            <a:pPr algn="ctr"/>
            <a:r>
              <a:rPr lang="de-DE" altLang="de-DE"/>
              <a:t>Verbuchung auf Konto 5010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679700" y="5608638"/>
            <a:ext cx="3970338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HW-Einsatz	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   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   an     3300 (2800...)	</a:t>
            </a:r>
          </a:p>
        </p:txBody>
      </p:sp>
      <p:sp>
        <p:nvSpPr>
          <p:cNvPr id="10245" name="AutoShape 796"/>
          <p:cNvSpPr>
            <a:spLocks noChangeArrowheads="1"/>
          </p:cNvSpPr>
          <p:nvPr/>
        </p:nvSpPr>
        <p:spPr bwMode="auto">
          <a:xfrm>
            <a:off x="3883025" y="20669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7178" name="Rectangle 798"/>
          <p:cNvSpPr>
            <a:spLocks noChangeArrowheads="1"/>
          </p:cNvSpPr>
          <p:nvPr/>
        </p:nvSpPr>
        <p:spPr bwMode="auto">
          <a:xfrm>
            <a:off x="3217863" y="1090613"/>
            <a:ext cx="314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>
                <a:latin typeface="Verdana" pitchFamily="34" charset="0"/>
              </a:rPr>
              <a:t>Waren</a:t>
            </a:r>
          </a:p>
          <a:p>
            <a:pPr algn="ctr"/>
            <a:r>
              <a:rPr lang="de-DE" altLang="de-DE">
                <a:latin typeface="Verdana" pitchFamily="34" charset="0"/>
              </a:rPr>
              <a:t>+ </a:t>
            </a:r>
            <a:r>
              <a:rPr lang="de-DE" altLang="de-DE" b="1">
                <a:latin typeface="Verdana" pitchFamily="34" charset="0"/>
              </a:rPr>
              <a:t>Transport der Waren</a:t>
            </a:r>
          </a:p>
          <a:p>
            <a:pPr algn="ctr"/>
            <a:r>
              <a:rPr lang="de-DE" altLang="de-DE" b="1">
                <a:latin typeface="Verdana" pitchFamily="34" charset="0"/>
              </a:rPr>
              <a:t>zu uns = Bezug</a:t>
            </a:r>
          </a:p>
        </p:txBody>
      </p:sp>
      <p:grpSp>
        <p:nvGrpSpPr>
          <p:cNvPr id="7179" name="Group 801"/>
          <p:cNvGrpSpPr>
            <a:grpSpLocks/>
          </p:cNvGrpSpPr>
          <p:nvPr/>
        </p:nvGrpSpPr>
        <p:grpSpPr bwMode="auto">
          <a:xfrm>
            <a:off x="6408738" y="1044575"/>
            <a:ext cx="2244725" cy="1389063"/>
            <a:chOff x="4021" y="668"/>
            <a:chExt cx="1414" cy="875"/>
          </a:xfrm>
        </p:grpSpPr>
        <p:pic>
          <p:nvPicPr>
            <p:cNvPr id="7193" name="Picture 802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80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7180" name="Group 813"/>
          <p:cNvGrpSpPr>
            <a:grpSpLocks/>
          </p:cNvGrpSpPr>
          <p:nvPr/>
        </p:nvGrpSpPr>
        <p:grpSpPr bwMode="auto">
          <a:xfrm>
            <a:off x="1354138" y="979488"/>
            <a:ext cx="1852612" cy="1390650"/>
            <a:chOff x="1221" y="633"/>
            <a:chExt cx="1167" cy="876"/>
          </a:xfrm>
        </p:grpSpPr>
        <p:pic>
          <p:nvPicPr>
            <p:cNvPr id="7191" name="Picture 800" descr="Lieferant Kop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633"/>
              <a:ext cx="1167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 Box 804"/>
            <p:cNvSpPr txBox="1">
              <a:spLocks noChangeArrowheads="1"/>
            </p:cNvSpPr>
            <p:nvPr/>
          </p:nvSpPr>
          <p:spPr bwMode="auto">
            <a:xfrm>
              <a:off x="1261" y="1213"/>
              <a:ext cx="76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solidFill>
                    <a:schemeClr val="bg1"/>
                  </a:solidFill>
                  <a:latin typeface="Verdana" pitchFamily="34" charset="0"/>
                </a:rPr>
                <a:t>Lieferant</a:t>
              </a:r>
            </a:p>
          </p:txBody>
        </p:sp>
      </p:grpSp>
      <p:pic>
        <p:nvPicPr>
          <p:cNvPr id="7181" name="Picture 808" descr="20040224-l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3630613" y="2981325"/>
            <a:ext cx="2292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Line 19"/>
          <p:cNvSpPr>
            <a:spLocks noChangeShapeType="1"/>
          </p:cNvSpPr>
          <p:nvPr/>
        </p:nvSpPr>
        <p:spPr bwMode="auto">
          <a:xfrm flipV="1">
            <a:off x="6019800" y="3224213"/>
            <a:ext cx="37655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83" name="Line 20"/>
          <p:cNvSpPr>
            <a:spLocks noChangeShapeType="1"/>
          </p:cNvSpPr>
          <p:nvPr/>
        </p:nvSpPr>
        <p:spPr bwMode="auto">
          <a:xfrm>
            <a:off x="8843963" y="3224213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auto">
          <a:xfrm>
            <a:off x="7881938" y="3224213"/>
            <a:ext cx="0" cy="955675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85" name="Rectangle 22"/>
          <p:cNvSpPr>
            <a:spLocks noChangeArrowheads="1"/>
          </p:cNvSpPr>
          <p:nvPr/>
        </p:nvSpPr>
        <p:spPr bwMode="auto">
          <a:xfrm>
            <a:off x="7988300" y="2925763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Soll</a:t>
            </a:r>
          </a:p>
        </p:txBody>
      </p:sp>
      <p:sp>
        <p:nvSpPr>
          <p:cNvPr id="7186" name="Rectangle 23"/>
          <p:cNvSpPr>
            <a:spLocks noChangeArrowheads="1"/>
          </p:cNvSpPr>
          <p:nvPr/>
        </p:nvSpPr>
        <p:spPr bwMode="auto">
          <a:xfrm>
            <a:off x="8913813" y="29257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Haben</a:t>
            </a:r>
          </a:p>
        </p:txBody>
      </p:sp>
      <p:sp>
        <p:nvSpPr>
          <p:cNvPr id="7187" name="Rectangle 24"/>
          <p:cNvSpPr>
            <a:spLocks noChangeArrowheads="1"/>
          </p:cNvSpPr>
          <p:nvPr/>
        </p:nvSpPr>
        <p:spPr bwMode="auto">
          <a:xfrm>
            <a:off x="5948363" y="2922588"/>
            <a:ext cx="177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/>
              <a:t>5010 HW-Einsatz</a:t>
            </a: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5964238" y="3252788"/>
            <a:ext cx="165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/>
              <a:t>Wareneinkauf</a:t>
            </a:r>
          </a:p>
          <a:p>
            <a:r>
              <a:rPr lang="de-DE" altLang="de-DE" sz="1600"/>
              <a:t>Transportkosten</a:t>
            </a:r>
            <a:endParaRPr lang="de-AT" altLang="de-DE" sz="1600"/>
          </a:p>
        </p:txBody>
      </p:sp>
      <p:sp>
        <p:nvSpPr>
          <p:cNvPr id="7189" name="Rechteck 1"/>
          <p:cNvSpPr>
            <a:spLocks noChangeArrowheads="1"/>
          </p:cNvSpPr>
          <p:nvPr/>
        </p:nvSpPr>
        <p:spPr bwMode="auto">
          <a:xfrm>
            <a:off x="7988300" y="3333750"/>
            <a:ext cx="665163" cy="2111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7190" name="Rechteck 21"/>
          <p:cNvSpPr>
            <a:spLocks noChangeArrowheads="1"/>
          </p:cNvSpPr>
          <p:nvPr/>
        </p:nvSpPr>
        <p:spPr bwMode="auto">
          <a:xfrm>
            <a:off x="7988300" y="3582988"/>
            <a:ext cx="665163" cy="211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</a:t>
            </a:r>
            <a:r>
              <a:rPr lang="de-DE" sz="1200" dirty="0" smtClean="0"/>
              <a:t>Maier OG             6.000</a:t>
            </a:r>
            <a:r>
              <a:rPr lang="de-DE" sz="1200" dirty="0" smtClean="0"/>
              <a:t>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2" y="2594295"/>
            <a:ext cx="8484046" cy="37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8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20245 Gruber                   7.200</a:t>
            </a:r>
            <a:r>
              <a:rPr lang="de-DE" sz="1200" dirty="0" smtClean="0"/>
              <a:t>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244091" name="Rectangle 379"/>
          <p:cNvSpPr>
            <a:spLocks noChangeArrowheads="1"/>
          </p:cNvSpPr>
          <p:nvPr/>
        </p:nvSpPr>
        <p:spPr bwMode="auto">
          <a:xfrm>
            <a:off x="1679835" y="3233421"/>
            <a:ext cx="5516304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4092" name="Rectangle 380"/>
          <p:cNvSpPr>
            <a:spLocks noChangeArrowheads="1"/>
          </p:cNvSpPr>
          <p:nvPr/>
        </p:nvSpPr>
        <p:spPr bwMode="auto">
          <a:xfrm>
            <a:off x="1676636" y="3968460"/>
            <a:ext cx="5521089" cy="107786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6409" name="AutoShape 385"/>
          <p:cNvSpPr>
            <a:spLocks noChangeArrowheads="1"/>
          </p:cNvSpPr>
          <p:nvPr/>
        </p:nvSpPr>
        <p:spPr bwMode="auto">
          <a:xfrm>
            <a:off x="7361238" y="3141345"/>
            <a:ext cx="2506662" cy="598488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B050"/>
                </a:solidFill>
              </a:rPr>
              <a:t>Zahlung</a:t>
            </a:r>
          </a:p>
        </p:txBody>
      </p:sp>
      <p:sp>
        <p:nvSpPr>
          <p:cNvPr id="16410" name="AutoShape 386"/>
          <p:cNvSpPr>
            <a:spLocks noChangeArrowheads="1"/>
          </p:cNvSpPr>
          <p:nvPr/>
        </p:nvSpPr>
        <p:spPr bwMode="auto">
          <a:xfrm>
            <a:off x="7354888" y="3943035"/>
            <a:ext cx="2506662" cy="598487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00B050"/>
                </a:solidFill>
              </a:rPr>
              <a:t>Skonto</a:t>
            </a:r>
          </a:p>
        </p:txBody>
      </p:sp>
      <p:sp>
        <p:nvSpPr>
          <p:cNvPr id="16411" name="Line 7"/>
          <p:cNvSpPr>
            <a:spLocks noChangeShapeType="1"/>
          </p:cNvSpPr>
          <p:nvPr/>
        </p:nvSpPr>
        <p:spPr bwMode="auto">
          <a:xfrm>
            <a:off x="2654653" y="5773638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2" name="Line 8"/>
          <p:cNvSpPr>
            <a:spLocks noChangeShapeType="1"/>
          </p:cNvSpPr>
          <p:nvPr/>
        </p:nvSpPr>
        <p:spPr bwMode="auto">
          <a:xfrm>
            <a:off x="5515327" y="5773640"/>
            <a:ext cx="0" cy="98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3" name="Rectangle 9"/>
          <p:cNvSpPr>
            <a:spLocks noChangeArrowheads="1"/>
          </p:cNvSpPr>
          <p:nvPr/>
        </p:nvSpPr>
        <p:spPr bwMode="auto">
          <a:xfrm>
            <a:off x="2556228" y="5500589"/>
            <a:ext cx="14972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00B050"/>
                </a:solidFill>
              </a:rPr>
              <a:t>20245 Gruber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6414" name="Rectangle 10"/>
          <p:cNvSpPr>
            <a:spLocks noChangeArrowheads="1"/>
          </p:cNvSpPr>
          <p:nvPr/>
        </p:nvSpPr>
        <p:spPr bwMode="auto">
          <a:xfrm>
            <a:off x="4481866" y="5479951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6415" name="Line 26"/>
          <p:cNvSpPr>
            <a:spLocks noChangeShapeType="1"/>
          </p:cNvSpPr>
          <p:nvPr/>
        </p:nvSpPr>
        <p:spPr bwMode="auto">
          <a:xfrm>
            <a:off x="4505677" y="5786338"/>
            <a:ext cx="0" cy="97260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1917099" y="2833568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00B050"/>
                </a:solidFill>
              </a:rPr>
              <a:t>Zahlungseingang vom Kunden Gruber abzüglich 2 % Skonto (B):</a:t>
            </a:r>
            <a:endParaRPr lang="de-AT" sz="1400" dirty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11703" y="6112401"/>
            <a:ext cx="2244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Kundenkonto:</a:t>
            </a:r>
            <a:endParaRPr lang="de-AT" altLang="de-DE" sz="1400" dirty="0"/>
          </a:p>
        </p:txBody>
      </p:sp>
    </p:spTree>
    <p:extLst>
      <p:ext uri="{BB962C8B-B14F-4D97-AF65-F5344CB8AC3E}">
        <p14:creationId xmlns:p14="http://schemas.microsoft.com/office/powerpoint/2010/main" val="40181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20245 Gruber 7.200</a:t>
            </a:r>
            <a:r>
              <a:rPr lang="de-DE" sz="1200" dirty="0" smtClean="0"/>
              <a:t>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16398" name="Grafik 8" descr="bauerpo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7" y="2529443"/>
            <a:ext cx="8447601" cy="37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389063" y="3759200"/>
            <a:ext cx="6357937" cy="339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de-DE" sz="1600" dirty="0"/>
              <a:t>Kosten werden von uns getragen und stellen einen AUFWAND dar!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643714" y="4162388"/>
            <a:ext cx="417353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665939" y="5141876"/>
            <a:ext cx="416083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</a:t>
            </a:r>
          </a:p>
        </p:txBody>
      </p:sp>
      <p:sp>
        <p:nvSpPr>
          <p:cNvPr id="11269" name="AutoShape 794"/>
          <p:cNvSpPr>
            <a:spLocks noChangeArrowheads="1"/>
          </p:cNvSpPr>
          <p:nvPr/>
        </p:nvSpPr>
        <p:spPr bwMode="auto">
          <a:xfrm>
            <a:off x="3114675" y="1766348"/>
            <a:ext cx="2936875" cy="673800"/>
          </a:xfrm>
          <a:prstGeom prst="rightArrow">
            <a:avLst>
              <a:gd name="adj1" fmla="val 50000"/>
              <a:gd name="adj2" fmla="val 261624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8204" name="Rectangle 796"/>
          <p:cNvSpPr>
            <a:spLocks noChangeArrowheads="1"/>
          </p:cNvSpPr>
          <p:nvPr/>
        </p:nvSpPr>
        <p:spPr bwMode="auto">
          <a:xfrm>
            <a:off x="3513138" y="1073150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>
                <a:latin typeface="Verdana" pitchFamily="34" charset="0"/>
              </a:rPr>
              <a:t>Transport der Waren</a:t>
            </a:r>
          </a:p>
          <a:p>
            <a:pPr algn="ctr"/>
            <a:r>
              <a:rPr lang="de-DE" altLang="de-DE">
                <a:latin typeface="Verdana" pitchFamily="34" charset="0"/>
              </a:rPr>
              <a:t>Zum Kunden</a:t>
            </a:r>
          </a:p>
        </p:txBody>
      </p:sp>
      <p:grpSp>
        <p:nvGrpSpPr>
          <p:cNvPr id="8205" name="Group 798"/>
          <p:cNvGrpSpPr>
            <a:grpSpLocks/>
          </p:cNvGrpSpPr>
          <p:nvPr/>
        </p:nvGrpSpPr>
        <p:grpSpPr bwMode="auto">
          <a:xfrm>
            <a:off x="782638" y="731838"/>
            <a:ext cx="2244725" cy="1389062"/>
            <a:chOff x="4021" y="668"/>
            <a:chExt cx="1414" cy="875"/>
          </a:xfrm>
        </p:grpSpPr>
        <p:pic>
          <p:nvPicPr>
            <p:cNvPr id="8219" name="Picture 799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 Box 800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8206" name="Group 812"/>
          <p:cNvGrpSpPr>
            <a:grpSpLocks/>
          </p:cNvGrpSpPr>
          <p:nvPr/>
        </p:nvGrpSpPr>
        <p:grpSpPr bwMode="auto">
          <a:xfrm>
            <a:off x="6273800" y="709613"/>
            <a:ext cx="1549400" cy="1812925"/>
            <a:chOff x="3952" y="612"/>
            <a:chExt cx="976" cy="1142"/>
          </a:xfrm>
        </p:grpSpPr>
        <p:pic>
          <p:nvPicPr>
            <p:cNvPr id="8217" name="Picture 802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803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8207" name="Picture 806" descr="Postpak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4282">
            <a:off x="8616950" y="4286250"/>
            <a:ext cx="10969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808" descr="lkw_7_5_gros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227263"/>
            <a:ext cx="25669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810" descr="post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687888"/>
            <a:ext cx="1884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07" name="Rectangle 811"/>
          <p:cNvSpPr>
            <a:spLocks noChangeArrowheads="1"/>
          </p:cNvSpPr>
          <p:nvPr/>
        </p:nvSpPr>
        <p:spPr bwMode="auto">
          <a:xfrm>
            <a:off x="141288" y="130175"/>
            <a:ext cx="38306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Versandkosten</a:t>
            </a:r>
          </a:p>
        </p:txBody>
      </p:sp>
      <p:pic>
        <p:nvPicPr>
          <p:cNvPr id="8211" name="Picture 20" descr="http://www.kochleo.at/assets/images/db_images/db_500_Lok_an_OEBB_2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506663"/>
            <a:ext cx="1544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665939" y="6125915"/>
            <a:ext cx="4160838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</a:t>
            </a:r>
          </a:p>
        </p:txBody>
      </p:sp>
      <p:sp>
        <p:nvSpPr>
          <p:cNvPr id="20" name="Textfeld 18"/>
          <p:cNvSpPr txBox="1">
            <a:spLocks noChangeArrowheads="1"/>
          </p:cNvSpPr>
          <p:nvPr/>
        </p:nvSpPr>
        <p:spPr bwMode="auto">
          <a:xfrm>
            <a:off x="6816725" y="5141913"/>
            <a:ext cx="32305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400" dirty="0" smtClean="0"/>
              <a:t>Postsendungen umsatzsteuerfrei: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Postsendungen bis 2 kg (BRIEF, INFO.MAIL)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Tages-, Wochen- und Monatszeitungen</a:t>
            </a:r>
            <a:r>
              <a:rPr lang="de-DE" sz="1100" baseline="30000" dirty="0" smtClean="0"/>
              <a:t>1) </a:t>
            </a:r>
            <a:endParaRPr lang="de-DE" sz="1100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Postpakete bis 10 kg (ausgenommen EMS)</a:t>
            </a:r>
          </a:p>
          <a:p>
            <a:pPr>
              <a:defRPr/>
            </a:pPr>
            <a:endParaRPr lang="de-DE" sz="1100" dirty="0" smtClean="0"/>
          </a:p>
          <a:p>
            <a:pPr>
              <a:defRPr/>
            </a:pPr>
            <a:r>
              <a:rPr lang="de-DE" sz="1100" dirty="0" smtClean="0"/>
              <a:t>Details: www.post.at </a:t>
            </a:r>
          </a:p>
        </p:txBody>
      </p:sp>
      <p:sp>
        <p:nvSpPr>
          <p:cNvPr id="8216" name="Rechteck 1"/>
          <p:cNvSpPr>
            <a:spLocks noChangeArrowheads="1"/>
          </p:cNvSpPr>
          <p:nvPr/>
        </p:nvSpPr>
        <p:spPr bwMode="auto">
          <a:xfrm>
            <a:off x="217488" y="4394200"/>
            <a:ext cx="22875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Speditionsrechnung:</a:t>
            </a:r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Postsendung</a:t>
            </a:r>
          </a:p>
          <a:p>
            <a:r>
              <a:rPr lang="de-DE" altLang="de-DE" sz="1400"/>
              <a:t>umsatzsteuerpflichtig</a:t>
            </a:r>
          </a:p>
          <a:p>
            <a:endParaRPr lang="de-DE" altLang="de-DE"/>
          </a:p>
          <a:p>
            <a:r>
              <a:rPr lang="de-DE" altLang="de-DE"/>
              <a:t>Postsendung</a:t>
            </a:r>
          </a:p>
          <a:p>
            <a:r>
              <a:rPr lang="de-DE" altLang="de-DE" sz="1400"/>
              <a:t>umsatzsteuerfrei</a:t>
            </a:r>
            <a:endParaRPr lang="de-AT" altLang="de-DE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389063" y="3759200"/>
            <a:ext cx="6357937" cy="339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de-DE" sz="1600" dirty="0"/>
              <a:t>Kosten werden von uns getragen und stellen einen AUFWAND dar!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643714" y="4162388"/>
            <a:ext cx="4173538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7300 Ausgangsfrachten	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   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   an     3300 (2800...)	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665939" y="5141876"/>
            <a:ext cx="416083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7310 Paketgebühren 20 %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   an     2700 (...)	</a:t>
            </a:r>
          </a:p>
        </p:txBody>
      </p:sp>
      <p:sp>
        <p:nvSpPr>
          <p:cNvPr id="11269" name="AutoShape 794"/>
          <p:cNvSpPr>
            <a:spLocks noChangeArrowheads="1"/>
          </p:cNvSpPr>
          <p:nvPr/>
        </p:nvSpPr>
        <p:spPr bwMode="auto">
          <a:xfrm>
            <a:off x="3114675" y="1766348"/>
            <a:ext cx="2936875" cy="673800"/>
          </a:xfrm>
          <a:prstGeom prst="rightArrow">
            <a:avLst>
              <a:gd name="adj1" fmla="val 50000"/>
              <a:gd name="adj2" fmla="val 261624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9228" name="Rectangle 796"/>
          <p:cNvSpPr>
            <a:spLocks noChangeArrowheads="1"/>
          </p:cNvSpPr>
          <p:nvPr/>
        </p:nvSpPr>
        <p:spPr bwMode="auto">
          <a:xfrm>
            <a:off x="3513138" y="1073150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>
                <a:latin typeface="Verdana" pitchFamily="34" charset="0"/>
              </a:rPr>
              <a:t>Transport der Waren</a:t>
            </a:r>
          </a:p>
          <a:p>
            <a:pPr algn="ctr"/>
            <a:r>
              <a:rPr lang="de-DE" altLang="de-DE">
                <a:latin typeface="Verdana" pitchFamily="34" charset="0"/>
              </a:rPr>
              <a:t>Zum Kunden</a:t>
            </a:r>
          </a:p>
        </p:txBody>
      </p:sp>
      <p:grpSp>
        <p:nvGrpSpPr>
          <p:cNvPr id="9229" name="Group 798"/>
          <p:cNvGrpSpPr>
            <a:grpSpLocks/>
          </p:cNvGrpSpPr>
          <p:nvPr/>
        </p:nvGrpSpPr>
        <p:grpSpPr bwMode="auto">
          <a:xfrm>
            <a:off x="782638" y="731838"/>
            <a:ext cx="2244725" cy="1389062"/>
            <a:chOff x="4021" y="668"/>
            <a:chExt cx="1414" cy="875"/>
          </a:xfrm>
        </p:grpSpPr>
        <p:pic>
          <p:nvPicPr>
            <p:cNvPr id="9243" name="Picture 799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Text Box 800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9230" name="Group 812"/>
          <p:cNvGrpSpPr>
            <a:grpSpLocks/>
          </p:cNvGrpSpPr>
          <p:nvPr/>
        </p:nvGrpSpPr>
        <p:grpSpPr bwMode="auto">
          <a:xfrm>
            <a:off x="6273800" y="709613"/>
            <a:ext cx="1549400" cy="1812925"/>
            <a:chOff x="3952" y="612"/>
            <a:chExt cx="976" cy="1142"/>
          </a:xfrm>
        </p:grpSpPr>
        <p:pic>
          <p:nvPicPr>
            <p:cNvPr id="9241" name="Picture 802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803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9231" name="Picture 806" descr="Postpak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4282">
            <a:off x="8705850" y="4208463"/>
            <a:ext cx="10969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808" descr="lkw_7_5_gros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227263"/>
            <a:ext cx="25669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810" descr="post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694238"/>
            <a:ext cx="1884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07" name="Rectangle 811"/>
          <p:cNvSpPr>
            <a:spLocks noChangeArrowheads="1"/>
          </p:cNvSpPr>
          <p:nvPr/>
        </p:nvSpPr>
        <p:spPr bwMode="auto">
          <a:xfrm>
            <a:off x="141288" y="130175"/>
            <a:ext cx="38306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Versandkosten</a:t>
            </a:r>
          </a:p>
        </p:txBody>
      </p:sp>
      <p:pic>
        <p:nvPicPr>
          <p:cNvPr id="9235" name="Picture 20" descr="http://www.kochleo.at/assets/images/db_images/db_500_Lok_an_OEBB_2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506663"/>
            <a:ext cx="1544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665939" y="6125915"/>
            <a:ext cx="4160838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7311 Paketgebühren 0 %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   an     2700 (...)	</a:t>
            </a:r>
          </a:p>
        </p:txBody>
      </p:sp>
      <p:sp>
        <p:nvSpPr>
          <p:cNvPr id="20" name="Textfeld 18"/>
          <p:cNvSpPr txBox="1">
            <a:spLocks noChangeArrowheads="1"/>
          </p:cNvSpPr>
          <p:nvPr/>
        </p:nvSpPr>
        <p:spPr bwMode="auto">
          <a:xfrm>
            <a:off x="6816725" y="5141913"/>
            <a:ext cx="32305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400" dirty="0" smtClean="0"/>
              <a:t>Postsendungen umsatzsteuerfrei: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Postsendungen bis 2 kg (BRIEF, INFO.MAIL)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Tages-, Wochen- und Monatszeitungen</a:t>
            </a:r>
            <a:r>
              <a:rPr lang="de-DE" sz="1100" baseline="30000" dirty="0" smtClean="0"/>
              <a:t>1) </a:t>
            </a:r>
            <a:endParaRPr lang="de-DE" sz="1100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sz="1100" dirty="0" smtClean="0"/>
              <a:t>Postpakete bis 10 kg (ausgenommen EMS)</a:t>
            </a:r>
          </a:p>
          <a:p>
            <a:pPr>
              <a:defRPr/>
            </a:pPr>
            <a:endParaRPr lang="de-DE" sz="1100" dirty="0" smtClean="0"/>
          </a:p>
          <a:p>
            <a:pPr>
              <a:defRPr/>
            </a:pPr>
            <a:r>
              <a:rPr lang="de-DE" sz="1100" dirty="0" smtClean="0"/>
              <a:t>Details: www.post.at </a:t>
            </a:r>
          </a:p>
        </p:txBody>
      </p:sp>
      <p:sp>
        <p:nvSpPr>
          <p:cNvPr id="9240" name="Rechteck 20"/>
          <p:cNvSpPr>
            <a:spLocks noChangeArrowheads="1"/>
          </p:cNvSpPr>
          <p:nvPr/>
        </p:nvSpPr>
        <p:spPr bwMode="auto">
          <a:xfrm>
            <a:off x="217488" y="4394200"/>
            <a:ext cx="22875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Speditionsrechnung:</a:t>
            </a:r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Postsendung</a:t>
            </a:r>
          </a:p>
          <a:p>
            <a:r>
              <a:rPr lang="de-DE" altLang="de-DE" sz="1400"/>
              <a:t>umsatzsteuerpflichtig</a:t>
            </a:r>
          </a:p>
          <a:p>
            <a:endParaRPr lang="de-DE" altLang="de-DE"/>
          </a:p>
          <a:p>
            <a:r>
              <a:rPr lang="de-DE" altLang="de-DE"/>
              <a:t>Postsendung</a:t>
            </a:r>
          </a:p>
          <a:p>
            <a:r>
              <a:rPr lang="de-DE" altLang="de-DE" sz="1400"/>
              <a:t>umsatzsteuerfrei</a:t>
            </a:r>
            <a:endParaRPr lang="de-AT" altLang="de-DE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003694" y="1125538"/>
            <a:ext cx="1801775" cy="64697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de-DE" sz="3600"/>
              <a:t>Rabatte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073150" y="1925638"/>
            <a:ext cx="2546350" cy="1292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de-DE" sz="3600"/>
              <a:t>sofort-</a:t>
            </a:r>
          </a:p>
          <a:p>
            <a:pPr algn="ctr">
              <a:defRPr/>
            </a:pPr>
            <a:r>
              <a:rPr lang="de-DE" sz="3600"/>
              <a:t>Rabatt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6394450" y="1933575"/>
            <a:ext cx="2574925" cy="1292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de-DE" sz="2800"/>
              <a:t>nachträglicher</a:t>
            </a:r>
          </a:p>
          <a:p>
            <a:pPr algn="ctr">
              <a:defRPr/>
            </a:pPr>
            <a:r>
              <a:rPr lang="de-DE" sz="2800"/>
              <a:t>Rabatt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770313" y="3270250"/>
            <a:ext cx="2390775" cy="1292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de-DE" sz="3600"/>
              <a:t>Ware wird</a:t>
            </a:r>
          </a:p>
          <a:p>
            <a:pPr algn="ctr">
              <a:defRPr/>
            </a:pPr>
            <a:r>
              <a:rPr lang="de-DE" sz="3600"/>
              <a:t>billiger</a:t>
            </a:r>
          </a:p>
        </p:txBody>
      </p:sp>
      <p:sp>
        <p:nvSpPr>
          <p:cNvPr id="12294" name="AutoShape 11"/>
          <p:cNvSpPr>
            <a:spLocks noChangeArrowheads="1"/>
          </p:cNvSpPr>
          <p:nvPr/>
        </p:nvSpPr>
        <p:spPr bwMode="auto">
          <a:xfrm>
            <a:off x="1711325" y="3260725"/>
            <a:ext cx="1292225" cy="53930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1257300" y="4256088"/>
            <a:ext cx="220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1"/>
                </a:solidFill>
              </a:rPr>
              <a:t>auf der Rechnung</a:t>
            </a:r>
          </a:p>
        </p:txBody>
      </p:sp>
      <p:sp>
        <p:nvSpPr>
          <p:cNvPr id="12296" name="AutoShape 13"/>
          <p:cNvSpPr>
            <a:spLocks noChangeArrowheads="1"/>
          </p:cNvSpPr>
          <p:nvPr/>
        </p:nvSpPr>
        <p:spPr bwMode="auto">
          <a:xfrm>
            <a:off x="1700213" y="4683125"/>
            <a:ext cx="1292225" cy="53930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0261" name="Rectangle 14"/>
          <p:cNvSpPr>
            <a:spLocks noChangeArrowheads="1"/>
          </p:cNvSpPr>
          <p:nvPr/>
        </p:nvSpPr>
        <p:spPr bwMode="auto">
          <a:xfrm>
            <a:off x="217488" y="5694363"/>
            <a:ext cx="4246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1"/>
                </a:solidFill>
              </a:rPr>
              <a:t>Verbuchung des verminderten</a:t>
            </a:r>
          </a:p>
          <a:p>
            <a:pPr algn="ctr"/>
            <a:r>
              <a:rPr lang="de-DE" altLang="de-DE" sz="2000">
                <a:solidFill>
                  <a:schemeClr val="accent1"/>
                </a:solidFill>
              </a:rPr>
              <a:t>(korrigierten) Betrages.</a:t>
            </a:r>
          </a:p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Keine gesonderte Buchung!</a:t>
            </a:r>
          </a:p>
        </p:txBody>
      </p:sp>
      <p:sp>
        <p:nvSpPr>
          <p:cNvPr id="12298" name="AutoShape 15"/>
          <p:cNvSpPr>
            <a:spLocks noChangeArrowheads="1"/>
          </p:cNvSpPr>
          <p:nvPr/>
        </p:nvSpPr>
        <p:spPr bwMode="auto">
          <a:xfrm>
            <a:off x="7010400" y="3263900"/>
            <a:ext cx="1292225" cy="53930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0265" name="Rectangle 16"/>
          <p:cNvSpPr>
            <a:spLocks noChangeArrowheads="1"/>
          </p:cNvSpPr>
          <p:nvPr/>
        </p:nvSpPr>
        <p:spPr bwMode="auto">
          <a:xfrm>
            <a:off x="6232525" y="4219575"/>
            <a:ext cx="284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1"/>
                </a:solidFill>
              </a:rPr>
              <a:t>Gutschrift wird kommen</a:t>
            </a:r>
          </a:p>
        </p:txBody>
      </p:sp>
      <p:sp>
        <p:nvSpPr>
          <p:cNvPr id="12300" name="AutoShape 17"/>
          <p:cNvSpPr>
            <a:spLocks noChangeArrowheads="1"/>
          </p:cNvSpPr>
          <p:nvPr/>
        </p:nvSpPr>
        <p:spPr bwMode="auto">
          <a:xfrm>
            <a:off x="7010400" y="4687888"/>
            <a:ext cx="1292225" cy="539303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0269" name="Rectangle 18"/>
          <p:cNvSpPr>
            <a:spLocks noChangeArrowheads="1"/>
          </p:cNvSpPr>
          <p:nvPr/>
        </p:nvSpPr>
        <p:spPr bwMode="auto">
          <a:xfrm>
            <a:off x="6049963" y="5678488"/>
            <a:ext cx="357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1"/>
                </a:solidFill>
              </a:rPr>
              <a:t>1. Verbuchung der </a:t>
            </a:r>
            <a:r>
              <a:rPr lang="de-DE" altLang="de-DE" sz="2000" b="1">
                <a:solidFill>
                  <a:schemeClr val="accent1"/>
                </a:solidFill>
              </a:rPr>
              <a:t>Rechnung</a:t>
            </a:r>
          </a:p>
          <a:p>
            <a:r>
              <a:rPr lang="de-DE" altLang="de-DE" sz="2000">
                <a:solidFill>
                  <a:schemeClr val="accent1"/>
                </a:solidFill>
              </a:rPr>
              <a:t>2. Verbuchung der </a:t>
            </a:r>
            <a:r>
              <a:rPr lang="de-DE" altLang="de-DE" sz="2000" b="1">
                <a:solidFill>
                  <a:schemeClr val="accent1"/>
                </a:solidFill>
              </a:rPr>
              <a:t>Gutschrift</a:t>
            </a: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141288" y="130175"/>
            <a:ext cx="33432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Rabatte und Preisnachlässe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/>
          </p:cNvGraphicFramePr>
          <p:nvPr/>
        </p:nvGraphicFramePr>
        <p:xfrm>
          <a:off x="3760788" y="1651000"/>
          <a:ext cx="2093912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GALLERY" r:id="rId4" imgW="7486560" imgH="9696360" progId="GALLERYClipart">
                  <p:embed/>
                </p:oleObj>
              </mc:Choice>
              <mc:Fallback>
                <p:oleObj name="GALLERY" r:id="rId4" imgW="7486560" imgH="9696360" progId="GALLERYClipart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1651000"/>
                        <a:ext cx="2093912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065588" y="2136775"/>
            <a:ext cx="15732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99"/>
                </a:solidFill>
              </a:rPr>
              <a:t>Rechnung</a:t>
            </a:r>
            <a:endParaRPr lang="de-DE" altLang="de-DE"/>
          </a:p>
          <a:p>
            <a:endParaRPr lang="de-DE" altLang="de-DE"/>
          </a:p>
          <a:p>
            <a:r>
              <a:rPr lang="de-DE" altLang="de-DE"/>
              <a:t>netto	4.000,-</a:t>
            </a:r>
          </a:p>
          <a:p>
            <a:r>
              <a:rPr lang="de-DE" altLang="de-DE" u="sng"/>
              <a:t>-10%_	   400,-</a:t>
            </a:r>
          </a:p>
          <a:p>
            <a:r>
              <a:rPr lang="de-DE" altLang="de-DE"/>
              <a:t>netto  </a:t>
            </a:r>
            <a:r>
              <a:rPr lang="de-DE" altLang="de-DE">
                <a:solidFill>
                  <a:srgbClr val="990099"/>
                </a:solidFill>
              </a:rPr>
              <a:t>3.600,-</a:t>
            </a:r>
          </a:p>
          <a:p>
            <a:r>
              <a:rPr lang="de-DE" altLang="de-DE" u="sng"/>
              <a:t>+20%    </a:t>
            </a:r>
            <a:r>
              <a:rPr lang="de-DE" altLang="de-DE" u="sng">
                <a:solidFill>
                  <a:srgbClr val="990099"/>
                </a:solidFill>
              </a:rPr>
              <a:t>720</a:t>
            </a:r>
            <a:r>
              <a:rPr lang="de-DE" altLang="de-DE">
                <a:solidFill>
                  <a:srgbClr val="990099"/>
                </a:solidFill>
              </a:rPr>
              <a:t>,-</a:t>
            </a:r>
          </a:p>
          <a:p>
            <a:r>
              <a:rPr lang="de-DE" altLang="de-DE"/>
              <a:t>btto    </a:t>
            </a:r>
            <a:r>
              <a:rPr lang="de-DE" altLang="de-DE">
                <a:solidFill>
                  <a:srgbClr val="990099"/>
                </a:solidFill>
              </a:rPr>
              <a:t>4.320,-</a:t>
            </a: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>
            <a:off x="4137025" y="4122738"/>
            <a:ext cx="13541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230813" y="4710113"/>
            <a:ext cx="4319587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98463" y="4710113"/>
            <a:ext cx="4143375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835025" y="6294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911350" y="6332538"/>
            <a:ext cx="6146800" cy="40075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2000" dirty="0"/>
              <a:t>Sofortrabatte sind daher kein Buchungsproblem!</a:t>
            </a:r>
          </a:p>
        </p:txBody>
      </p:sp>
      <p:sp>
        <p:nvSpPr>
          <p:cNvPr id="12303" name="Text Box 30"/>
          <p:cNvSpPr txBox="1">
            <a:spLocks noChangeArrowheads="1"/>
          </p:cNvSpPr>
          <p:nvPr/>
        </p:nvSpPr>
        <p:spPr bwMode="auto">
          <a:xfrm>
            <a:off x="2181225" y="5843588"/>
            <a:ext cx="551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Es wird sofort der </a:t>
            </a:r>
            <a:r>
              <a:rPr lang="de-DE" altLang="de-DE" sz="2400" b="1"/>
              <a:t>verminderte</a:t>
            </a:r>
            <a:r>
              <a:rPr lang="de-DE" altLang="de-DE"/>
              <a:t> Betrag verbucht!</a:t>
            </a:r>
          </a:p>
        </p:txBody>
      </p:sp>
      <p:sp>
        <p:nvSpPr>
          <p:cNvPr id="4106" name="AutoShape 42"/>
          <p:cNvSpPr>
            <a:spLocks noChangeArrowheads="1"/>
          </p:cNvSpPr>
          <p:nvPr/>
        </p:nvSpPr>
        <p:spPr bwMode="auto">
          <a:xfrm>
            <a:off x="2879725" y="10890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2307" name="Rectangle 44"/>
          <p:cNvSpPr>
            <a:spLocks noChangeArrowheads="1"/>
          </p:cNvSpPr>
          <p:nvPr/>
        </p:nvSpPr>
        <p:spPr bwMode="auto">
          <a:xfrm>
            <a:off x="4540250" y="12176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2308" name="Picture 46" descr="Lieferant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33488"/>
            <a:ext cx="267176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9" name="Group 47"/>
          <p:cNvGrpSpPr>
            <a:grpSpLocks/>
          </p:cNvGrpSpPr>
          <p:nvPr/>
        </p:nvGrpSpPr>
        <p:grpSpPr bwMode="auto">
          <a:xfrm>
            <a:off x="6015038" y="1247775"/>
            <a:ext cx="3236912" cy="2003425"/>
            <a:chOff x="4021" y="668"/>
            <a:chExt cx="1414" cy="875"/>
          </a:xfrm>
        </p:grpSpPr>
        <p:pic>
          <p:nvPicPr>
            <p:cNvPr id="12314" name="Picture 48" descr="lamr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5" name="Text Box 4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2310" name="Text Box 50"/>
          <p:cNvSpPr txBox="1">
            <a:spLocks noChangeArrowheads="1"/>
          </p:cNvSpPr>
          <p:nvPr/>
        </p:nvSpPr>
        <p:spPr bwMode="auto">
          <a:xfrm>
            <a:off x="261938" y="2751138"/>
            <a:ext cx="1744662" cy="369887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141288" y="130175"/>
            <a:ext cx="29702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Sofort gewährter Rabatt</a:t>
            </a:r>
          </a:p>
        </p:txBody>
      </p:sp>
      <p:sp>
        <p:nvSpPr>
          <p:cNvPr id="12312" name="Text Box 50"/>
          <p:cNvSpPr txBox="1">
            <a:spLocks noChangeArrowheads="1"/>
          </p:cNvSpPr>
          <p:nvPr/>
        </p:nvSpPr>
        <p:spPr bwMode="auto">
          <a:xfrm>
            <a:off x="385763" y="4111625"/>
            <a:ext cx="2822575" cy="36830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  <a:latin typeface="Verdana" pitchFamily="34" charset="0"/>
              </a:rPr>
              <a:t>Lieferant bucht…</a:t>
            </a:r>
          </a:p>
        </p:txBody>
      </p:sp>
      <p:sp>
        <p:nvSpPr>
          <p:cNvPr id="12313" name="Text Box 50"/>
          <p:cNvSpPr txBox="1">
            <a:spLocks noChangeArrowheads="1"/>
          </p:cNvSpPr>
          <p:nvPr/>
        </p:nvSpPr>
        <p:spPr bwMode="auto">
          <a:xfrm>
            <a:off x="6646863" y="4152900"/>
            <a:ext cx="2822575" cy="3698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  <a:latin typeface="Verdana" pitchFamily="34" charset="0"/>
              </a:rPr>
              <a:t>Kunde bucht…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6"/>
          <p:cNvGraphicFramePr>
            <a:graphicFrameLocks/>
          </p:cNvGraphicFramePr>
          <p:nvPr/>
        </p:nvGraphicFramePr>
        <p:xfrm>
          <a:off x="3760788" y="1651000"/>
          <a:ext cx="2093912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GALLERY" r:id="rId4" imgW="7486560" imgH="9696360" progId="GALLERYClipart">
                  <p:embed/>
                </p:oleObj>
              </mc:Choice>
              <mc:Fallback>
                <p:oleObj name="GALLERY" r:id="rId4" imgW="7486560" imgH="9696360" progId="GALLERYClipart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1651000"/>
                        <a:ext cx="2093912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4065588" y="2136775"/>
            <a:ext cx="15732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99"/>
                </a:solidFill>
              </a:rPr>
              <a:t>Rechnung</a:t>
            </a:r>
            <a:endParaRPr lang="de-DE" altLang="de-DE"/>
          </a:p>
          <a:p>
            <a:endParaRPr lang="de-DE" altLang="de-DE"/>
          </a:p>
          <a:p>
            <a:r>
              <a:rPr lang="de-DE" altLang="de-DE"/>
              <a:t>netto	4.000,-</a:t>
            </a:r>
          </a:p>
          <a:p>
            <a:r>
              <a:rPr lang="de-DE" altLang="de-DE" u="sng"/>
              <a:t>-10%_	   400,-</a:t>
            </a:r>
          </a:p>
          <a:p>
            <a:r>
              <a:rPr lang="de-DE" altLang="de-DE"/>
              <a:t>netto  </a:t>
            </a:r>
            <a:r>
              <a:rPr lang="de-DE" altLang="de-DE">
                <a:solidFill>
                  <a:srgbClr val="990099"/>
                </a:solidFill>
              </a:rPr>
              <a:t>3.600,-</a:t>
            </a:r>
          </a:p>
          <a:p>
            <a:r>
              <a:rPr lang="de-DE" altLang="de-DE" u="sng"/>
              <a:t>+20%    </a:t>
            </a:r>
            <a:r>
              <a:rPr lang="de-DE" altLang="de-DE" u="sng">
                <a:solidFill>
                  <a:srgbClr val="990099"/>
                </a:solidFill>
              </a:rPr>
              <a:t>720</a:t>
            </a:r>
            <a:r>
              <a:rPr lang="de-DE" altLang="de-DE">
                <a:solidFill>
                  <a:srgbClr val="990099"/>
                </a:solidFill>
              </a:rPr>
              <a:t>,-</a:t>
            </a:r>
          </a:p>
          <a:p>
            <a:r>
              <a:rPr lang="de-DE" altLang="de-DE"/>
              <a:t>btto    </a:t>
            </a:r>
            <a:r>
              <a:rPr lang="de-DE" altLang="de-DE">
                <a:solidFill>
                  <a:srgbClr val="990099"/>
                </a:solidFill>
              </a:rPr>
              <a:t>4.320,-</a:t>
            </a: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137025" y="4122738"/>
            <a:ext cx="13541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230813" y="4710113"/>
            <a:ext cx="4319587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HW-Einsatz	3600,--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  720,-- 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an     3300 (2800...)	      4.320,--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98463" y="4710113"/>
            <a:ext cx="4143375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2000 (2800...)     4.320,--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an     4000 HW-Erlöse  3.600,-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           3500 UST	            720,-     </a:t>
            </a: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835025" y="6294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911350" y="6332538"/>
            <a:ext cx="6146800" cy="40075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2000" dirty="0"/>
              <a:t>Sofortrabatte sind daher kein Buchungsproblem!</a:t>
            </a:r>
          </a:p>
        </p:txBody>
      </p:sp>
      <p:sp>
        <p:nvSpPr>
          <p:cNvPr id="11279" name="Text Box 30"/>
          <p:cNvSpPr txBox="1">
            <a:spLocks noChangeArrowheads="1"/>
          </p:cNvSpPr>
          <p:nvPr/>
        </p:nvSpPr>
        <p:spPr bwMode="auto">
          <a:xfrm>
            <a:off x="2181225" y="5843588"/>
            <a:ext cx="551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Es wird sofort der </a:t>
            </a:r>
            <a:r>
              <a:rPr lang="de-DE" altLang="de-DE" sz="2400" b="1"/>
              <a:t>verminderte</a:t>
            </a:r>
            <a:r>
              <a:rPr lang="de-DE" altLang="de-DE"/>
              <a:t> Betrag verbucht!</a:t>
            </a:r>
          </a:p>
        </p:txBody>
      </p:sp>
      <p:sp>
        <p:nvSpPr>
          <p:cNvPr id="4106" name="AutoShape 42"/>
          <p:cNvSpPr>
            <a:spLocks noChangeArrowheads="1"/>
          </p:cNvSpPr>
          <p:nvPr/>
        </p:nvSpPr>
        <p:spPr bwMode="auto">
          <a:xfrm>
            <a:off x="2879725" y="10890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1283" name="Rectangle 44"/>
          <p:cNvSpPr>
            <a:spLocks noChangeArrowheads="1"/>
          </p:cNvSpPr>
          <p:nvPr/>
        </p:nvSpPr>
        <p:spPr bwMode="auto">
          <a:xfrm>
            <a:off x="4540250" y="12176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1284" name="Picture 46" descr="Lieferant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33488"/>
            <a:ext cx="267176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5" name="Group 47"/>
          <p:cNvGrpSpPr>
            <a:grpSpLocks/>
          </p:cNvGrpSpPr>
          <p:nvPr/>
        </p:nvGrpSpPr>
        <p:grpSpPr bwMode="auto">
          <a:xfrm>
            <a:off x="6015038" y="1247775"/>
            <a:ext cx="3236912" cy="2003425"/>
            <a:chOff x="4021" y="668"/>
            <a:chExt cx="1414" cy="875"/>
          </a:xfrm>
        </p:grpSpPr>
        <p:pic>
          <p:nvPicPr>
            <p:cNvPr id="11288" name="Picture 48" descr="lamr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4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1286" name="Text Box 50"/>
          <p:cNvSpPr txBox="1">
            <a:spLocks noChangeArrowheads="1"/>
          </p:cNvSpPr>
          <p:nvPr/>
        </p:nvSpPr>
        <p:spPr bwMode="auto">
          <a:xfrm>
            <a:off x="261938" y="2751138"/>
            <a:ext cx="1744662" cy="369887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141288" y="130175"/>
            <a:ext cx="29702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Sofort gewährter Rabatt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7"/>
          <p:cNvGraphicFramePr>
            <a:graphicFrameLocks/>
          </p:cNvGraphicFramePr>
          <p:nvPr/>
        </p:nvGraphicFramePr>
        <p:xfrm>
          <a:off x="3665538" y="1879600"/>
          <a:ext cx="2093912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GALLERY" r:id="rId4" imgW="7486560" imgH="9696360" progId="GALLERYClipart">
                  <p:embed/>
                </p:oleObj>
              </mc:Choice>
              <mc:Fallback>
                <p:oleObj name="GALLERY" r:id="rId4" imgW="7486560" imgH="9696360" progId="GALLERYClipart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879600"/>
                        <a:ext cx="2093912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3970338" y="2365375"/>
            <a:ext cx="1625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009688"/>
                </a:solidFill>
              </a:rPr>
              <a:t>Rechnung</a:t>
            </a:r>
            <a:endParaRPr lang="de-DE" altLang="de-DE" b="1" dirty="0"/>
          </a:p>
          <a:p>
            <a:endParaRPr lang="de-DE" altLang="de-DE" dirty="0"/>
          </a:p>
          <a:p>
            <a:r>
              <a:rPr lang="de-DE" altLang="de-DE" dirty="0"/>
              <a:t>netto  4.000,--</a:t>
            </a:r>
          </a:p>
          <a:p>
            <a:r>
              <a:rPr lang="de-DE" altLang="de-DE" u="sng" dirty="0"/>
              <a:t>+20%    800,--</a:t>
            </a:r>
          </a:p>
          <a:p>
            <a:r>
              <a:rPr lang="de-DE" altLang="de-DE" dirty="0" err="1"/>
              <a:t>btto</a:t>
            </a:r>
            <a:r>
              <a:rPr lang="de-DE" altLang="de-DE" dirty="0"/>
              <a:t>    4.800,--</a:t>
            </a:r>
          </a:p>
        </p:txBody>
      </p:sp>
      <p:graphicFrame>
        <p:nvGraphicFramePr>
          <p:cNvPr id="14340" name="Object 9"/>
          <p:cNvGraphicFramePr>
            <a:graphicFrameLocks/>
          </p:cNvGraphicFramePr>
          <p:nvPr/>
        </p:nvGraphicFramePr>
        <p:xfrm>
          <a:off x="3794125" y="4592638"/>
          <a:ext cx="20939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GALLERY" r:id="rId6" imgW="7486560" imgH="9696360" progId="GALLERYClipart">
                  <p:embed/>
                </p:oleObj>
              </mc:Choice>
              <mc:Fallback>
                <p:oleObj name="GALLERY" r:id="rId6" imgW="7486560" imgH="9696360" progId="GALLERYClipart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4592638"/>
                        <a:ext cx="20939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191000" y="4922838"/>
            <a:ext cx="16065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CC0099"/>
                </a:solidFill>
              </a:rPr>
              <a:t>Gutschrift</a:t>
            </a:r>
            <a:endParaRPr lang="de-DE" altLang="de-DE" b="1" dirty="0"/>
          </a:p>
          <a:p>
            <a:endParaRPr lang="de-DE" altLang="de-DE" dirty="0"/>
          </a:p>
          <a:p>
            <a:r>
              <a:rPr lang="de-DE" altLang="de-DE" dirty="0"/>
              <a:t>netto    400,--</a:t>
            </a:r>
          </a:p>
          <a:p>
            <a:r>
              <a:rPr lang="de-DE" altLang="de-DE" u="sng" dirty="0"/>
              <a:t>+20%     80,--</a:t>
            </a:r>
          </a:p>
          <a:p>
            <a:r>
              <a:rPr lang="de-DE" altLang="de-DE" dirty="0" err="1"/>
              <a:t>btto</a:t>
            </a:r>
            <a:r>
              <a:rPr lang="de-DE" altLang="de-DE" dirty="0"/>
              <a:t>       480,--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915025" y="3100388"/>
            <a:ext cx="384175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77788" y="3100388"/>
            <a:ext cx="3582987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419100" y="2794000"/>
            <a:ext cx="209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rgbClr val="990066"/>
                </a:solidFill>
              </a:rPr>
              <a:t>Verbuchung Verkauf: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327775" y="2781300"/>
            <a:ext cx="207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chemeClr val="accent1"/>
                </a:solidFill>
              </a:rPr>
              <a:t>Verbuchung Einkauf: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7788" y="5076825"/>
            <a:ext cx="3582987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935663" y="5067300"/>
            <a:ext cx="384175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436563" y="4757738"/>
            <a:ext cx="1998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rgbClr val="990066"/>
                </a:solidFill>
              </a:rPr>
              <a:t>Verbuchung Rabatt:</a:t>
            </a:r>
          </a:p>
        </p:txBody>
      </p:sp>
      <p:sp>
        <p:nvSpPr>
          <p:cNvPr id="14357" name="Rectangle 18"/>
          <p:cNvSpPr>
            <a:spLocks noChangeArrowheads="1"/>
          </p:cNvSpPr>
          <p:nvPr/>
        </p:nvSpPr>
        <p:spPr bwMode="auto">
          <a:xfrm>
            <a:off x="6424613" y="4745038"/>
            <a:ext cx="1998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chemeClr val="accent1"/>
                </a:solidFill>
              </a:rPr>
              <a:t>Verbuchung Rabatt:</a:t>
            </a:r>
          </a:p>
        </p:txBody>
      </p:sp>
      <p:sp>
        <p:nvSpPr>
          <p:cNvPr id="5134" name="Rectangle 34"/>
          <p:cNvSpPr>
            <a:spLocks noChangeArrowheads="1"/>
          </p:cNvSpPr>
          <p:nvPr/>
        </p:nvSpPr>
        <p:spPr bwMode="auto">
          <a:xfrm>
            <a:off x="169863" y="4381500"/>
            <a:ext cx="9586912" cy="106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5135" name="AutoShape 38"/>
          <p:cNvSpPr>
            <a:spLocks noChangeArrowheads="1"/>
          </p:cNvSpPr>
          <p:nvPr/>
        </p:nvSpPr>
        <p:spPr bwMode="auto">
          <a:xfrm>
            <a:off x="2765425" y="11271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>
            <a:lvl1pPr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sz="1600" smtClean="0"/>
          </a:p>
        </p:txBody>
      </p:sp>
      <p:sp>
        <p:nvSpPr>
          <p:cNvPr id="14362" name="Rectangle 39"/>
          <p:cNvSpPr>
            <a:spLocks noChangeArrowheads="1"/>
          </p:cNvSpPr>
          <p:nvPr/>
        </p:nvSpPr>
        <p:spPr bwMode="auto">
          <a:xfrm>
            <a:off x="4540250" y="12176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4363" name="Picture 40" descr="Lieferant Kop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2334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4" name="Group 41"/>
          <p:cNvGrpSpPr>
            <a:grpSpLocks/>
          </p:cNvGrpSpPr>
          <p:nvPr/>
        </p:nvGrpSpPr>
        <p:grpSpPr bwMode="auto">
          <a:xfrm>
            <a:off x="6015038" y="1247775"/>
            <a:ext cx="2244725" cy="1389063"/>
            <a:chOff x="4021" y="668"/>
            <a:chExt cx="1414" cy="875"/>
          </a:xfrm>
        </p:grpSpPr>
        <p:pic>
          <p:nvPicPr>
            <p:cNvPr id="14366" name="Picture 42" descr="lamr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7" name="Text Box 4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141288" y="130175"/>
            <a:ext cx="5030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Nachträglich gewährter Rabatt - Überblick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quf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multiq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ltiqu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qu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c:\powerpnt\layout\farbovhd\multiquf.ppt</Template>
  <TotalTime>0</TotalTime>
  <Pages>45</Pages>
  <Words>1492</Words>
  <Application>Microsoft Office PowerPoint</Application>
  <PresentationFormat>A4-Papier (210x297 mm)</PresentationFormat>
  <Paragraphs>585</Paragraphs>
  <Slides>32</Slides>
  <Notes>32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Verdana</vt:lpstr>
      <vt:lpstr>multiquf</vt:lpstr>
      <vt:lpstr>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Helmut Bauer</cp:lastModifiedBy>
  <cp:revision>141</cp:revision>
  <cp:lastPrinted>2012-11-09T09:24:51Z</cp:lastPrinted>
  <dcterms:created xsi:type="dcterms:W3CDTF">1996-06-07T13:56:40Z</dcterms:created>
  <dcterms:modified xsi:type="dcterms:W3CDTF">2015-07-28T08:18:33Z</dcterms:modified>
</cp:coreProperties>
</file>