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7" r:id="rId2"/>
    <p:sldId id="298" r:id="rId3"/>
    <p:sldId id="324" r:id="rId4"/>
    <p:sldId id="301" r:id="rId5"/>
    <p:sldId id="325" r:id="rId6"/>
    <p:sldId id="318" r:id="rId7"/>
  </p:sldIdLst>
  <p:sldSz cx="9906000" cy="6858000" type="A4"/>
  <p:notesSz cx="6797675" cy="9874250"/>
  <p:embeddedFontLst>
    <p:embeddedFont>
      <p:font typeface="Verdana" panose="020B0604030504040204" pitchFamily="34" charset="0"/>
      <p:regular r:id="rId10"/>
      <p:bold r:id="rId11"/>
      <p:italic r:id="rId12"/>
      <p:boldItalic r:id="rId13"/>
    </p:embeddedFont>
  </p:embeddedFontLst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99"/>
    <a:srgbClr val="FF9966"/>
    <a:srgbClr val="990066"/>
    <a:srgbClr val="00CC00"/>
    <a:srgbClr val="FF99CC"/>
    <a:srgbClr val="000066"/>
    <a:srgbClr val="CCCCFF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-1200" y="-108"/>
      </p:cViewPr>
      <p:guideLst>
        <p:guide orient="horz" pos="1152"/>
        <p:guide pos="5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>
        <p:scale>
          <a:sx n="66" d="100"/>
          <a:sy n="66" d="100"/>
        </p:scale>
        <p:origin x="-171" y="1071"/>
      </p:cViewPr>
      <p:guideLst>
        <p:guide orient="horz" pos="2232"/>
        <p:guide pos="3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1750" y="9525"/>
            <a:ext cx="2962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619" tIns="0" rIns="19619" bIns="0" numCol="1" anchor="t" anchorCtr="0" compatLnSpc="1">
            <a:prstTxWarp prst="textNoShape">
              <a:avLst/>
            </a:prstTxWarp>
          </a:bodyPr>
          <a:lstStyle>
            <a:lvl1pPr defTabSz="941388">
              <a:defRPr sz="1000" i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7150" y="9525"/>
            <a:ext cx="2962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619" tIns="0" rIns="19619" bIns="0" numCol="1" anchor="t" anchorCtr="0" compatLnSpc="1">
            <a:prstTxWarp prst="textNoShape">
              <a:avLst/>
            </a:prstTxWarp>
          </a:bodyPr>
          <a:lstStyle>
            <a:lvl1pPr algn="r" defTabSz="941388">
              <a:defRPr sz="1000" i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31750" y="9402763"/>
            <a:ext cx="2962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619" tIns="0" rIns="19619" bIns="0" numCol="1" anchor="b" anchorCtr="0" compatLnSpc="1">
            <a:prstTxWarp prst="textNoShape">
              <a:avLst/>
            </a:prstTxWarp>
          </a:bodyPr>
          <a:lstStyle>
            <a:lvl1pPr defTabSz="941388">
              <a:defRPr sz="1000" i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7150" y="9402763"/>
            <a:ext cx="2962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619" tIns="0" rIns="19619" bIns="0" numCol="1" anchor="b" anchorCtr="0" compatLnSpc="1">
            <a:prstTxWarp prst="textNoShape">
              <a:avLst/>
            </a:prstTxWarp>
          </a:bodyPr>
          <a:lstStyle>
            <a:lvl1pPr algn="r" defTabSz="941388">
              <a:defRPr sz="1000" i="1"/>
            </a:lvl1pPr>
          </a:lstStyle>
          <a:p>
            <a:pPr>
              <a:defRPr/>
            </a:pPr>
            <a:fld id="{4969C378-7090-4E5F-B6FA-CEF33A59584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6371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1750" y="9525"/>
            <a:ext cx="2962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619" tIns="0" rIns="19619" bIns="0" numCol="1" anchor="t" anchorCtr="0" compatLnSpc="1">
            <a:prstTxWarp prst="textNoShape">
              <a:avLst/>
            </a:prstTxWarp>
          </a:bodyPr>
          <a:lstStyle>
            <a:lvl1pPr defTabSz="784225">
              <a:defRPr sz="1000" i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7150" y="9525"/>
            <a:ext cx="2962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619" tIns="0" rIns="19619" bIns="0" numCol="1" anchor="t" anchorCtr="0" compatLnSpc="1">
            <a:prstTxWarp prst="textNoShape">
              <a:avLst/>
            </a:prstTxWarp>
          </a:bodyPr>
          <a:lstStyle>
            <a:lvl1pPr algn="r" defTabSz="784225">
              <a:defRPr sz="1000" i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31750" y="9402763"/>
            <a:ext cx="2962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619" tIns="0" rIns="19619" bIns="0" numCol="1" anchor="b" anchorCtr="0" compatLnSpc="1">
            <a:prstTxWarp prst="textNoShape">
              <a:avLst/>
            </a:prstTxWarp>
          </a:bodyPr>
          <a:lstStyle>
            <a:lvl1pPr defTabSz="784225">
              <a:defRPr sz="1000" i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7150" y="9402763"/>
            <a:ext cx="2962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619" tIns="0" rIns="19619" bIns="0" numCol="1" anchor="b" anchorCtr="0" compatLnSpc="1">
            <a:prstTxWarp prst="textNoShape">
              <a:avLst/>
            </a:prstTxWarp>
          </a:bodyPr>
          <a:lstStyle>
            <a:lvl1pPr algn="r" defTabSz="784225">
              <a:defRPr sz="1000" i="1"/>
            </a:lvl1pPr>
          </a:lstStyle>
          <a:p>
            <a:pPr>
              <a:defRPr/>
            </a:pPr>
            <a:fld id="{C47C72E5-7FAC-40F1-86D9-CD1CC0108FE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689475"/>
            <a:ext cx="4991100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23" tIns="47411" rIns="94823" bIns="474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1511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860425"/>
            <a:ext cx="4999037" cy="3460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415638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842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842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8422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8422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8422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1C73A7B-35D2-46CE-B54F-AAFBD20138CF}" type="slidenum">
              <a:rPr lang="de-DE" altLang="de-DE" smtClean="0"/>
              <a:pPr/>
              <a:t>1</a:t>
            </a:fld>
            <a:endParaRPr lang="de-DE" altLang="de-DE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AT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842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842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8422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8422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8422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2F860BB-C3BF-40BE-A352-A8C42CCD5A55}" type="slidenum">
              <a:rPr lang="de-DE" altLang="de-DE" smtClean="0"/>
              <a:pPr/>
              <a:t>2</a:t>
            </a:fld>
            <a:endParaRPr lang="de-DE" altLang="de-DE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AT" alt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842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842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8422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8422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8422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C00B091-1A1D-48E0-ABD2-2A0623B7E868}" type="slidenum">
              <a:rPr lang="de-DE" altLang="de-DE" smtClean="0"/>
              <a:pPr/>
              <a:t>3</a:t>
            </a:fld>
            <a:endParaRPr lang="de-DE" altLang="de-DE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AT" alt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842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842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8422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8422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8422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C11C325-C419-4D5C-A6F7-81570CA59D6E}" type="slidenum">
              <a:rPr lang="de-DE" altLang="de-DE" smtClean="0"/>
              <a:pPr/>
              <a:t>4</a:t>
            </a:fld>
            <a:endParaRPr lang="de-DE" altLang="de-DE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smtClean="0"/>
              <a:t>an der Tafel die Konten zeigen! eintragen und die Zusammenhänge aufzeigen!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842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842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8422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8422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8422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3D40CB2-FC84-47F6-820E-E5DE2FE49F83}" type="slidenum">
              <a:rPr lang="de-DE" altLang="de-DE" smtClean="0"/>
              <a:pPr/>
              <a:t>5</a:t>
            </a:fld>
            <a:endParaRPr lang="de-DE" altLang="de-DE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smtClean="0"/>
              <a:t>an der Tafel die Konten zeigen! eintragen und die Zusammenhänge aufzeigen!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842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842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8422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8422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8422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F66D7C1-1094-45D2-913C-A52D9B3B460A}" type="slidenum">
              <a:rPr lang="de-DE" altLang="de-DE" smtClean="0"/>
              <a:pPr/>
              <a:t>6</a:t>
            </a:fld>
            <a:endParaRPr lang="de-DE" altLang="de-DE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smtClean="0"/>
              <a:t>an der Tafel die Konten zeigen! eintragen und die Zusammenhänge aufzeigen!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png"/><Relationship Id="rId4" Type="http://schemas.openxmlformats.org/officeDocument/2006/relationships/image" Target="../media/image4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5381625" y="44450"/>
            <a:ext cx="4418013" cy="566738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de-DE" altLang="de-DE" sz="1000">
                <a:latin typeface="Verdana" pitchFamily="34" charset="0"/>
              </a:rPr>
              <a:t>	</a:t>
            </a:r>
          </a:p>
          <a:p>
            <a:pPr algn="r"/>
            <a:r>
              <a:rPr lang="de-DE" altLang="de-DE" sz="1000">
                <a:latin typeface="Verdana" pitchFamily="34" charset="0"/>
              </a:rPr>
              <a:t>      </a:t>
            </a:r>
          </a:p>
          <a:p>
            <a:pPr algn="r"/>
            <a:r>
              <a:rPr lang="de-DE" altLang="de-DE" sz="1000">
                <a:latin typeface="Verdana" pitchFamily="34" charset="0"/>
              </a:rPr>
              <a:t>© bauerpoint.com</a:t>
            </a:r>
          </a:p>
        </p:txBody>
      </p:sp>
      <p:graphicFrame>
        <p:nvGraphicFramePr>
          <p:cNvPr id="5" name="Object 10"/>
          <p:cNvGraphicFramePr>
            <a:graphicFrameLocks/>
          </p:cNvGraphicFramePr>
          <p:nvPr userDrawn="1"/>
        </p:nvGraphicFramePr>
        <p:xfrm>
          <a:off x="9455150" y="111125"/>
          <a:ext cx="257175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8" name="CorelDRAW!" r:id="rId3" imgW="3162240" imgH="3419565" progId="CDraw4">
                  <p:embed/>
                </p:oleObj>
              </mc:Choice>
              <mc:Fallback>
                <p:oleObj name="CorelDRAW!" r:id="rId3" imgW="3162240" imgH="3419565" progId="CDraw4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55150" y="111125"/>
                        <a:ext cx="257175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11"/>
          <p:cNvSpPr>
            <a:spLocks noChangeArrowheads="1"/>
          </p:cNvSpPr>
          <p:nvPr userDrawn="1"/>
        </p:nvSpPr>
        <p:spPr bwMode="auto">
          <a:xfrm>
            <a:off x="74613" y="85725"/>
            <a:ext cx="9685337" cy="484188"/>
          </a:xfrm>
          <a:prstGeom prst="rect">
            <a:avLst/>
          </a:prstGeom>
          <a:noFill/>
          <a:ln w="12700">
            <a:solidFill>
              <a:srgbClr val="DDDDDD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AT" altLang="de-DE"/>
          </a:p>
        </p:txBody>
      </p:sp>
      <p:sp>
        <p:nvSpPr>
          <p:cNvPr id="7" name="Rechteck 13"/>
          <p:cNvSpPr>
            <a:spLocks noChangeArrowheads="1"/>
          </p:cNvSpPr>
          <p:nvPr userDrawn="1"/>
        </p:nvSpPr>
        <p:spPr bwMode="auto">
          <a:xfrm>
            <a:off x="0" y="0"/>
            <a:ext cx="9906000" cy="7239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AT" altLang="de-DE"/>
          </a:p>
        </p:txBody>
      </p:sp>
      <p:sp>
        <p:nvSpPr>
          <p:cNvPr id="8" name="Rectangle 1091"/>
          <p:cNvSpPr>
            <a:spLocks noChangeArrowheads="1"/>
          </p:cNvSpPr>
          <p:nvPr userDrawn="1"/>
        </p:nvSpPr>
        <p:spPr bwMode="auto">
          <a:xfrm>
            <a:off x="114300" y="63500"/>
            <a:ext cx="9685338" cy="484188"/>
          </a:xfrm>
          <a:prstGeom prst="rect">
            <a:avLst/>
          </a:prstGeom>
          <a:noFill/>
          <a:ln w="12700">
            <a:solidFill>
              <a:srgbClr val="DDDDDD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AT" altLang="de-DE"/>
          </a:p>
        </p:txBody>
      </p:sp>
      <p:pic>
        <p:nvPicPr>
          <p:cNvPr id="9" name="Grafik 9" descr="bauerpoint.gi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750" y="87313"/>
            <a:ext cx="12017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hteck 16"/>
          <p:cNvSpPr>
            <a:spLocks noChangeArrowheads="1"/>
          </p:cNvSpPr>
          <p:nvPr userDrawn="1"/>
        </p:nvSpPr>
        <p:spPr bwMode="auto">
          <a:xfrm>
            <a:off x="0" y="0"/>
            <a:ext cx="9906000" cy="7239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AT" altLang="de-DE"/>
          </a:p>
        </p:txBody>
      </p:sp>
      <p:sp>
        <p:nvSpPr>
          <p:cNvPr id="11" name="Rectangle 1091"/>
          <p:cNvSpPr>
            <a:spLocks noChangeArrowheads="1"/>
          </p:cNvSpPr>
          <p:nvPr userDrawn="1"/>
        </p:nvSpPr>
        <p:spPr bwMode="auto">
          <a:xfrm>
            <a:off x="114300" y="63500"/>
            <a:ext cx="9685338" cy="484188"/>
          </a:xfrm>
          <a:prstGeom prst="rect">
            <a:avLst/>
          </a:prstGeom>
          <a:noFill/>
          <a:ln w="12700">
            <a:solidFill>
              <a:srgbClr val="DDDDDD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AT" altLang="de-DE"/>
          </a:p>
        </p:txBody>
      </p:sp>
      <p:pic>
        <p:nvPicPr>
          <p:cNvPr id="12" name="Grafik 9" descr="bauerpoint.gi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750" y="87313"/>
            <a:ext cx="12017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EE151-744A-498E-973F-C09D8E2D303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5216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F19B7-AB0E-42A6-A152-FD136D7B2F9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5846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5D033-88A1-430C-8DBD-D01B5BFF24F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0261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5381625" y="44450"/>
            <a:ext cx="4418013" cy="566738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de-DE" altLang="de-DE" sz="1000">
                <a:latin typeface="Verdana" pitchFamily="34" charset="0"/>
              </a:rPr>
              <a:t>	</a:t>
            </a:r>
          </a:p>
          <a:p>
            <a:pPr algn="r"/>
            <a:r>
              <a:rPr lang="de-DE" altLang="de-DE" sz="1000">
                <a:latin typeface="Verdana" pitchFamily="34" charset="0"/>
              </a:rPr>
              <a:t>      </a:t>
            </a:r>
          </a:p>
          <a:p>
            <a:pPr algn="r"/>
            <a:r>
              <a:rPr lang="de-DE" altLang="de-DE" sz="1000">
                <a:latin typeface="Verdana" pitchFamily="34" charset="0"/>
              </a:rPr>
              <a:t>© bauerpoint.com</a:t>
            </a:r>
          </a:p>
        </p:txBody>
      </p:sp>
      <p:graphicFrame>
        <p:nvGraphicFramePr>
          <p:cNvPr id="5" name="Object 10"/>
          <p:cNvGraphicFramePr>
            <a:graphicFrameLocks/>
          </p:cNvGraphicFramePr>
          <p:nvPr userDrawn="1"/>
        </p:nvGraphicFramePr>
        <p:xfrm>
          <a:off x="9455150" y="111125"/>
          <a:ext cx="257175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2" name="CorelDRAW!" r:id="rId3" imgW="3162240" imgH="3419565" progId="CDraw4">
                  <p:embed/>
                </p:oleObj>
              </mc:Choice>
              <mc:Fallback>
                <p:oleObj name="CorelDRAW!" r:id="rId3" imgW="3162240" imgH="3419565" progId="CDraw4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55150" y="111125"/>
                        <a:ext cx="257175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11"/>
          <p:cNvSpPr>
            <a:spLocks noChangeArrowheads="1"/>
          </p:cNvSpPr>
          <p:nvPr userDrawn="1"/>
        </p:nvSpPr>
        <p:spPr bwMode="auto">
          <a:xfrm>
            <a:off x="74613" y="85725"/>
            <a:ext cx="9685337" cy="484188"/>
          </a:xfrm>
          <a:prstGeom prst="rect">
            <a:avLst/>
          </a:prstGeom>
          <a:noFill/>
          <a:ln w="12700">
            <a:solidFill>
              <a:srgbClr val="DDDDDD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AT" altLang="de-DE"/>
          </a:p>
        </p:txBody>
      </p:sp>
      <p:sp>
        <p:nvSpPr>
          <p:cNvPr id="7" name="Rechteck 13"/>
          <p:cNvSpPr>
            <a:spLocks noChangeArrowheads="1"/>
          </p:cNvSpPr>
          <p:nvPr userDrawn="1"/>
        </p:nvSpPr>
        <p:spPr bwMode="auto">
          <a:xfrm>
            <a:off x="0" y="0"/>
            <a:ext cx="9906000" cy="7239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AT" altLang="de-DE"/>
          </a:p>
        </p:txBody>
      </p:sp>
      <p:sp>
        <p:nvSpPr>
          <p:cNvPr id="8" name="Rectangle 1091"/>
          <p:cNvSpPr>
            <a:spLocks noChangeArrowheads="1"/>
          </p:cNvSpPr>
          <p:nvPr userDrawn="1"/>
        </p:nvSpPr>
        <p:spPr bwMode="auto">
          <a:xfrm>
            <a:off x="114300" y="63500"/>
            <a:ext cx="9685338" cy="484188"/>
          </a:xfrm>
          <a:prstGeom prst="rect">
            <a:avLst/>
          </a:prstGeom>
          <a:noFill/>
          <a:ln w="12700">
            <a:solidFill>
              <a:srgbClr val="DDDDDD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AT" altLang="de-DE"/>
          </a:p>
        </p:txBody>
      </p:sp>
      <p:pic>
        <p:nvPicPr>
          <p:cNvPr id="9" name="Grafik 9" descr="bauerpoint.gi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750" y="87313"/>
            <a:ext cx="12017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hteck 16"/>
          <p:cNvSpPr>
            <a:spLocks noChangeArrowheads="1"/>
          </p:cNvSpPr>
          <p:nvPr userDrawn="1"/>
        </p:nvSpPr>
        <p:spPr bwMode="auto">
          <a:xfrm>
            <a:off x="0" y="0"/>
            <a:ext cx="9906000" cy="7239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AT" altLang="de-DE"/>
          </a:p>
        </p:txBody>
      </p:sp>
      <p:sp>
        <p:nvSpPr>
          <p:cNvPr id="11" name="Rectangle 1091"/>
          <p:cNvSpPr>
            <a:spLocks noChangeArrowheads="1"/>
          </p:cNvSpPr>
          <p:nvPr userDrawn="1"/>
        </p:nvSpPr>
        <p:spPr bwMode="auto">
          <a:xfrm>
            <a:off x="114300" y="63500"/>
            <a:ext cx="9685338" cy="484188"/>
          </a:xfrm>
          <a:prstGeom prst="rect">
            <a:avLst/>
          </a:prstGeom>
          <a:noFill/>
          <a:ln w="12700">
            <a:solidFill>
              <a:srgbClr val="DDDDDD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AT" altLang="de-DE"/>
          </a:p>
        </p:txBody>
      </p:sp>
      <p:pic>
        <p:nvPicPr>
          <p:cNvPr id="12" name="Grafik 9" descr="bauerpoint.gi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750" y="87313"/>
            <a:ext cx="12017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1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3BF4B-7E08-4E55-9FB8-BCC6429D754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164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9327C-E1B7-4BEB-80C8-CA1869BC56D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5684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9BEF1-9588-4CEF-B2BF-F3901A7B35E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6631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891FB-37C3-4114-AF5F-674064C062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5205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19C04-FCE0-46E5-A78E-B4C359FD4E7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419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37CFB-BC35-404C-A717-9161E625233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7816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A8EBD-279A-495E-9574-601AD8E0BF1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839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E3971-FA02-4B52-BFCC-17B91321CF4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9438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C13B3CD-C08B-4742-87CB-428934A8BD7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029" name="Rectangle 9"/>
          <p:cNvSpPr>
            <a:spLocks noChangeArrowheads="1"/>
          </p:cNvSpPr>
          <p:nvPr userDrawn="1"/>
        </p:nvSpPr>
        <p:spPr bwMode="auto">
          <a:xfrm>
            <a:off x="5381625" y="44450"/>
            <a:ext cx="4418013" cy="566738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de-DE" altLang="de-DE" sz="1000">
                <a:latin typeface="Verdana" pitchFamily="34" charset="0"/>
              </a:rPr>
              <a:t>	</a:t>
            </a:r>
          </a:p>
          <a:p>
            <a:pPr algn="r"/>
            <a:r>
              <a:rPr lang="de-DE" altLang="de-DE" sz="1000">
                <a:latin typeface="Verdana" pitchFamily="34" charset="0"/>
              </a:rPr>
              <a:t>      </a:t>
            </a:r>
          </a:p>
          <a:p>
            <a:pPr algn="r"/>
            <a:r>
              <a:rPr lang="de-DE" altLang="de-DE" sz="1000">
                <a:latin typeface="Verdana" pitchFamily="34" charset="0"/>
              </a:rPr>
              <a:t>© bauerpoint.com</a:t>
            </a:r>
          </a:p>
        </p:txBody>
      </p:sp>
      <p:graphicFrame>
        <p:nvGraphicFramePr>
          <p:cNvPr id="1030" name="Object 10"/>
          <p:cNvGraphicFramePr>
            <a:graphicFrameLocks/>
          </p:cNvGraphicFramePr>
          <p:nvPr userDrawn="1"/>
        </p:nvGraphicFramePr>
        <p:xfrm>
          <a:off x="9455150" y="111125"/>
          <a:ext cx="257175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CorelDRAW!" r:id="rId14" imgW="3162240" imgH="3419565" progId="CDraw4">
                  <p:embed/>
                </p:oleObj>
              </mc:Choice>
              <mc:Fallback>
                <p:oleObj name="CorelDRAW!" r:id="rId14" imgW="3162240" imgH="3419565" progId="CDraw4">
                  <p:embed/>
                  <p:pic>
                    <p:nvPicPr>
                      <p:cNvPr id="0" name="Objec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55150" y="111125"/>
                        <a:ext cx="257175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Rectangle 11"/>
          <p:cNvSpPr>
            <a:spLocks noChangeArrowheads="1"/>
          </p:cNvSpPr>
          <p:nvPr userDrawn="1"/>
        </p:nvSpPr>
        <p:spPr bwMode="auto">
          <a:xfrm>
            <a:off x="74613" y="85725"/>
            <a:ext cx="9685337" cy="484188"/>
          </a:xfrm>
          <a:prstGeom prst="rect">
            <a:avLst/>
          </a:prstGeom>
          <a:noFill/>
          <a:ln w="12700">
            <a:solidFill>
              <a:srgbClr val="DDDDDD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AT" altLang="de-DE"/>
          </a:p>
        </p:txBody>
      </p:sp>
      <p:sp>
        <p:nvSpPr>
          <p:cNvPr id="1032" name="Rechteck 7"/>
          <p:cNvSpPr>
            <a:spLocks noChangeArrowheads="1"/>
          </p:cNvSpPr>
          <p:nvPr userDrawn="1"/>
        </p:nvSpPr>
        <p:spPr bwMode="auto">
          <a:xfrm>
            <a:off x="0" y="0"/>
            <a:ext cx="9906000" cy="7239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AT" altLang="de-DE"/>
          </a:p>
        </p:txBody>
      </p:sp>
      <p:sp>
        <p:nvSpPr>
          <p:cNvPr id="1033" name="Rectangle 1091"/>
          <p:cNvSpPr>
            <a:spLocks noChangeArrowheads="1"/>
          </p:cNvSpPr>
          <p:nvPr userDrawn="1"/>
        </p:nvSpPr>
        <p:spPr bwMode="auto">
          <a:xfrm>
            <a:off x="114300" y="63500"/>
            <a:ext cx="9685338" cy="484188"/>
          </a:xfrm>
          <a:prstGeom prst="rect">
            <a:avLst/>
          </a:prstGeom>
          <a:noFill/>
          <a:ln w="12700">
            <a:solidFill>
              <a:srgbClr val="DDDDDD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AT" altLang="de-DE"/>
          </a:p>
        </p:txBody>
      </p:sp>
      <p:pic>
        <p:nvPicPr>
          <p:cNvPr id="1034" name="Grafik 9" descr="bauerpoint.gif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750" y="87313"/>
            <a:ext cx="12017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xStyles>
    <p:titleStyle>
      <a:lvl1pPr algn="ctr" defTabSz="8461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461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defTabSz="8461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defTabSz="8461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defTabSz="8461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defTabSz="8461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defTabSz="8461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defTabSz="8461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defTabSz="8461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17500" indent="-317500" algn="l" defTabSz="84613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Arial" charset="0"/>
        <a:buChar char="n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687388" indent="-255588" algn="l" defTabSz="8461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latin typeface="+mn-lt"/>
        </a:defRPr>
      </a:lvl2pPr>
      <a:lvl3pPr marL="1055688" indent="-209550" algn="l" defTabSz="8461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>
          <a:solidFill>
            <a:schemeClr val="tx1"/>
          </a:solidFill>
          <a:latin typeface="+mn-lt"/>
        </a:defRPr>
      </a:lvl3pPr>
      <a:lvl4pPr marL="1479550" indent="-212725" algn="l" defTabSz="84613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Arial" charset="0"/>
        <a:buChar char="n"/>
        <a:defRPr>
          <a:solidFill>
            <a:schemeClr val="tx1"/>
          </a:solidFill>
          <a:latin typeface="+mn-lt"/>
        </a:defRPr>
      </a:lvl4pPr>
      <a:lvl5pPr marL="1901825" indent="-212725" algn="l" defTabSz="8461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latin typeface="+mn-lt"/>
        </a:defRPr>
      </a:lvl5pPr>
      <a:lvl6pPr marL="2359025" indent="-212725" algn="l" defTabSz="8461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latin typeface="+mn-lt"/>
        </a:defRPr>
      </a:lvl6pPr>
      <a:lvl7pPr marL="2816225" indent="-212725" algn="l" defTabSz="8461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latin typeface="+mn-lt"/>
        </a:defRPr>
      </a:lvl7pPr>
      <a:lvl8pPr marL="3273425" indent="-212725" algn="l" defTabSz="8461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latin typeface="+mn-lt"/>
        </a:defRPr>
      </a:lvl8pPr>
      <a:lvl9pPr marL="3730625" indent="-212725" algn="l" defTabSz="8461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jpeg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jpeg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9.e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2.e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9" name="Rectangle 7"/>
          <p:cNvSpPr>
            <a:spLocks noChangeArrowheads="1"/>
          </p:cNvSpPr>
          <p:nvPr/>
        </p:nvSpPr>
        <p:spPr bwMode="auto">
          <a:xfrm>
            <a:off x="4003694" y="1125538"/>
            <a:ext cx="1801775" cy="646973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6"/>
            </a:solidFill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de-DE" sz="3600"/>
              <a:t>Rabatte</a:t>
            </a:r>
          </a:p>
        </p:txBody>
      </p:sp>
      <p:sp>
        <p:nvSpPr>
          <p:cNvPr id="12291" name="Rectangle 8"/>
          <p:cNvSpPr>
            <a:spLocks noChangeArrowheads="1"/>
          </p:cNvSpPr>
          <p:nvPr/>
        </p:nvSpPr>
        <p:spPr bwMode="auto">
          <a:xfrm>
            <a:off x="1073150" y="1925638"/>
            <a:ext cx="2546350" cy="12922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6"/>
            </a:solidFill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de-DE" sz="3600"/>
              <a:t>sofort-</a:t>
            </a:r>
          </a:p>
          <a:p>
            <a:pPr algn="ctr">
              <a:defRPr/>
            </a:pPr>
            <a:r>
              <a:rPr lang="de-DE" sz="3600"/>
              <a:t>Rabatt</a:t>
            </a:r>
          </a:p>
        </p:txBody>
      </p:sp>
      <p:sp>
        <p:nvSpPr>
          <p:cNvPr id="12292" name="Rectangle 9"/>
          <p:cNvSpPr>
            <a:spLocks noChangeArrowheads="1"/>
          </p:cNvSpPr>
          <p:nvPr/>
        </p:nvSpPr>
        <p:spPr bwMode="auto">
          <a:xfrm>
            <a:off x="6394450" y="1933575"/>
            <a:ext cx="2574925" cy="12922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6"/>
            </a:solidFill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de-DE" sz="2800"/>
              <a:t>nachträglicher</a:t>
            </a:r>
          </a:p>
          <a:p>
            <a:pPr algn="ctr">
              <a:defRPr/>
            </a:pPr>
            <a:r>
              <a:rPr lang="de-DE" sz="2800"/>
              <a:t>Rabatt</a:t>
            </a:r>
          </a:p>
        </p:txBody>
      </p:sp>
      <p:sp>
        <p:nvSpPr>
          <p:cNvPr id="85002" name="Rectangle 10"/>
          <p:cNvSpPr>
            <a:spLocks noChangeArrowheads="1"/>
          </p:cNvSpPr>
          <p:nvPr/>
        </p:nvSpPr>
        <p:spPr bwMode="auto">
          <a:xfrm>
            <a:off x="3770313" y="3270250"/>
            <a:ext cx="2390775" cy="12922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6"/>
            </a:solidFill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de-DE" sz="3600"/>
              <a:t>Ware wird</a:t>
            </a:r>
          </a:p>
          <a:p>
            <a:pPr algn="ctr">
              <a:defRPr/>
            </a:pPr>
            <a:r>
              <a:rPr lang="de-DE" sz="3600"/>
              <a:t>billiger</a:t>
            </a:r>
          </a:p>
        </p:txBody>
      </p:sp>
      <p:sp>
        <p:nvSpPr>
          <p:cNvPr id="12294" name="AutoShape 11"/>
          <p:cNvSpPr>
            <a:spLocks noChangeArrowheads="1"/>
          </p:cNvSpPr>
          <p:nvPr/>
        </p:nvSpPr>
        <p:spPr bwMode="auto">
          <a:xfrm>
            <a:off x="1711325" y="3260725"/>
            <a:ext cx="1292225" cy="539303"/>
          </a:xfrm>
          <a:prstGeom prst="downArrow">
            <a:avLst>
              <a:gd name="adj1" fmla="val 75009"/>
              <a:gd name="adj2" fmla="val 50005"/>
            </a:avLst>
          </a:prstGeom>
          <a:solidFill>
            <a:schemeClr val="bg1"/>
          </a:solidFill>
          <a:ln w="12700"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2075" tIns="46038" rIns="92075" bIns="46038">
            <a:spAutoFit/>
          </a:bodyPr>
          <a:lstStyle>
            <a:lvl1pPr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de-AT" sz="1600" smtClean="0"/>
          </a:p>
        </p:txBody>
      </p:sp>
      <p:sp>
        <p:nvSpPr>
          <p:cNvPr id="10257" name="Rectangle 12"/>
          <p:cNvSpPr>
            <a:spLocks noChangeArrowheads="1"/>
          </p:cNvSpPr>
          <p:nvPr/>
        </p:nvSpPr>
        <p:spPr bwMode="auto">
          <a:xfrm>
            <a:off x="1257300" y="4256088"/>
            <a:ext cx="2201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2000">
                <a:solidFill>
                  <a:schemeClr val="accent1"/>
                </a:solidFill>
              </a:rPr>
              <a:t>auf der Rechnung</a:t>
            </a:r>
          </a:p>
        </p:txBody>
      </p:sp>
      <p:sp>
        <p:nvSpPr>
          <p:cNvPr id="12296" name="AutoShape 13"/>
          <p:cNvSpPr>
            <a:spLocks noChangeArrowheads="1"/>
          </p:cNvSpPr>
          <p:nvPr/>
        </p:nvSpPr>
        <p:spPr bwMode="auto">
          <a:xfrm>
            <a:off x="1700213" y="4683125"/>
            <a:ext cx="1292225" cy="539303"/>
          </a:xfrm>
          <a:prstGeom prst="downArrow">
            <a:avLst>
              <a:gd name="adj1" fmla="val 75009"/>
              <a:gd name="adj2" fmla="val 50005"/>
            </a:avLst>
          </a:prstGeom>
          <a:solidFill>
            <a:schemeClr val="bg1"/>
          </a:solidFill>
          <a:ln w="12700"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2075" tIns="46038" rIns="92075" bIns="46038">
            <a:spAutoFit/>
          </a:bodyPr>
          <a:lstStyle>
            <a:lvl1pPr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de-AT" sz="1600" smtClean="0"/>
          </a:p>
        </p:txBody>
      </p:sp>
      <p:sp>
        <p:nvSpPr>
          <p:cNvPr id="10261" name="Rectangle 14"/>
          <p:cNvSpPr>
            <a:spLocks noChangeArrowheads="1"/>
          </p:cNvSpPr>
          <p:nvPr/>
        </p:nvSpPr>
        <p:spPr bwMode="auto">
          <a:xfrm>
            <a:off x="217488" y="5694363"/>
            <a:ext cx="42465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sz="2000">
                <a:solidFill>
                  <a:schemeClr val="accent1"/>
                </a:solidFill>
              </a:rPr>
              <a:t>Verbuchung des verminderten</a:t>
            </a:r>
          </a:p>
          <a:p>
            <a:pPr algn="ctr"/>
            <a:r>
              <a:rPr lang="de-DE" altLang="de-DE" sz="2000">
                <a:solidFill>
                  <a:schemeClr val="accent1"/>
                </a:solidFill>
              </a:rPr>
              <a:t>(korrigierten) Betrages.</a:t>
            </a:r>
          </a:p>
          <a:p>
            <a:pPr algn="ctr"/>
            <a:r>
              <a:rPr lang="de-DE" altLang="de-DE" sz="2400" b="1">
                <a:solidFill>
                  <a:schemeClr val="accent2"/>
                </a:solidFill>
              </a:rPr>
              <a:t>Keine gesonderte Buchung!</a:t>
            </a:r>
          </a:p>
        </p:txBody>
      </p:sp>
      <p:sp>
        <p:nvSpPr>
          <p:cNvPr id="12298" name="AutoShape 15"/>
          <p:cNvSpPr>
            <a:spLocks noChangeArrowheads="1"/>
          </p:cNvSpPr>
          <p:nvPr/>
        </p:nvSpPr>
        <p:spPr bwMode="auto">
          <a:xfrm>
            <a:off x="7010400" y="3263900"/>
            <a:ext cx="1292225" cy="539303"/>
          </a:xfrm>
          <a:prstGeom prst="downArrow">
            <a:avLst>
              <a:gd name="adj1" fmla="val 75009"/>
              <a:gd name="adj2" fmla="val 50005"/>
            </a:avLst>
          </a:prstGeom>
          <a:solidFill>
            <a:schemeClr val="bg1"/>
          </a:solidFill>
          <a:ln w="12700"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2075" tIns="46038" rIns="92075" bIns="46038">
            <a:spAutoFit/>
          </a:bodyPr>
          <a:lstStyle>
            <a:lvl1pPr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de-AT" sz="1600" smtClean="0"/>
          </a:p>
        </p:txBody>
      </p:sp>
      <p:sp>
        <p:nvSpPr>
          <p:cNvPr id="10265" name="Rectangle 16"/>
          <p:cNvSpPr>
            <a:spLocks noChangeArrowheads="1"/>
          </p:cNvSpPr>
          <p:nvPr/>
        </p:nvSpPr>
        <p:spPr bwMode="auto">
          <a:xfrm>
            <a:off x="6232525" y="4219575"/>
            <a:ext cx="2847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2000">
                <a:solidFill>
                  <a:schemeClr val="accent1"/>
                </a:solidFill>
              </a:rPr>
              <a:t>Gutschrift wird kommen</a:t>
            </a:r>
          </a:p>
        </p:txBody>
      </p:sp>
      <p:sp>
        <p:nvSpPr>
          <p:cNvPr id="12300" name="AutoShape 17"/>
          <p:cNvSpPr>
            <a:spLocks noChangeArrowheads="1"/>
          </p:cNvSpPr>
          <p:nvPr/>
        </p:nvSpPr>
        <p:spPr bwMode="auto">
          <a:xfrm>
            <a:off x="7010400" y="4687888"/>
            <a:ext cx="1292225" cy="539303"/>
          </a:xfrm>
          <a:prstGeom prst="downArrow">
            <a:avLst>
              <a:gd name="adj1" fmla="val 75009"/>
              <a:gd name="adj2" fmla="val 50005"/>
            </a:avLst>
          </a:prstGeom>
          <a:solidFill>
            <a:schemeClr val="bg1"/>
          </a:solidFill>
          <a:ln w="12700"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2075" tIns="46038" rIns="92075" bIns="46038">
            <a:spAutoFit/>
          </a:bodyPr>
          <a:lstStyle>
            <a:lvl1pPr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de-AT" sz="1600" smtClean="0"/>
          </a:p>
        </p:txBody>
      </p:sp>
      <p:sp>
        <p:nvSpPr>
          <p:cNvPr id="10269" name="Rectangle 18"/>
          <p:cNvSpPr>
            <a:spLocks noChangeArrowheads="1"/>
          </p:cNvSpPr>
          <p:nvPr/>
        </p:nvSpPr>
        <p:spPr bwMode="auto">
          <a:xfrm>
            <a:off x="6049963" y="5678488"/>
            <a:ext cx="35734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2000">
                <a:solidFill>
                  <a:schemeClr val="accent1"/>
                </a:solidFill>
              </a:rPr>
              <a:t>1. Verbuchung der </a:t>
            </a:r>
            <a:r>
              <a:rPr lang="de-DE" altLang="de-DE" sz="2000" b="1">
                <a:solidFill>
                  <a:schemeClr val="accent1"/>
                </a:solidFill>
              </a:rPr>
              <a:t>Rechnung</a:t>
            </a:r>
          </a:p>
          <a:p>
            <a:r>
              <a:rPr lang="de-DE" altLang="de-DE" sz="2000">
                <a:solidFill>
                  <a:schemeClr val="accent1"/>
                </a:solidFill>
              </a:rPr>
              <a:t>2. Verbuchung der </a:t>
            </a:r>
            <a:r>
              <a:rPr lang="de-DE" altLang="de-DE" sz="2000" b="1">
                <a:solidFill>
                  <a:schemeClr val="accent1"/>
                </a:solidFill>
              </a:rPr>
              <a:t>Gutschrift</a:t>
            </a:r>
          </a:p>
        </p:txBody>
      </p:sp>
      <p:sp>
        <p:nvSpPr>
          <p:cNvPr id="85011" name="Rectangle 19"/>
          <p:cNvSpPr>
            <a:spLocks noChangeArrowheads="1"/>
          </p:cNvSpPr>
          <p:nvPr/>
        </p:nvSpPr>
        <p:spPr bwMode="auto">
          <a:xfrm>
            <a:off x="141288" y="130175"/>
            <a:ext cx="3343275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Rabatte und Preisnachlässe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6"/>
          <p:cNvGraphicFramePr>
            <a:graphicFrameLocks/>
          </p:cNvGraphicFramePr>
          <p:nvPr/>
        </p:nvGraphicFramePr>
        <p:xfrm>
          <a:off x="3760788" y="1651000"/>
          <a:ext cx="2093912" cy="294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2" name="GALLERY" r:id="rId4" imgW="7486560" imgH="9696360" progId="GALLERYClipart">
                  <p:embed/>
                </p:oleObj>
              </mc:Choice>
              <mc:Fallback>
                <p:oleObj name="GALLERY" r:id="rId4" imgW="7486560" imgH="9696360" progId="GALLERYClipart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0788" y="1651000"/>
                        <a:ext cx="2093912" cy="294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7" name="Rectangle 7"/>
          <p:cNvSpPr>
            <a:spLocks noChangeArrowheads="1"/>
          </p:cNvSpPr>
          <p:nvPr/>
        </p:nvSpPr>
        <p:spPr bwMode="auto">
          <a:xfrm>
            <a:off x="4065588" y="2136775"/>
            <a:ext cx="1573212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>
                <a:solidFill>
                  <a:srgbClr val="990099"/>
                </a:solidFill>
              </a:rPr>
              <a:t>Rechnung</a:t>
            </a:r>
            <a:endParaRPr lang="de-DE" altLang="de-DE"/>
          </a:p>
          <a:p>
            <a:endParaRPr lang="de-DE" altLang="de-DE"/>
          </a:p>
          <a:p>
            <a:r>
              <a:rPr lang="de-DE" altLang="de-DE"/>
              <a:t>netto	4.000,-</a:t>
            </a:r>
          </a:p>
          <a:p>
            <a:r>
              <a:rPr lang="de-DE" altLang="de-DE" u="sng"/>
              <a:t>-10%_	   400,-</a:t>
            </a:r>
          </a:p>
          <a:p>
            <a:r>
              <a:rPr lang="de-DE" altLang="de-DE"/>
              <a:t>netto  </a:t>
            </a:r>
            <a:r>
              <a:rPr lang="de-DE" altLang="de-DE">
                <a:solidFill>
                  <a:srgbClr val="990099"/>
                </a:solidFill>
              </a:rPr>
              <a:t>3.600,-</a:t>
            </a:r>
          </a:p>
          <a:p>
            <a:r>
              <a:rPr lang="de-DE" altLang="de-DE" u="sng"/>
              <a:t>+20%    </a:t>
            </a:r>
            <a:r>
              <a:rPr lang="de-DE" altLang="de-DE" u="sng">
                <a:solidFill>
                  <a:srgbClr val="990099"/>
                </a:solidFill>
              </a:rPr>
              <a:t>720</a:t>
            </a:r>
            <a:r>
              <a:rPr lang="de-DE" altLang="de-DE">
                <a:solidFill>
                  <a:srgbClr val="990099"/>
                </a:solidFill>
              </a:rPr>
              <a:t>,-</a:t>
            </a:r>
          </a:p>
          <a:p>
            <a:r>
              <a:rPr lang="de-DE" altLang="de-DE"/>
              <a:t>btto    </a:t>
            </a:r>
            <a:r>
              <a:rPr lang="de-DE" altLang="de-DE">
                <a:solidFill>
                  <a:srgbClr val="990099"/>
                </a:solidFill>
              </a:rPr>
              <a:t>4.320,-</a:t>
            </a:r>
          </a:p>
        </p:txBody>
      </p:sp>
      <p:sp>
        <p:nvSpPr>
          <p:cNvPr id="11268" name="Line 8"/>
          <p:cNvSpPr>
            <a:spLocks noChangeShapeType="1"/>
          </p:cNvSpPr>
          <p:nvPr/>
        </p:nvSpPr>
        <p:spPr bwMode="auto">
          <a:xfrm>
            <a:off x="4137025" y="4122738"/>
            <a:ext cx="1354138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7049" name="Rectangle 9"/>
          <p:cNvSpPr>
            <a:spLocks noChangeArrowheads="1"/>
          </p:cNvSpPr>
          <p:nvPr/>
        </p:nvSpPr>
        <p:spPr bwMode="auto">
          <a:xfrm>
            <a:off x="5230813" y="4710113"/>
            <a:ext cx="4319587" cy="838200"/>
          </a:xfrm>
          <a:prstGeom prst="rect">
            <a:avLst/>
          </a:prstGeom>
          <a:solidFill>
            <a:schemeClr val="bg1"/>
          </a:solidFill>
          <a:ln w="12700"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2075" tIns="46038" rIns="92075" bIns="46038">
            <a:spAutoFit/>
          </a:bodyPr>
          <a:lstStyle/>
          <a:p>
            <a:pPr>
              <a:tabLst>
                <a:tab pos="666750" algn="l"/>
                <a:tab pos="2286000" algn="l"/>
              </a:tabLst>
              <a:defRPr/>
            </a:pPr>
            <a:r>
              <a:rPr lang="de-DE" sz="1600" dirty="0"/>
              <a:t>5010 HW-Einsatz	3600,--</a:t>
            </a:r>
          </a:p>
          <a:p>
            <a:pPr>
              <a:tabLst>
                <a:tab pos="666750" algn="l"/>
                <a:tab pos="2286000" algn="l"/>
              </a:tabLst>
              <a:defRPr/>
            </a:pPr>
            <a:r>
              <a:rPr lang="de-DE" sz="1600" dirty="0"/>
              <a:t>2500 Vorsteuer	  720,-- </a:t>
            </a:r>
          </a:p>
          <a:p>
            <a:pPr>
              <a:tabLst>
                <a:tab pos="666750" algn="l"/>
                <a:tab pos="2286000" algn="l"/>
              </a:tabLst>
              <a:defRPr/>
            </a:pPr>
            <a:r>
              <a:rPr lang="de-DE" sz="1600" dirty="0"/>
              <a:t>	 an     3300 (2800...)	      4.320,--</a:t>
            </a:r>
          </a:p>
        </p:txBody>
      </p:sp>
      <p:sp>
        <p:nvSpPr>
          <p:cNvPr id="87051" name="Rectangle 11"/>
          <p:cNvSpPr>
            <a:spLocks noChangeArrowheads="1"/>
          </p:cNvSpPr>
          <p:nvPr/>
        </p:nvSpPr>
        <p:spPr bwMode="auto">
          <a:xfrm>
            <a:off x="398463" y="4710113"/>
            <a:ext cx="4143375" cy="838200"/>
          </a:xfrm>
          <a:prstGeom prst="rect">
            <a:avLst/>
          </a:prstGeom>
          <a:solidFill>
            <a:schemeClr val="bg1"/>
          </a:solidFill>
          <a:ln w="12700"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2075" tIns="46038" rIns="92075" bIns="46038">
            <a:spAutoFit/>
          </a:bodyPr>
          <a:lstStyle/>
          <a:p>
            <a:pPr>
              <a:tabLst>
                <a:tab pos="666750" algn="l"/>
                <a:tab pos="2286000" algn="l"/>
              </a:tabLst>
              <a:defRPr/>
            </a:pPr>
            <a:r>
              <a:rPr lang="de-DE" sz="1600" dirty="0"/>
              <a:t>2000 (2800...)     4.320,--</a:t>
            </a:r>
          </a:p>
          <a:p>
            <a:pPr>
              <a:tabLst>
                <a:tab pos="666750" algn="l"/>
                <a:tab pos="2286000" algn="l"/>
              </a:tabLst>
              <a:defRPr/>
            </a:pPr>
            <a:r>
              <a:rPr lang="de-DE" sz="1600" dirty="0"/>
              <a:t>                    an     4000 HW-Erlöse  3.600,-</a:t>
            </a:r>
          </a:p>
          <a:p>
            <a:pPr>
              <a:tabLst>
                <a:tab pos="666750" algn="l"/>
                <a:tab pos="2286000" algn="l"/>
              </a:tabLst>
              <a:defRPr/>
            </a:pPr>
            <a:r>
              <a:rPr lang="de-DE" sz="1600" dirty="0"/>
              <a:t>	                 3500 UST	            720,-     </a:t>
            </a:r>
          </a:p>
        </p:txBody>
      </p:sp>
      <p:sp>
        <p:nvSpPr>
          <p:cNvPr id="11275" name="Rectangle 13"/>
          <p:cNvSpPr>
            <a:spLocks noChangeArrowheads="1"/>
          </p:cNvSpPr>
          <p:nvPr/>
        </p:nvSpPr>
        <p:spPr bwMode="auto">
          <a:xfrm>
            <a:off x="835025" y="62944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AT" altLang="de-DE"/>
          </a:p>
        </p:txBody>
      </p:sp>
      <p:sp>
        <p:nvSpPr>
          <p:cNvPr id="87054" name="Rectangle 14"/>
          <p:cNvSpPr>
            <a:spLocks noChangeArrowheads="1"/>
          </p:cNvSpPr>
          <p:nvPr/>
        </p:nvSpPr>
        <p:spPr bwMode="auto">
          <a:xfrm>
            <a:off x="1911350" y="6332538"/>
            <a:ext cx="6146800" cy="400752"/>
          </a:xfrm>
          <a:prstGeom prst="rect">
            <a:avLst/>
          </a:prstGeom>
          <a:solidFill>
            <a:schemeClr val="bg1"/>
          </a:solidFill>
          <a:ln w="12700"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2075" tIns="46038" rIns="92075" bIns="46038">
            <a:spAutoFit/>
          </a:bodyPr>
          <a:lstStyle/>
          <a:p>
            <a:pPr>
              <a:tabLst>
                <a:tab pos="666750" algn="l"/>
                <a:tab pos="2286000" algn="l"/>
              </a:tabLst>
              <a:defRPr/>
            </a:pPr>
            <a:r>
              <a:rPr lang="de-DE" sz="2000" dirty="0"/>
              <a:t>Sofortrabatte sind daher kein Buchungsproblem!</a:t>
            </a:r>
          </a:p>
        </p:txBody>
      </p:sp>
      <p:sp>
        <p:nvSpPr>
          <p:cNvPr id="11279" name="Text Box 30"/>
          <p:cNvSpPr txBox="1">
            <a:spLocks noChangeArrowheads="1"/>
          </p:cNvSpPr>
          <p:nvPr/>
        </p:nvSpPr>
        <p:spPr bwMode="auto">
          <a:xfrm>
            <a:off x="2181225" y="5843588"/>
            <a:ext cx="551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/>
              <a:t>Es wird sofort der </a:t>
            </a:r>
            <a:r>
              <a:rPr lang="de-DE" altLang="de-DE" sz="2400" b="1"/>
              <a:t>verminderte</a:t>
            </a:r>
            <a:r>
              <a:rPr lang="de-DE" altLang="de-DE"/>
              <a:t> Betrag verbucht!</a:t>
            </a:r>
          </a:p>
        </p:txBody>
      </p:sp>
      <p:sp>
        <p:nvSpPr>
          <p:cNvPr id="4106" name="AutoShape 42"/>
          <p:cNvSpPr>
            <a:spLocks noChangeArrowheads="1"/>
          </p:cNvSpPr>
          <p:nvPr/>
        </p:nvSpPr>
        <p:spPr bwMode="auto">
          <a:xfrm>
            <a:off x="2879725" y="1089025"/>
            <a:ext cx="1666875" cy="673800"/>
          </a:xfrm>
          <a:prstGeom prst="rightArrow">
            <a:avLst>
              <a:gd name="adj1" fmla="val 50000"/>
              <a:gd name="adj2" fmla="val 140013"/>
            </a:avLst>
          </a:prstGeom>
          <a:solidFill>
            <a:schemeClr val="bg1"/>
          </a:solidFill>
          <a:ln w="12700"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2075" tIns="46038" rIns="92075" bIns="46038">
            <a:spAutoFit/>
          </a:bodyPr>
          <a:lstStyle>
            <a:lvl1pPr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de-AT" sz="1600" smtClean="0"/>
          </a:p>
        </p:txBody>
      </p:sp>
      <p:sp>
        <p:nvSpPr>
          <p:cNvPr id="11283" name="Rectangle 44"/>
          <p:cNvSpPr>
            <a:spLocks noChangeArrowheads="1"/>
          </p:cNvSpPr>
          <p:nvPr/>
        </p:nvSpPr>
        <p:spPr bwMode="auto">
          <a:xfrm>
            <a:off x="4540250" y="1217613"/>
            <a:ext cx="923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>
                <a:latin typeface="Verdana" pitchFamily="34" charset="0"/>
              </a:rPr>
              <a:t>Waren</a:t>
            </a:r>
          </a:p>
        </p:txBody>
      </p:sp>
      <p:pic>
        <p:nvPicPr>
          <p:cNvPr id="11284" name="Picture 46" descr="Lieferant Kopi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1233488"/>
            <a:ext cx="2671762" cy="200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285" name="Group 47"/>
          <p:cNvGrpSpPr>
            <a:grpSpLocks/>
          </p:cNvGrpSpPr>
          <p:nvPr/>
        </p:nvGrpSpPr>
        <p:grpSpPr bwMode="auto">
          <a:xfrm>
            <a:off x="6015038" y="1247775"/>
            <a:ext cx="3236912" cy="2003425"/>
            <a:chOff x="4021" y="668"/>
            <a:chExt cx="1414" cy="875"/>
          </a:xfrm>
        </p:grpSpPr>
        <p:pic>
          <p:nvPicPr>
            <p:cNvPr id="11288" name="Picture 48" descr="lamron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85" r="6006" b="10458"/>
            <a:stretch>
              <a:fillRect/>
            </a:stretch>
          </p:blipFill>
          <p:spPr bwMode="auto">
            <a:xfrm>
              <a:off x="4021" y="668"/>
              <a:ext cx="1414" cy="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89" name="Text Box 49"/>
            <p:cNvSpPr txBox="1">
              <a:spLocks noChangeArrowheads="1"/>
            </p:cNvSpPr>
            <p:nvPr/>
          </p:nvSpPr>
          <p:spPr bwMode="auto">
            <a:xfrm>
              <a:off x="4987" y="681"/>
              <a:ext cx="427" cy="239"/>
            </a:xfrm>
            <a:prstGeom prst="rect">
              <a:avLst/>
            </a:prstGeom>
            <a:noFill/>
            <a:ln w="12700">
              <a:solidFill>
                <a:srgbClr val="DDDDDD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DE" altLang="de-DE">
                  <a:latin typeface="Verdana" pitchFamily="34" charset="0"/>
                </a:rPr>
                <a:t>WIR</a:t>
              </a:r>
            </a:p>
          </p:txBody>
        </p:sp>
      </p:grpSp>
      <p:sp>
        <p:nvSpPr>
          <p:cNvPr id="11286" name="Text Box 50"/>
          <p:cNvSpPr txBox="1">
            <a:spLocks noChangeArrowheads="1"/>
          </p:cNvSpPr>
          <p:nvPr/>
        </p:nvSpPr>
        <p:spPr bwMode="auto">
          <a:xfrm>
            <a:off x="261938" y="2751138"/>
            <a:ext cx="1744662" cy="369887"/>
          </a:xfrm>
          <a:prstGeom prst="rect">
            <a:avLst/>
          </a:prstGeom>
          <a:noFill/>
          <a:ln w="12700">
            <a:solidFill>
              <a:srgbClr val="DDDDDD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>
                <a:solidFill>
                  <a:schemeClr val="bg1"/>
                </a:solidFill>
                <a:latin typeface="Verdana" pitchFamily="34" charset="0"/>
              </a:rPr>
              <a:t>Lieferant</a:t>
            </a:r>
          </a:p>
        </p:txBody>
      </p:sp>
      <p:sp>
        <p:nvSpPr>
          <p:cNvPr id="87093" name="Rectangle 53"/>
          <p:cNvSpPr>
            <a:spLocks noChangeArrowheads="1"/>
          </p:cNvSpPr>
          <p:nvPr/>
        </p:nvSpPr>
        <p:spPr bwMode="auto">
          <a:xfrm>
            <a:off x="141288" y="130175"/>
            <a:ext cx="2970212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Sofort gewährter Rabatt</a:t>
            </a:r>
          </a:p>
        </p:txBody>
      </p:sp>
    </p:spTree>
  </p:cSld>
  <p:clrMapOvr>
    <a:masterClrMapping/>
  </p:clrMapOvr>
  <p:transition spd="med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6"/>
          <p:cNvGraphicFramePr>
            <a:graphicFrameLocks/>
          </p:cNvGraphicFramePr>
          <p:nvPr/>
        </p:nvGraphicFramePr>
        <p:xfrm>
          <a:off x="3760788" y="1651000"/>
          <a:ext cx="2093912" cy="294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8" name="GALLERY" r:id="rId4" imgW="7486560" imgH="9696360" progId="GALLERYClipart">
                  <p:embed/>
                </p:oleObj>
              </mc:Choice>
              <mc:Fallback>
                <p:oleObj name="GALLERY" r:id="rId4" imgW="7486560" imgH="9696360" progId="GALLERYClipart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0788" y="1651000"/>
                        <a:ext cx="2093912" cy="294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1" name="Rectangle 7"/>
          <p:cNvSpPr>
            <a:spLocks noChangeArrowheads="1"/>
          </p:cNvSpPr>
          <p:nvPr/>
        </p:nvSpPr>
        <p:spPr bwMode="auto">
          <a:xfrm>
            <a:off x="4065588" y="2136775"/>
            <a:ext cx="1573212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>
                <a:solidFill>
                  <a:srgbClr val="990099"/>
                </a:solidFill>
              </a:rPr>
              <a:t>Rechnung</a:t>
            </a:r>
            <a:endParaRPr lang="de-DE" altLang="de-DE"/>
          </a:p>
          <a:p>
            <a:endParaRPr lang="de-DE" altLang="de-DE"/>
          </a:p>
          <a:p>
            <a:r>
              <a:rPr lang="de-DE" altLang="de-DE"/>
              <a:t>netto	4.000,-</a:t>
            </a:r>
          </a:p>
          <a:p>
            <a:r>
              <a:rPr lang="de-DE" altLang="de-DE" u="sng"/>
              <a:t>-10%_	   400,-</a:t>
            </a:r>
          </a:p>
          <a:p>
            <a:r>
              <a:rPr lang="de-DE" altLang="de-DE"/>
              <a:t>netto  </a:t>
            </a:r>
            <a:r>
              <a:rPr lang="de-DE" altLang="de-DE">
                <a:solidFill>
                  <a:srgbClr val="990099"/>
                </a:solidFill>
              </a:rPr>
              <a:t>3.600,-</a:t>
            </a:r>
          </a:p>
          <a:p>
            <a:r>
              <a:rPr lang="de-DE" altLang="de-DE" u="sng"/>
              <a:t>+20%    </a:t>
            </a:r>
            <a:r>
              <a:rPr lang="de-DE" altLang="de-DE" u="sng">
                <a:solidFill>
                  <a:srgbClr val="990099"/>
                </a:solidFill>
              </a:rPr>
              <a:t>720</a:t>
            </a:r>
            <a:r>
              <a:rPr lang="de-DE" altLang="de-DE">
                <a:solidFill>
                  <a:srgbClr val="990099"/>
                </a:solidFill>
              </a:rPr>
              <a:t>,-</a:t>
            </a:r>
          </a:p>
          <a:p>
            <a:r>
              <a:rPr lang="de-DE" altLang="de-DE"/>
              <a:t>btto    </a:t>
            </a:r>
            <a:r>
              <a:rPr lang="de-DE" altLang="de-DE">
                <a:solidFill>
                  <a:srgbClr val="990099"/>
                </a:solidFill>
              </a:rPr>
              <a:t>4.320,-</a:t>
            </a:r>
          </a:p>
        </p:txBody>
      </p:sp>
      <p:sp>
        <p:nvSpPr>
          <p:cNvPr id="12292" name="Line 8"/>
          <p:cNvSpPr>
            <a:spLocks noChangeShapeType="1"/>
          </p:cNvSpPr>
          <p:nvPr/>
        </p:nvSpPr>
        <p:spPr bwMode="auto">
          <a:xfrm>
            <a:off x="4137025" y="4122738"/>
            <a:ext cx="1354138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7049" name="Rectangle 9"/>
          <p:cNvSpPr>
            <a:spLocks noChangeArrowheads="1"/>
          </p:cNvSpPr>
          <p:nvPr/>
        </p:nvSpPr>
        <p:spPr bwMode="auto">
          <a:xfrm>
            <a:off x="5230813" y="4710113"/>
            <a:ext cx="4319587" cy="831639"/>
          </a:xfrm>
          <a:prstGeom prst="rect">
            <a:avLst/>
          </a:prstGeom>
          <a:solidFill>
            <a:schemeClr val="bg1"/>
          </a:solidFill>
          <a:ln w="12700"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2075" tIns="46038" rIns="92075" bIns="46038">
            <a:spAutoFit/>
          </a:bodyPr>
          <a:lstStyle/>
          <a:p>
            <a:pPr>
              <a:tabLst>
                <a:tab pos="666750" algn="l"/>
                <a:tab pos="2286000" algn="l"/>
              </a:tabLst>
              <a:defRPr/>
            </a:pPr>
            <a:endParaRPr lang="de-DE" sz="1600" dirty="0"/>
          </a:p>
          <a:p>
            <a:pPr>
              <a:tabLst>
                <a:tab pos="666750" algn="l"/>
                <a:tab pos="2286000" algn="l"/>
              </a:tabLst>
              <a:defRPr/>
            </a:pPr>
            <a:endParaRPr lang="de-DE" sz="1600" dirty="0"/>
          </a:p>
          <a:p>
            <a:pPr>
              <a:tabLst>
                <a:tab pos="666750" algn="l"/>
                <a:tab pos="2286000" algn="l"/>
              </a:tabLst>
              <a:defRPr/>
            </a:pPr>
            <a:endParaRPr lang="de-DE" sz="1600" dirty="0"/>
          </a:p>
        </p:txBody>
      </p:sp>
      <p:sp>
        <p:nvSpPr>
          <p:cNvPr id="87051" name="Rectangle 11"/>
          <p:cNvSpPr>
            <a:spLocks noChangeArrowheads="1"/>
          </p:cNvSpPr>
          <p:nvPr/>
        </p:nvSpPr>
        <p:spPr bwMode="auto">
          <a:xfrm>
            <a:off x="398463" y="4710113"/>
            <a:ext cx="4143375" cy="831639"/>
          </a:xfrm>
          <a:prstGeom prst="rect">
            <a:avLst/>
          </a:prstGeom>
          <a:solidFill>
            <a:schemeClr val="bg1"/>
          </a:solidFill>
          <a:ln w="12700"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2075" tIns="46038" rIns="92075" bIns="46038">
            <a:spAutoFit/>
          </a:bodyPr>
          <a:lstStyle/>
          <a:p>
            <a:pPr>
              <a:tabLst>
                <a:tab pos="666750" algn="l"/>
                <a:tab pos="2286000" algn="l"/>
              </a:tabLst>
              <a:defRPr/>
            </a:pPr>
            <a:endParaRPr lang="de-DE" sz="1600" dirty="0"/>
          </a:p>
          <a:p>
            <a:pPr>
              <a:tabLst>
                <a:tab pos="666750" algn="l"/>
                <a:tab pos="2286000" algn="l"/>
              </a:tabLst>
              <a:defRPr/>
            </a:pPr>
            <a:endParaRPr lang="de-DE" sz="1600" dirty="0"/>
          </a:p>
          <a:p>
            <a:pPr>
              <a:tabLst>
                <a:tab pos="666750" algn="l"/>
                <a:tab pos="2286000" algn="l"/>
              </a:tabLst>
              <a:defRPr/>
            </a:pPr>
            <a:endParaRPr lang="de-DE" sz="1600" dirty="0"/>
          </a:p>
        </p:txBody>
      </p:sp>
      <p:sp>
        <p:nvSpPr>
          <p:cNvPr id="12299" name="Rectangle 13"/>
          <p:cNvSpPr>
            <a:spLocks noChangeArrowheads="1"/>
          </p:cNvSpPr>
          <p:nvPr/>
        </p:nvSpPr>
        <p:spPr bwMode="auto">
          <a:xfrm>
            <a:off x="835025" y="62944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AT" altLang="de-DE"/>
          </a:p>
        </p:txBody>
      </p:sp>
      <p:sp>
        <p:nvSpPr>
          <p:cNvPr id="87054" name="Rectangle 14"/>
          <p:cNvSpPr>
            <a:spLocks noChangeArrowheads="1"/>
          </p:cNvSpPr>
          <p:nvPr/>
        </p:nvSpPr>
        <p:spPr bwMode="auto">
          <a:xfrm>
            <a:off x="1911350" y="6332538"/>
            <a:ext cx="6146800" cy="400752"/>
          </a:xfrm>
          <a:prstGeom prst="rect">
            <a:avLst/>
          </a:prstGeom>
          <a:solidFill>
            <a:schemeClr val="bg1"/>
          </a:solidFill>
          <a:ln w="12700"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2075" tIns="46038" rIns="92075" bIns="46038">
            <a:spAutoFit/>
          </a:bodyPr>
          <a:lstStyle/>
          <a:p>
            <a:pPr>
              <a:tabLst>
                <a:tab pos="666750" algn="l"/>
                <a:tab pos="2286000" algn="l"/>
              </a:tabLst>
              <a:defRPr/>
            </a:pPr>
            <a:r>
              <a:rPr lang="de-DE" sz="2000" dirty="0"/>
              <a:t>Sofortrabatte sind daher kein Buchungsproblem!</a:t>
            </a:r>
          </a:p>
        </p:txBody>
      </p:sp>
      <p:sp>
        <p:nvSpPr>
          <p:cNvPr id="12303" name="Text Box 30"/>
          <p:cNvSpPr txBox="1">
            <a:spLocks noChangeArrowheads="1"/>
          </p:cNvSpPr>
          <p:nvPr/>
        </p:nvSpPr>
        <p:spPr bwMode="auto">
          <a:xfrm>
            <a:off x="2181225" y="5843588"/>
            <a:ext cx="551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/>
              <a:t>Es wird sofort der </a:t>
            </a:r>
            <a:r>
              <a:rPr lang="de-DE" altLang="de-DE" sz="2400" b="1"/>
              <a:t>verminderte</a:t>
            </a:r>
            <a:r>
              <a:rPr lang="de-DE" altLang="de-DE"/>
              <a:t> Betrag verbucht!</a:t>
            </a:r>
          </a:p>
        </p:txBody>
      </p:sp>
      <p:sp>
        <p:nvSpPr>
          <p:cNvPr id="4106" name="AutoShape 42"/>
          <p:cNvSpPr>
            <a:spLocks noChangeArrowheads="1"/>
          </p:cNvSpPr>
          <p:nvPr/>
        </p:nvSpPr>
        <p:spPr bwMode="auto">
          <a:xfrm>
            <a:off x="2879725" y="1089025"/>
            <a:ext cx="1666875" cy="673800"/>
          </a:xfrm>
          <a:prstGeom prst="rightArrow">
            <a:avLst>
              <a:gd name="adj1" fmla="val 50000"/>
              <a:gd name="adj2" fmla="val 140013"/>
            </a:avLst>
          </a:prstGeom>
          <a:solidFill>
            <a:schemeClr val="bg1"/>
          </a:solidFill>
          <a:ln w="12700"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2075" tIns="46038" rIns="92075" bIns="46038">
            <a:spAutoFit/>
          </a:bodyPr>
          <a:lstStyle>
            <a:lvl1pPr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de-AT" sz="1600" smtClean="0"/>
          </a:p>
        </p:txBody>
      </p:sp>
      <p:sp>
        <p:nvSpPr>
          <p:cNvPr id="12307" name="Rectangle 44"/>
          <p:cNvSpPr>
            <a:spLocks noChangeArrowheads="1"/>
          </p:cNvSpPr>
          <p:nvPr/>
        </p:nvSpPr>
        <p:spPr bwMode="auto">
          <a:xfrm>
            <a:off x="4540250" y="1217613"/>
            <a:ext cx="923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>
                <a:latin typeface="Verdana" pitchFamily="34" charset="0"/>
              </a:rPr>
              <a:t>Waren</a:t>
            </a:r>
          </a:p>
        </p:txBody>
      </p:sp>
      <p:pic>
        <p:nvPicPr>
          <p:cNvPr id="12308" name="Picture 46" descr="Lieferant Kopi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1233488"/>
            <a:ext cx="2671762" cy="200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309" name="Group 47"/>
          <p:cNvGrpSpPr>
            <a:grpSpLocks/>
          </p:cNvGrpSpPr>
          <p:nvPr/>
        </p:nvGrpSpPr>
        <p:grpSpPr bwMode="auto">
          <a:xfrm>
            <a:off x="6015038" y="1247775"/>
            <a:ext cx="3236912" cy="2003425"/>
            <a:chOff x="4021" y="668"/>
            <a:chExt cx="1414" cy="875"/>
          </a:xfrm>
        </p:grpSpPr>
        <p:pic>
          <p:nvPicPr>
            <p:cNvPr id="12314" name="Picture 48" descr="lamron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85" r="6006" b="10458"/>
            <a:stretch>
              <a:fillRect/>
            </a:stretch>
          </p:blipFill>
          <p:spPr bwMode="auto">
            <a:xfrm>
              <a:off x="4021" y="668"/>
              <a:ext cx="1414" cy="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15" name="Text Box 49"/>
            <p:cNvSpPr txBox="1">
              <a:spLocks noChangeArrowheads="1"/>
            </p:cNvSpPr>
            <p:nvPr/>
          </p:nvSpPr>
          <p:spPr bwMode="auto">
            <a:xfrm>
              <a:off x="4987" y="681"/>
              <a:ext cx="427" cy="239"/>
            </a:xfrm>
            <a:prstGeom prst="rect">
              <a:avLst/>
            </a:prstGeom>
            <a:noFill/>
            <a:ln w="12700">
              <a:solidFill>
                <a:srgbClr val="DDDDDD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DE" altLang="de-DE">
                  <a:latin typeface="Verdana" pitchFamily="34" charset="0"/>
                </a:rPr>
                <a:t>WIR</a:t>
              </a:r>
            </a:p>
          </p:txBody>
        </p:sp>
      </p:grpSp>
      <p:sp>
        <p:nvSpPr>
          <p:cNvPr id="12310" name="Text Box 50"/>
          <p:cNvSpPr txBox="1">
            <a:spLocks noChangeArrowheads="1"/>
          </p:cNvSpPr>
          <p:nvPr/>
        </p:nvSpPr>
        <p:spPr bwMode="auto">
          <a:xfrm>
            <a:off x="261938" y="2751138"/>
            <a:ext cx="1744662" cy="369887"/>
          </a:xfrm>
          <a:prstGeom prst="rect">
            <a:avLst/>
          </a:prstGeom>
          <a:noFill/>
          <a:ln w="12700">
            <a:solidFill>
              <a:srgbClr val="DDDDDD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>
                <a:solidFill>
                  <a:schemeClr val="bg1"/>
                </a:solidFill>
                <a:latin typeface="Verdana" pitchFamily="34" charset="0"/>
              </a:rPr>
              <a:t>Lieferant</a:t>
            </a:r>
          </a:p>
        </p:txBody>
      </p:sp>
      <p:sp>
        <p:nvSpPr>
          <p:cNvPr id="87093" name="Rectangle 53"/>
          <p:cNvSpPr>
            <a:spLocks noChangeArrowheads="1"/>
          </p:cNvSpPr>
          <p:nvPr/>
        </p:nvSpPr>
        <p:spPr bwMode="auto">
          <a:xfrm>
            <a:off x="141288" y="130175"/>
            <a:ext cx="2970212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Sofort gewährter Rabatt</a:t>
            </a:r>
          </a:p>
        </p:txBody>
      </p:sp>
      <p:sp>
        <p:nvSpPr>
          <p:cNvPr id="12312" name="Text Box 50"/>
          <p:cNvSpPr txBox="1">
            <a:spLocks noChangeArrowheads="1"/>
          </p:cNvSpPr>
          <p:nvPr/>
        </p:nvSpPr>
        <p:spPr bwMode="auto">
          <a:xfrm>
            <a:off x="385763" y="4111625"/>
            <a:ext cx="2822575" cy="368300"/>
          </a:xfrm>
          <a:prstGeom prst="rect">
            <a:avLst/>
          </a:prstGeom>
          <a:noFill/>
          <a:ln w="12700">
            <a:solidFill>
              <a:srgbClr val="DDDDDD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>
                <a:solidFill>
                  <a:srgbClr val="FF0000"/>
                </a:solidFill>
                <a:latin typeface="Verdana" pitchFamily="34" charset="0"/>
              </a:rPr>
              <a:t>Lieferant bucht…</a:t>
            </a:r>
          </a:p>
        </p:txBody>
      </p:sp>
      <p:sp>
        <p:nvSpPr>
          <p:cNvPr id="12313" name="Text Box 50"/>
          <p:cNvSpPr txBox="1">
            <a:spLocks noChangeArrowheads="1"/>
          </p:cNvSpPr>
          <p:nvPr/>
        </p:nvSpPr>
        <p:spPr bwMode="auto">
          <a:xfrm>
            <a:off x="6646863" y="4152900"/>
            <a:ext cx="2822575" cy="369888"/>
          </a:xfrm>
          <a:prstGeom prst="rect">
            <a:avLst/>
          </a:prstGeom>
          <a:noFill/>
          <a:ln w="12700">
            <a:solidFill>
              <a:srgbClr val="DDDDDD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>
                <a:solidFill>
                  <a:srgbClr val="FF0000"/>
                </a:solidFill>
                <a:latin typeface="Verdana" pitchFamily="34" charset="0"/>
              </a:rPr>
              <a:t>Kunde bucht…</a:t>
            </a:r>
          </a:p>
        </p:txBody>
      </p:sp>
    </p:spTree>
  </p:cSld>
  <p:clrMapOvr>
    <a:masterClrMapping/>
  </p:clrMapOvr>
  <p:transition spd="med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7"/>
          <p:cNvGraphicFramePr>
            <a:graphicFrameLocks/>
          </p:cNvGraphicFramePr>
          <p:nvPr/>
        </p:nvGraphicFramePr>
        <p:xfrm>
          <a:off x="3665538" y="1879600"/>
          <a:ext cx="2093912" cy="221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8" name="GALLERY" r:id="rId4" imgW="7486560" imgH="9696360" progId="GALLERYClipart">
                  <p:embed/>
                </p:oleObj>
              </mc:Choice>
              <mc:Fallback>
                <p:oleObj name="GALLERY" r:id="rId4" imgW="7486560" imgH="9696360" progId="GALLERYClipart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5538" y="1879600"/>
                        <a:ext cx="2093912" cy="221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5" name="Rectangle 8"/>
          <p:cNvSpPr>
            <a:spLocks noChangeArrowheads="1"/>
          </p:cNvSpPr>
          <p:nvPr/>
        </p:nvSpPr>
        <p:spPr bwMode="auto">
          <a:xfrm>
            <a:off x="3970338" y="2365375"/>
            <a:ext cx="16256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u="sng">
                <a:solidFill>
                  <a:srgbClr val="009688"/>
                </a:solidFill>
              </a:rPr>
              <a:t>Rechnung</a:t>
            </a:r>
            <a:endParaRPr lang="de-DE" altLang="de-DE"/>
          </a:p>
          <a:p>
            <a:endParaRPr lang="de-DE" altLang="de-DE"/>
          </a:p>
          <a:p>
            <a:r>
              <a:rPr lang="de-DE" altLang="de-DE"/>
              <a:t>netto  4.000,--</a:t>
            </a:r>
          </a:p>
          <a:p>
            <a:r>
              <a:rPr lang="de-DE" altLang="de-DE" u="sng"/>
              <a:t>+20%    800,--</a:t>
            </a:r>
          </a:p>
          <a:p>
            <a:r>
              <a:rPr lang="de-DE" altLang="de-DE"/>
              <a:t>btto    4.800,--</a:t>
            </a:r>
          </a:p>
        </p:txBody>
      </p:sp>
      <p:graphicFrame>
        <p:nvGraphicFramePr>
          <p:cNvPr id="13316" name="Object 9"/>
          <p:cNvGraphicFramePr>
            <a:graphicFrameLocks/>
          </p:cNvGraphicFramePr>
          <p:nvPr/>
        </p:nvGraphicFramePr>
        <p:xfrm>
          <a:off x="3794125" y="4592638"/>
          <a:ext cx="2093913" cy="221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9" name="GALLERY" r:id="rId6" imgW="7486560" imgH="9696360" progId="GALLERYClipart">
                  <p:embed/>
                </p:oleObj>
              </mc:Choice>
              <mc:Fallback>
                <p:oleObj name="GALLERY" r:id="rId6" imgW="7486560" imgH="9696360" progId="GALLERYClipart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4125" y="4592638"/>
                        <a:ext cx="2093913" cy="221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Rectangle 10"/>
          <p:cNvSpPr>
            <a:spLocks noChangeArrowheads="1"/>
          </p:cNvSpPr>
          <p:nvPr/>
        </p:nvSpPr>
        <p:spPr bwMode="auto">
          <a:xfrm>
            <a:off x="4191000" y="4922838"/>
            <a:ext cx="1606550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u="sng">
                <a:solidFill>
                  <a:srgbClr val="CC0099"/>
                </a:solidFill>
              </a:rPr>
              <a:t>Gutschrift</a:t>
            </a:r>
            <a:endParaRPr lang="de-DE" altLang="de-DE"/>
          </a:p>
          <a:p>
            <a:endParaRPr lang="de-DE" altLang="de-DE"/>
          </a:p>
          <a:p>
            <a:r>
              <a:rPr lang="de-DE" altLang="de-DE"/>
              <a:t>netto    400,--</a:t>
            </a:r>
          </a:p>
          <a:p>
            <a:r>
              <a:rPr lang="de-DE" altLang="de-DE" u="sng"/>
              <a:t>+20%     80,--</a:t>
            </a:r>
          </a:p>
          <a:p>
            <a:r>
              <a:rPr lang="de-DE" altLang="de-DE"/>
              <a:t>btto       480,--</a:t>
            </a:r>
          </a:p>
        </p:txBody>
      </p:sp>
      <p:sp>
        <p:nvSpPr>
          <p:cNvPr id="89099" name="Rectangle 11"/>
          <p:cNvSpPr>
            <a:spLocks noChangeArrowheads="1"/>
          </p:cNvSpPr>
          <p:nvPr/>
        </p:nvSpPr>
        <p:spPr bwMode="auto">
          <a:xfrm>
            <a:off x="5915025" y="3100388"/>
            <a:ext cx="3841750" cy="838200"/>
          </a:xfrm>
          <a:prstGeom prst="rect">
            <a:avLst/>
          </a:prstGeom>
          <a:solidFill>
            <a:schemeClr val="bg1"/>
          </a:solidFill>
          <a:ln w="12700"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2075" tIns="46038" rIns="92075" bIns="46038">
            <a:spAutoFit/>
          </a:bodyPr>
          <a:lstStyle/>
          <a:p>
            <a:pPr>
              <a:tabLst>
                <a:tab pos="666750" algn="l"/>
                <a:tab pos="2286000" algn="l"/>
              </a:tabLst>
              <a:defRPr/>
            </a:pPr>
            <a:r>
              <a:rPr lang="de-DE" sz="1600" dirty="0"/>
              <a:t>5010 HW-Einsatz	4.000,--</a:t>
            </a:r>
          </a:p>
          <a:p>
            <a:pPr>
              <a:tabLst>
                <a:tab pos="666750" algn="l"/>
                <a:tab pos="2286000" algn="l"/>
              </a:tabLst>
              <a:defRPr/>
            </a:pPr>
            <a:r>
              <a:rPr lang="de-DE" sz="1600" dirty="0"/>
              <a:t>2500 Vorsteuer	   800,--</a:t>
            </a:r>
          </a:p>
          <a:p>
            <a:pPr>
              <a:tabLst>
                <a:tab pos="666750" algn="l"/>
                <a:tab pos="2286000" algn="l"/>
              </a:tabLst>
              <a:defRPr/>
            </a:pPr>
            <a:r>
              <a:rPr lang="de-DE" sz="1600" dirty="0"/>
              <a:t>	 an     3300 (2800...)        4.800,-</a:t>
            </a:r>
          </a:p>
        </p:txBody>
      </p:sp>
      <p:sp>
        <p:nvSpPr>
          <p:cNvPr id="89100" name="Rectangle 12"/>
          <p:cNvSpPr>
            <a:spLocks noChangeArrowheads="1"/>
          </p:cNvSpPr>
          <p:nvPr/>
        </p:nvSpPr>
        <p:spPr bwMode="auto">
          <a:xfrm>
            <a:off x="77788" y="3100388"/>
            <a:ext cx="3582987" cy="838200"/>
          </a:xfrm>
          <a:prstGeom prst="rect">
            <a:avLst/>
          </a:prstGeom>
          <a:solidFill>
            <a:schemeClr val="bg1"/>
          </a:solidFill>
          <a:ln w="12700"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2075" tIns="46038" rIns="92075" bIns="46038">
            <a:spAutoFit/>
          </a:bodyPr>
          <a:lstStyle/>
          <a:p>
            <a:pPr>
              <a:tabLst>
                <a:tab pos="666750" algn="l"/>
                <a:tab pos="2286000" algn="l"/>
              </a:tabLst>
              <a:defRPr/>
            </a:pPr>
            <a:r>
              <a:rPr lang="de-DE" sz="1600" dirty="0"/>
              <a:t>2000 Lieferford.        4.800,-</a:t>
            </a:r>
          </a:p>
          <a:p>
            <a:pPr>
              <a:tabLst>
                <a:tab pos="666750" algn="l"/>
                <a:tab pos="2286000" algn="l"/>
              </a:tabLst>
              <a:defRPr/>
            </a:pPr>
            <a:r>
              <a:rPr lang="de-DE" sz="1600" dirty="0"/>
              <a:t>         an     4000 HW-Erlöse  4.000,-</a:t>
            </a:r>
          </a:p>
          <a:p>
            <a:pPr>
              <a:tabLst>
                <a:tab pos="666750" algn="l"/>
                <a:tab pos="2286000" algn="l"/>
              </a:tabLst>
              <a:defRPr/>
            </a:pPr>
            <a:r>
              <a:rPr lang="de-DE" sz="1600" dirty="0"/>
              <a:t>	      3500 UST	         800,-</a:t>
            </a:r>
          </a:p>
        </p:txBody>
      </p:sp>
      <p:sp>
        <p:nvSpPr>
          <p:cNvPr id="13324" name="Rectangle 13"/>
          <p:cNvSpPr>
            <a:spLocks noChangeArrowheads="1"/>
          </p:cNvSpPr>
          <p:nvPr/>
        </p:nvSpPr>
        <p:spPr bwMode="auto">
          <a:xfrm>
            <a:off x="419100" y="2794000"/>
            <a:ext cx="20907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1600">
                <a:solidFill>
                  <a:srgbClr val="990066"/>
                </a:solidFill>
              </a:rPr>
              <a:t>Verbuchung Verkauf:</a:t>
            </a:r>
          </a:p>
        </p:txBody>
      </p:sp>
      <p:sp>
        <p:nvSpPr>
          <p:cNvPr id="13325" name="Rectangle 14"/>
          <p:cNvSpPr>
            <a:spLocks noChangeArrowheads="1"/>
          </p:cNvSpPr>
          <p:nvPr/>
        </p:nvSpPr>
        <p:spPr bwMode="auto">
          <a:xfrm>
            <a:off x="6327775" y="2781300"/>
            <a:ext cx="20780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1600">
                <a:solidFill>
                  <a:schemeClr val="accent1"/>
                </a:solidFill>
              </a:rPr>
              <a:t>Verbuchung Einkauf:</a:t>
            </a:r>
          </a:p>
        </p:txBody>
      </p:sp>
      <p:sp>
        <p:nvSpPr>
          <p:cNvPr id="89103" name="Rectangle 15"/>
          <p:cNvSpPr>
            <a:spLocks noChangeArrowheads="1"/>
          </p:cNvSpPr>
          <p:nvPr/>
        </p:nvSpPr>
        <p:spPr bwMode="auto">
          <a:xfrm>
            <a:off x="77788" y="5076825"/>
            <a:ext cx="3582987" cy="838200"/>
          </a:xfrm>
          <a:prstGeom prst="rect">
            <a:avLst/>
          </a:prstGeom>
          <a:solidFill>
            <a:schemeClr val="bg1"/>
          </a:solidFill>
          <a:ln w="12700"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2075" tIns="46038" rIns="92075" bIns="46038">
            <a:spAutoFit/>
          </a:bodyPr>
          <a:lstStyle/>
          <a:p>
            <a:pPr>
              <a:tabLst>
                <a:tab pos="666750" algn="l"/>
                <a:tab pos="2286000" algn="l"/>
              </a:tabLst>
              <a:defRPr/>
            </a:pPr>
            <a:r>
              <a:rPr lang="de-DE" sz="1600" dirty="0"/>
              <a:t>4400 Erlösberichtigung      400,--</a:t>
            </a:r>
          </a:p>
          <a:p>
            <a:pPr>
              <a:tabLst>
                <a:tab pos="666750" algn="l"/>
                <a:tab pos="2286000" algn="l"/>
              </a:tabLst>
              <a:defRPr/>
            </a:pPr>
            <a:r>
              <a:rPr lang="de-DE" sz="1600" dirty="0"/>
              <a:t>3500 UST	   80,--</a:t>
            </a:r>
          </a:p>
          <a:p>
            <a:pPr>
              <a:tabLst>
                <a:tab pos="666750" algn="l"/>
                <a:tab pos="2286000" algn="l"/>
              </a:tabLst>
              <a:defRPr/>
            </a:pPr>
            <a:r>
              <a:rPr lang="de-DE" sz="1600" dirty="0"/>
              <a:t>      an 2000 Lieferford.               480,-</a:t>
            </a:r>
          </a:p>
        </p:txBody>
      </p:sp>
      <p:sp>
        <p:nvSpPr>
          <p:cNvPr id="89104" name="Rectangle 16"/>
          <p:cNvSpPr>
            <a:spLocks noChangeArrowheads="1"/>
          </p:cNvSpPr>
          <p:nvPr/>
        </p:nvSpPr>
        <p:spPr bwMode="auto">
          <a:xfrm>
            <a:off x="5935663" y="5067300"/>
            <a:ext cx="3841750" cy="838200"/>
          </a:xfrm>
          <a:prstGeom prst="rect">
            <a:avLst/>
          </a:prstGeom>
          <a:solidFill>
            <a:schemeClr val="bg1"/>
          </a:solidFill>
          <a:ln w="12700"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2075" tIns="46038" rIns="92075" bIns="46038">
            <a:spAutoFit/>
          </a:bodyPr>
          <a:lstStyle/>
          <a:p>
            <a:pPr>
              <a:tabLst>
                <a:tab pos="666750" algn="l"/>
                <a:tab pos="2286000" algn="l"/>
              </a:tabLst>
              <a:defRPr/>
            </a:pPr>
            <a:r>
              <a:rPr lang="de-DE" sz="1600" dirty="0"/>
              <a:t>3300 Lieferverb.                 480,--</a:t>
            </a:r>
          </a:p>
          <a:p>
            <a:pPr>
              <a:tabLst>
                <a:tab pos="666750" algn="l"/>
                <a:tab pos="2286000" algn="l"/>
              </a:tabLst>
              <a:defRPr/>
            </a:pPr>
            <a:r>
              <a:rPr lang="de-DE" sz="1600" dirty="0"/>
              <a:t>	an  5010  HW-Einsatz 	      400,-</a:t>
            </a:r>
          </a:p>
          <a:p>
            <a:pPr>
              <a:tabLst>
                <a:tab pos="666750" algn="l"/>
                <a:tab pos="2286000" algn="l"/>
              </a:tabLst>
              <a:defRPr/>
            </a:pPr>
            <a:r>
              <a:rPr lang="de-DE" sz="1600" dirty="0"/>
              <a:t>       	      2500 Vorsteuer	        80,-</a:t>
            </a:r>
          </a:p>
        </p:txBody>
      </p:sp>
      <p:sp>
        <p:nvSpPr>
          <p:cNvPr id="13332" name="Rectangle 17"/>
          <p:cNvSpPr>
            <a:spLocks noChangeArrowheads="1"/>
          </p:cNvSpPr>
          <p:nvPr/>
        </p:nvSpPr>
        <p:spPr bwMode="auto">
          <a:xfrm>
            <a:off x="436563" y="4757738"/>
            <a:ext cx="19986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1600">
                <a:solidFill>
                  <a:srgbClr val="990066"/>
                </a:solidFill>
              </a:rPr>
              <a:t>Verbuchung Rabatt:</a:t>
            </a:r>
          </a:p>
        </p:txBody>
      </p:sp>
      <p:sp>
        <p:nvSpPr>
          <p:cNvPr id="13333" name="Rectangle 18"/>
          <p:cNvSpPr>
            <a:spLocks noChangeArrowheads="1"/>
          </p:cNvSpPr>
          <p:nvPr/>
        </p:nvSpPr>
        <p:spPr bwMode="auto">
          <a:xfrm>
            <a:off x="6424613" y="4745038"/>
            <a:ext cx="19986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1600">
                <a:solidFill>
                  <a:schemeClr val="accent1"/>
                </a:solidFill>
              </a:rPr>
              <a:t>Verbuchung Rabatt:</a:t>
            </a:r>
          </a:p>
        </p:txBody>
      </p:sp>
      <p:sp>
        <p:nvSpPr>
          <p:cNvPr id="5134" name="Rectangle 34"/>
          <p:cNvSpPr>
            <a:spLocks noChangeArrowheads="1"/>
          </p:cNvSpPr>
          <p:nvPr/>
        </p:nvSpPr>
        <p:spPr bwMode="auto">
          <a:xfrm>
            <a:off x="169863" y="4381500"/>
            <a:ext cx="9586912" cy="1063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AT"/>
          </a:p>
        </p:txBody>
      </p:sp>
      <p:sp>
        <p:nvSpPr>
          <p:cNvPr id="5135" name="AutoShape 38"/>
          <p:cNvSpPr>
            <a:spLocks noChangeArrowheads="1"/>
          </p:cNvSpPr>
          <p:nvPr/>
        </p:nvSpPr>
        <p:spPr bwMode="auto">
          <a:xfrm>
            <a:off x="2765425" y="1127125"/>
            <a:ext cx="1666875" cy="673800"/>
          </a:xfrm>
          <a:prstGeom prst="rightArrow">
            <a:avLst>
              <a:gd name="adj1" fmla="val 50000"/>
              <a:gd name="adj2" fmla="val 140013"/>
            </a:avLst>
          </a:prstGeom>
          <a:solidFill>
            <a:schemeClr val="bg1"/>
          </a:solidFill>
          <a:ln w="12700"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2075" tIns="46038" rIns="92075" bIns="46038">
            <a:spAutoFit/>
          </a:bodyPr>
          <a:lstStyle>
            <a:lvl1pPr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de-AT" sz="1600" smtClean="0"/>
          </a:p>
        </p:txBody>
      </p:sp>
      <p:sp>
        <p:nvSpPr>
          <p:cNvPr id="13338" name="Rectangle 39"/>
          <p:cNvSpPr>
            <a:spLocks noChangeArrowheads="1"/>
          </p:cNvSpPr>
          <p:nvPr/>
        </p:nvSpPr>
        <p:spPr bwMode="auto">
          <a:xfrm>
            <a:off x="4540250" y="1217613"/>
            <a:ext cx="923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>
                <a:latin typeface="Verdana" pitchFamily="34" charset="0"/>
              </a:rPr>
              <a:t>Waren</a:t>
            </a:r>
          </a:p>
        </p:txBody>
      </p:sp>
      <p:pic>
        <p:nvPicPr>
          <p:cNvPr id="13339" name="Picture 40" descr="Lieferant Kopi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38" y="1233488"/>
            <a:ext cx="1852612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40" name="Group 41"/>
          <p:cNvGrpSpPr>
            <a:grpSpLocks/>
          </p:cNvGrpSpPr>
          <p:nvPr/>
        </p:nvGrpSpPr>
        <p:grpSpPr bwMode="auto">
          <a:xfrm>
            <a:off x="6015038" y="1247775"/>
            <a:ext cx="2244725" cy="1389063"/>
            <a:chOff x="4021" y="668"/>
            <a:chExt cx="1414" cy="875"/>
          </a:xfrm>
        </p:grpSpPr>
        <p:pic>
          <p:nvPicPr>
            <p:cNvPr id="13342" name="Picture 42" descr="lamron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85" r="6006" b="10458"/>
            <a:stretch>
              <a:fillRect/>
            </a:stretch>
          </p:blipFill>
          <p:spPr bwMode="auto">
            <a:xfrm>
              <a:off x="4021" y="668"/>
              <a:ext cx="1414" cy="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43" name="Text Box 43"/>
            <p:cNvSpPr txBox="1">
              <a:spLocks noChangeArrowheads="1"/>
            </p:cNvSpPr>
            <p:nvPr/>
          </p:nvSpPr>
          <p:spPr bwMode="auto">
            <a:xfrm>
              <a:off x="4987" y="681"/>
              <a:ext cx="427" cy="239"/>
            </a:xfrm>
            <a:prstGeom prst="rect">
              <a:avLst/>
            </a:prstGeom>
            <a:noFill/>
            <a:ln w="12700">
              <a:solidFill>
                <a:srgbClr val="DDDDDD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DE" altLang="de-DE">
                  <a:latin typeface="Verdana" pitchFamily="34" charset="0"/>
                </a:rPr>
                <a:t>WIR</a:t>
              </a:r>
            </a:p>
          </p:txBody>
        </p:sp>
      </p:grpSp>
      <p:sp>
        <p:nvSpPr>
          <p:cNvPr id="89132" name="Rectangle 44"/>
          <p:cNvSpPr>
            <a:spLocks noChangeArrowheads="1"/>
          </p:cNvSpPr>
          <p:nvPr/>
        </p:nvSpPr>
        <p:spPr bwMode="auto">
          <a:xfrm>
            <a:off x="141288" y="130175"/>
            <a:ext cx="5030787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Nachträglich gewährter Rabatt - Überblick</a:t>
            </a:r>
          </a:p>
        </p:txBody>
      </p:sp>
    </p:spTree>
  </p:cSld>
  <p:clrMapOvr>
    <a:masterClrMapping/>
  </p:clrMapOvr>
  <p:transition spd="med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7"/>
          <p:cNvGraphicFramePr>
            <a:graphicFrameLocks/>
          </p:cNvGraphicFramePr>
          <p:nvPr/>
        </p:nvGraphicFramePr>
        <p:xfrm>
          <a:off x="3665538" y="1879600"/>
          <a:ext cx="2093912" cy="221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2" name="GALLERY" r:id="rId4" imgW="7486560" imgH="9696360" progId="GALLERYClipart">
                  <p:embed/>
                </p:oleObj>
              </mc:Choice>
              <mc:Fallback>
                <p:oleObj name="GALLERY" r:id="rId4" imgW="7486560" imgH="9696360" progId="GALLERYClipart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5538" y="1879600"/>
                        <a:ext cx="2093912" cy="221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9" name="Rectangle 8"/>
          <p:cNvSpPr>
            <a:spLocks noChangeArrowheads="1"/>
          </p:cNvSpPr>
          <p:nvPr/>
        </p:nvSpPr>
        <p:spPr bwMode="auto">
          <a:xfrm>
            <a:off x="3970338" y="2365375"/>
            <a:ext cx="16256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u="sng">
                <a:solidFill>
                  <a:srgbClr val="009688"/>
                </a:solidFill>
              </a:rPr>
              <a:t>Rechnung</a:t>
            </a:r>
            <a:endParaRPr lang="de-DE" altLang="de-DE"/>
          </a:p>
          <a:p>
            <a:endParaRPr lang="de-DE" altLang="de-DE"/>
          </a:p>
          <a:p>
            <a:r>
              <a:rPr lang="de-DE" altLang="de-DE"/>
              <a:t>netto  4.000,--</a:t>
            </a:r>
          </a:p>
          <a:p>
            <a:r>
              <a:rPr lang="de-DE" altLang="de-DE" u="sng"/>
              <a:t>+20%    800,--</a:t>
            </a:r>
          </a:p>
          <a:p>
            <a:r>
              <a:rPr lang="de-DE" altLang="de-DE"/>
              <a:t>btto    4.800,--</a:t>
            </a:r>
          </a:p>
        </p:txBody>
      </p:sp>
      <p:graphicFrame>
        <p:nvGraphicFramePr>
          <p:cNvPr id="14340" name="Object 9"/>
          <p:cNvGraphicFramePr>
            <a:graphicFrameLocks/>
          </p:cNvGraphicFramePr>
          <p:nvPr/>
        </p:nvGraphicFramePr>
        <p:xfrm>
          <a:off x="3794125" y="4592638"/>
          <a:ext cx="2093913" cy="221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3" name="GALLERY" r:id="rId6" imgW="7486560" imgH="9696360" progId="GALLERYClipart">
                  <p:embed/>
                </p:oleObj>
              </mc:Choice>
              <mc:Fallback>
                <p:oleObj name="GALLERY" r:id="rId6" imgW="7486560" imgH="9696360" progId="GALLERYClipart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4125" y="4592638"/>
                        <a:ext cx="2093913" cy="221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Rectangle 10"/>
          <p:cNvSpPr>
            <a:spLocks noChangeArrowheads="1"/>
          </p:cNvSpPr>
          <p:nvPr/>
        </p:nvSpPr>
        <p:spPr bwMode="auto">
          <a:xfrm>
            <a:off x="4191000" y="4922838"/>
            <a:ext cx="1606550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u="sng">
                <a:solidFill>
                  <a:srgbClr val="CC0099"/>
                </a:solidFill>
              </a:rPr>
              <a:t>Gutschrift</a:t>
            </a:r>
            <a:endParaRPr lang="de-DE" altLang="de-DE"/>
          </a:p>
          <a:p>
            <a:endParaRPr lang="de-DE" altLang="de-DE"/>
          </a:p>
          <a:p>
            <a:r>
              <a:rPr lang="de-DE" altLang="de-DE"/>
              <a:t>netto    400,--</a:t>
            </a:r>
          </a:p>
          <a:p>
            <a:r>
              <a:rPr lang="de-DE" altLang="de-DE" u="sng"/>
              <a:t>+20%     80,--</a:t>
            </a:r>
          </a:p>
          <a:p>
            <a:r>
              <a:rPr lang="de-DE" altLang="de-DE"/>
              <a:t>btto       480,--</a:t>
            </a:r>
          </a:p>
        </p:txBody>
      </p:sp>
      <p:sp>
        <p:nvSpPr>
          <p:cNvPr id="89099" name="Rectangle 11"/>
          <p:cNvSpPr>
            <a:spLocks noChangeArrowheads="1"/>
          </p:cNvSpPr>
          <p:nvPr/>
        </p:nvSpPr>
        <p:spPr bwMode="auto">
          <a:xfrm>
            <a:off x="5915025" y="3100388"/>
            <a:ext cx="3841750" cy="831639"/>
          </a:xfrm>
          <a:prstGeom prst="rect">
            <a:avLst/>
          </a:prstGeom>
          <a:solidFill>
            <a:schemeClr val="bg1"/>
          </a:solidFill>
          <a:ln w="12700"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2075" tIns="46038" rIns="92075" bIns="46038">
            <a:spAutoFit/>
          </a:bodyPr>
          <a:lstStyle/>
          <a:p>
            <a:pPr>
              <a:tabLst>
                <a:tab pos="666750" algn="l"/>
                <a:tab pos="2286000" algn="l"/>
              </a:tabLst>
              <a:defRPr/>
            </a:pPr>
            <a:endParaRPr lang="de-DE" sz="1600" dirty="0"/>
          </a:p>
          <a:p>
            <a:pPr>
              <a:tabLst>
                <a:tab pos="666750" algn="l"/>
                <a:tab pos="2286000" algn="l"/>
              </a:tabLst>
              <a:defRPr/>
            </a:pPr>
            <a:endParaRPr lang="de-DE" sz="1600" dirty="0"/>
          </a:p>
          <a:p>
            <a:pPr>
              <a:tabLst>
                <a:tab pos="666750" algn="l"/>
                <a:tab pos="2286000" algn="l"/>
              </a:tabLst>
              <a:defRPr/>
            </a:pPr>
            <a:endParaRPr lang="de-DE" sz="1600" dirty="0"/>
          </a:p>
        </p:txBody>
      </p:sp>
      <p:sp>
        <p:nvSpPr>
          <p:cNvPr id="89100" name="Rectangle 12"/>
          <p:cNvSpPr>
            <a:spLocks noChangeArrowheads="1"/>
          </p:cNvSpPr>
          <p:nvPr/>
        </p:nvSpPr>
        <p:spPr bwMode="auto">
          <a:xfrm>
            <a:off x="77788" y="3100388"/>
            <a:ext cx="3582987" cy="831639"/>
          </a:xfrm>
          <a:prstGeom prst="rect">
            <a:avLst/>
          </a:prstGeom>
          <a:solidFill>
            <a:schemeClr val="bg1"/>
          </a:solidFill>
          <a:ln w="12700"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2075" tIns="46038" rIns="92075" bIns="46038">
            <a:spAutoFit/>
          </a:bodyPr>
          <a:lstStyle/>
          <a:p>
            <a:pPr>
              <a:tabLst>
                <a:tab pos="666750" algn="l"/>
                <a:tab pos="2286000" algn="l"/>
              </a:tabLst>
              <a:defRPr/>
            </a:pPr>
            <a:endParaRPr lang="de-DE" sz="1600" dirty="0"/>
          </a:p>
          <a:p>
            <a:pPr>
              <a:tabLst>
                <a:tab pos="666750" algn="l"/>
                <a:tab pos="2286000" algn="l"/>
              </a:tabLst>
              <a:defRPr/>
            </a:pPr>
            <a:endParaRPr lang="de-DE" sz="1600" dirty="0"/>
          </a:p>
          <a:p>
            <a:pPr>
              <a:tabLst>
                <a:tab pos="666750" algn="l"/>
                <a:tab pos="2286000" algn="l"/>
              </a:tabLst>
              <a:defRPr/>
            </a:pPr>
            <a:endParaRPr lang="de-DE" sz="1600" dirty="0"/>
          </a:p>
        </p:txBody>
      </p:sp>
      <p:sp>
        <p:nvSpPr>
          <p:cNvPr id="14348" name="Rectangle 13"/>
          <p:cNvSpPr>
            <a:spLocks noChangeArrowheads="1"/>
          </p:cNvSpPr>
          <p:nvPr/>
        </p:nvSpPr>
        <p:spPr bwMode="auto">
          <a:xfrm>
            <a:off x="419100" y="2794000"/>
            <a:ext cx="20907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1600">
                <a:solidFill>
                  <a:srgbClr val="990066"/>
                </a:solidFill>
              </a:rPr>
              <a:t>Verbuchung Verkauf:</a:t>
            </a:r>
          </a:p>
        </p:txBody>
      </p:sp>
      <p:sp>
        <p:nvSpPr>
          <p:cNvPr id="14349" name="Rectangle 14"/>
          <p:cNvSpPr>
            <a:spLocks noChangeArrowheads="1"/>
          </p:cNvSpPr>
          <p:nvPr/>
        </p:nvSpPr>
        <p:spPr bwMode="auto">
          <a:xfrm>
            <a:off x="6327775" y="2781300"/>
            <a:ext cx="20780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1600">
                <a:solidFill>
                  <a:schemeClr val="accent1"/>
                </a:solidFill>
              </a:rPr>
              <a:t>Verbuchung Einkauf:</a:t>
            </a:r>
          </a:p>
        </p:txBody>
      </p:sp>
      <p:sp>
        <p:nvSpPr>
          <p:cNvPr id="89103" name="Rectangle 15"/>
          <p:cNvSpPr>
            <a:spLocks noChangeArrowheads="1"/>
          </p:cNvSpPr>
          <p:nvPr/>
        </p:nvSpPr>
        <p:spPr bwMode="auto">
          <a:xfrm>
            <a:off x="77788" y="5076825"/>
            <a:ext cx="3582987" cy="831639"/>
          </a:xfrm>
          <a:prstGeom prst="rect">
            <a:avLst/>
          </a:prstGeom>
          <a:solidFill>
            <a:schemeClr val="bg1"/>
          </a:solidFill>
          <a:ln w="12700"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2075" tIns="46038" rIns="92075" bIns="46038">
            <a:spAutoFit/>
          </a:bodyPr>
          <a:lstStyle/>
          <a:p>
            <a:pPr>
              <a:tabLst>
                <a:tab pos="666750" algn="l"/>
                <a:tab pos="2286000" algn="l"/>
              </a:tabLst>
              <a:defRPr/>
            </a:pPr>
            <a:endParaRPr lang="de-DE" sz="1600" dirty="0"/>
          </a:p>
          <a:p>
            <a:pPr>
              <a:tabLst>
                <a:tab pos="666750" algn="l"/>
                <a:tab pos="2286000" algn="l"/>
              </a:tabLst>
              <a:defRPr/>
            </a:pPr>
            <a:endParaRPr lang="de-DE" sz="1600" dirty="0"/>
          </a:p>
          <a:p>
            <a:pPr>
              <a:tabLst>
                <a:tab pos="666750" algn="l"/>
                <a:tab pos="2286000" algn="l"/>
              </a:tabLst>
              <a:defRPr/>
            </a:pPr>
            <a:endParaRPr lang="de-DE" sz="1600" dirty="0"/>
          </a:p>
        </p:txBody>
      </p:sp>
      <p:sp>
        <p:nvSpPr>
          <p:cNvPr id="89104" name="Rectangle 16"/>
          <p:cNvSpPr>
            <a:spLocks noChangeArrowheads="1"/>
          </p:cNvSpPr>
          <p:nvPr/>
        </p:nvSpPr>
        <p:spPr bwMode="auto">
          <a:xfrm>
            <a:off x="5935663" y="5067300"/>
            <a:ext cx="3841750" cy="831639"/>
          </a:xfrm>
          <a:prstGeom prst="rect">
            <a:avLst/>
          </a:prstGeom>
          <a:solidFill>
            <a:schemeClr val="bg1"/>
          </a:solidFill>
          <a:ln w="12700"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2075" tIns="46038" rIns="92075" bIns="46038">
            <a:spAutoFit/>
          </a:bodyPr>
          <a:lstStyle/>
          <a:p>
            <a:pPr>
              <a:tabLst>
                <a:tab pos="666750" algn="l"/>
                <a:tab pos="2286000" algn="l"/>
              </a:tabLst>
              <a:defRPr/>
            </a:pPr>
            <a:endParaRPr lang="de-DE" sz="1600" dirty="0"/>
          </a:p>
          <a:p>
            <a:pPr>
              <a:tabLst>
                <a:tab pos="666750" algn="l"/>
                <a:tab pos="2286000" algn="l"/>
              </a:tabLst>
              <a:defRPr/>
            </a:pPr>
            <a:endParaRPr lang="de-DE" sz="1600" dirty="0"/>
          </a:p>
          <a:p>
            <a:pPr>
              <a:tabLst>
                <a:tab pos="666750" algn="l"/>
                <a:tab pos="2286000" algn="l"/>
              </a:tabLst>
              <a:defRPr/>
            </a:pPr>
            <a:endParaRPr lang="de-DE" sz="1600" dirty="0"/>
          </a:p>
        </p:txBody>
      </p:sp>
      <p:sp>
        <p:nvSpPr>
          <p:cNvPr id="14356" name="Rectangle 17"/>
          <p:cNvSpPr>
            <a:spLocks noChangeArrowheads="1"/>
          </p:cNvSpPr>
          <p:nvPr/>
        </p:nvSpPr>
        <p:spPr bwMode="auto">
          <a:xfrm>
            <a:off x="436563" y="4757738"/>
            <a:ext cx="19986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1600">
                <a:solidFill>
                  <a:srgbClr val="990066"/>
                </a:solidFill>
              </a:rPr>
              <a:t>Verbuchung Rabatt:</a:t>
            </a:r>
          </a:p>
        </p:txBody>
      </p:sp>
      <p:sp>
        <p:nvSpPr>
          <p:cNvPr id="14357" name="Rectangle 18"/>
          <p:cNvSpPr>
            <a:spLocks noChangeArrowheads="1"/>
          </p:cNvSpPr>
          <p:nvPr/>
        </p:nvSpPr>
        <p:spPr bwMode="auto">
          <a:xfrm>
            <a:off x="6424613" y="4745038"/>
            <a:ext cx="19986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1600">
                <a:solidFill>
                  <a:schemeClr val="accent1"/>
                </a:solidFill>
              </a:rPr>
              <a:t>Verbuchung Rabatt:</a:t>
            </a:r>
          </a:p>
        </p:txBody>
      </p:sp>
      <p:sp>
        <p:nvSpPr>
          <p:cNvPr id="5134" name="Rectangle 34"/>
          <p:cNvSpPr>
            <a:spLocks noChangeArrowheads="1"/>
          </p:cNvSpPr>
          <p:nvPr/>
        </p:nvSpPr>
        <p:spPr bwMode="auto">
          <a:xfrm>
            <a:off x="169863" y="4381500"/>
            <a:ext cx="9586912" cy="1063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AT"/>
          </a:p>
        </p:txBody>
      </p:sp>
      <p:sp>
        <p:nvSpPr>
          <p:cNvPr id="5135" name="AutoShape 38"/>
          <p:cNvSpPr>
            <a:spLocks noChangeArrowheads="1"/>
          </p:cNvSpPr>
          <p:nvPr/>
        </p:nvSpPr>
        <p:spPr bwMode="auto">
          <a:xfrm>
            <a:off x="2765425" y="1127125"/>
            <a:ext cx="1666875" cy="673800"/>
          </a:xfrm>
          <a:prstGeom prst="rightArrow">
            <a:avLst>
              <a:gd name="adj1" fmla="val 50000"/>
              <a:gd name="adj2" fmla="val 140013"/>
            </a:avLst>
          </a:prstGeom>
          <a:solidFill>
            <a:schemeClr val="bg1"/>
          </a:solidFill>
          <a:ln w="12700"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2075" tIns="46038" rIns="92075" bIns="46038">
            <a:spAutoFit/>
          </a:bodyPr>
          <a:lstStyle>
            <a:lvl1pPr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de-AT" sz="1600" smtClean="0"/>
          </a:p>
        </p:txBody>
      </p:sp>
      <p:sp>
        <p:nvSpPr>
          <p:cNvPr id="14362" name="Rectangle 39"/>
          <p:cNvSpPr>
            <a:spLocks noChangeArrowheads="1"/>
          </p:cNvSpPr>
          <p:nvPr/>
        </p:nvSpPr>
        <p:spPr bwMode="auto">
          <a:xfrm>
            <a:off x="4540250" y="1217613"/>
            <a:ext cx="923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>
                <a:latin typeface="Verdana" pitchFamily="34" charset="0"/>
              </a:rPr>
              <a:t>Waren</a:t>
            </a:r>
          </a:p>
        </p:txBody>
      </p:sp>
      <p:pic>
        <p:nvPicPr>
          <p:cNvPr id="14363" name="Picture 40" descr="Lieferant Kopi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38" y="1233488"/>
            <a:ext cx="1852612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364" name="Group 41"/>
          <p:cNvGrpSpPr>
            <a:grpSpLocks/>
          </p:cNvGrpSpPr>
          <p:nvPr/>
        </p:nvGrpSpPr>
        <p:grpSpPr bwMode="auto">
          <a:xfrm>
            <a:off x="6015038" y="1247775"/>
            <a:ext cx="2244725" cy="1389063"/>
            <a:chOff x="4021" y="668"/>
            <a:chExt cx="1414" cy="875"/>
          </a:xfrm>
        </p:grpSpPr>
        <p:pic>
          <p:nvPicPr>
            <p:cNvPr id="14366" name="Picture 42" descr="lamron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85" r="6006" b="10458"/>
            <a:stretch>
              <a:fillRect/>
            </a:stretch>
          </p:blipFill>
          <p:spPr bwMode="auto">
            <a:xfrm>
              <a:off x="4021" y="668"/>
              <a:ext cx="1414" cy="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67" name="Text Box 43"/>
            <p:cNvSpPr txBox="1">
              <a:spLocks noChangeArrowheads="1"/>
            </p:cNvSpPr>
            <p:nvPr/>
          </p:nvSpPr>
          <p:spPr bwMode="auto">
            <a:xfrm>
              <a:off x="4987" y="681"/>
              <a:ext cx="427" cy="239"/>
            </a:xfrm>
            <a:prstGeom prst="rect">
              <a:avLst/>
            </a:prstGeom>
            <a:noFill/>
            <a:ln w="12700">
              <a:solidFill>
                <a:srgbClr val="DDDDDD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DE" altLang="de-DE">
                  <a:latin typeface="Verdana" pitchFamily="34" charset="0"/>
                </a:rPr>
                <a:t>WIR</a:t>
              </a:r>
            </a:p>
          </p:txBody>
        </p:sp>
      </p:grpSp>
      <p:sp>
        <p:nvSpPr>
          <p:cNvPr id="89132" name="Rectangle 44"/>
          <p:cNvSpPr>
            <a:spLocks noChangeArrowheads="1"/>
          </p:cNvSpPr>
          <p:nvPr/>
        </p:nvSpPr>
        <p:spPr bwMode="auto">
          <a:xfrm>
            <a:off x="141288" y="130175"/>
            <a:ext cx="5030787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Nachträglich gewährter Rabatt - Überblick</a:t>
            </a:r>
          </a:p>
        </p:txBody>
      </p:sp>
    </p:spTree>
  </p:cSld>
  <p:clrMapOvr>
    <a:masterClrMapping/>
  </p:clrMapOvr>
  <p:transition spd="med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/>
          </p:cNvGraphicFramePr>
          <p:nvPr/>
        </p:nvGraphicFramePr>
        <p:xfrm>
          <a:off x="3687763" y="2751138"/>
          <a:ext cx="2093912" cy="170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3" name="GALLERY" r:id="rId4" imgW="7486560" imgH="9696360" progId="GALLERYClipart">
                  <p:embed/>
                </p:oleObj>
              </mc:Choice>
              <mc:Fallback>
                <p:oleObj name="GALLERY" r:id="rId4" imgW="7486560" imgH="9696360" progId="GALLERYClipart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7763" y="2751138"/>
                        <a:ext cx="2093912" cy="170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992563" y="2998788"/>
            <a:ext cx="1625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u="sng">
                <a:solidFill>
                  <a:srgbClr val="009688"/>
                </a:solidFill>
              </a:rPr>
              <a:t>Rechnung</a:t>
            </a:r>
            <a:endParaRPr lang="de-DE" altLang="de-DE"/>
          </a:p>
          <a:p>
            <a:r>
              <a:rPr lang="de-DE" altLang="de-DE"/>
              <a:t>netto  8.000,--</a:t>
            </a:r>
          </a:p>
          <a:p>
            <a:r>
              <a:rPr lang="de-DE" altLang="de-DE" u="sng"/>
              <a:t>+20% 1.600,--</a:t>
            </a:r>
          </a:p>
          <a:p>
            <a:r>
              <a:rPr lang="de-DE" altLang="de-DE"/>
              <a:t>btto    9.600,--</a:t>
            </a:r>
          </a:p>
        </p:txBody>
      </p:sp>
      <p:graphicFrame>
        <p:nvGraphicFramePr>
          <p:cNvPr id="15364" name="Object 4"/>
          <p:cNvGraphicFramePr>
            <a:graphicFrameLocks/>
          </p:cNvGraphicFramePr>
          <p:nvPr/>
        </p:nvGraphicFramePr>
        <p:xfrm>
          <a:off x="3794125" y="4592638"/>
          <a:ext cx="2093913" cy="221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4" name="GALLERY" r:id="rId6" imgW="7486560" imgH="9696360" progId="GALLERYClipart">
                  <p:embed/>
                </p:oleObj>
              </mc:Choice>
              <mc:Fallback>
                <p:oleObj name="GALLERY" r:id="rId6" imgW="7486560" imgH="9696360" progId="GALLERYClipart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4125" y="4592638"/>
                        <a:ext cx="2093913" cy="221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140200" y="4922838"/>
            <a:ext cx="1562100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u="sng">
                <a:solidFill>
                  <a:srgbClr val="CC0099"/>
                </a:solidFill>
              </a:rPr>
              <a:t>Gutschrift</a:t>
            </a:r>
            <a:endParaRPr lang="de-DE" altLang="de-DE"/>
          </a:p>
          <a:p>
            <a:endParaRPr lang="de-DE" altLang="de-DE"/>
          </a:p>
          <a:p>
            <a:r>
              <a:rPr lang="de-DE" altLang="de-DE"/>
              <a:t>netto    800,--</a:t>
            </a:r>
          </a:p>
          <a:p>
            <a:r>
              <a:rPr lang="de-DE" altLang="de-DE" u="sng"/>
              <a:t>+20%   160,--</a:t>
            </a:r>
          </a:p>
          <a:p>
            <a:r>
              <a:rPr lang="de-DE" altLang="de-DE"/>
              <a:t>btto      960,--</a:t>
            </a:r>
          </a:p>
        </p:txBody>
      </p:sp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5883275" y="3260725"/>
            <a:ext cx="3892550" cy="838200"/>
          </a:xfrm>
          <a:prstGeom prst="rect">
            <a:avLst/>
          </a:prstGeom>
          <a:solidFill>
            <a:schemeClr val="bg1"/>
          </a:solidFill>
          <a:ln w="12700"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2075" tIns="46038" rIns="92075" bIns="46038">
            <a:spAutoFit/>
          </a:bodyPr>
          <a:lstStyle/>
          <a:p>
            <a:pPr>
              <a:tabLst>
                <a:tab pos="666750" algn="l"/>
                <a:tab pos="2286000" algn="l"/>
              </a:tabLst>
              <a:defRPr/>
            </a:pPr>
            <a:r>
              <a:rPr lang="de-DE" sz="1600" dirty="0"/>
              <a:t>2000 Lieferford.                 9.600,--</a:t>
            </a:r>
          </a:p>
          <a:p>
            <a:pPr>
              <a:tabLst>
                <a:tab pos="666750" algn="l"/>
                <a:tab pos="2286000" algn="l"/>
              </a:tabLst>
              <a:defRPr/>
            </a:pPr>
            <a:r>
              <a:rPr lang="de-DE" sz="1600" dirty="0"/>
              <a:t>         an 4000 HW-Erlöse             8.000,-</a:t>
            </a:r>
          </a:p>
          <a:p>
            <a:pPr>
              <a:tabLst>
                <a:tab pos="666750" algn="l"/>
                <a:tab pos="2286000" algn="l"/>
              </a:tabLst>
              <a:defRPr/>
            </a:pPr>
            <a:r>
              <a:rPr lang="de-DE" sz="1600" dirty="0"/>
              <a:t>	  3500 UST	             1.600,-</a:t>
            </a:r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5883275" y="5280025"/>
            <a:ext cx="3892550" cy="838200"/>
          </a:xfrm>
          <a:prstGeom prst="rect">
            <a:avLst/>
          </a:prstGeom>
          <a:solidFill>
            <a:schemeClr val="bg1"/>
          </a:solidFill>
          <a:ln w="12700"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2075" tIns="46038" rIns="92075" bIns="46038">
            <a:spAutoFit/>
          </a:bodyPr>
          <a:lstStyle/>
          <a:p>
            <a:pPr>
              <a:tabLst>
                <a:tab pos="666750" algn="l"/>
                <a:tab pos="2286000" algn="l"/>
              </a:tabLst>
              <a:defRPr/>
            </a:pPr>
            <a:r>
              <a:rPr lang="de-DE" sz="1600" dirty="0"/>
              <a:t>4400 Erlösberichtigung    800,--</a:t>
            </a:r>
          </a:p>
          <a:p>
            <a:pPr>
              <a:tabLst>
                <a:tab pos="666750" algn="l"/>
                <a:tab pos="2286000" algn="l"/>
              </a:tabLst>
              <a:defRPr/>
            </a:pPr>
            <a:r>
              <a:rPr lang="de-DE" sz="1600" dirty="0"/>
              <a:t>3500 UST	160,--</a:t>
            </a:r>
          </a:p>
          <a:p>
            <a:pPr>
              <a:tabLst>
                <a:tab pos="666750" algn="l"/>
                <a:tab pos="2286000" algn="l"/>
              </a:tabLst>
              <a:defRPr/>
            </a:pPr>
            <a:r>
              <a:rPr lang="de-DE" sz="1600" dirty="0"/>
              <a:t>      an 2000 Lieferford.                960,--   </a:t>
            </a:r>
          </a:p>
        </p:txBody>
      </p:sp>
      <p:sp>
        <p:nvSpPr>
          <p:cNvPr id="6152" name="Text Box 396"/>
          <p:cNvSpPr txBox="1">
            <a:spLocks noChangeArrowheads="1"/>
          </p:cNvSpPr>
          <p:nvPr/>
        </p:nvSpPr>
        <p:spPr bwMode="auto">
          <a:xfrm>
            <a:off x="304800" y="2989263"/>
            <a:ext cx="1277786" cy="584775"/>
          </a:xfrm>
          <a:prstGeom prst="rect">
            <a:avLst/>
          </a:prstGeom>
          <a:solidFill>
            <a:schemeClr val="bg1"/>
          </a:solidFill>
          <a:ln w="12700"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2075" tIns="46038" rIns="92075" bIns="46038">
            <a:spAutoFit/>
          </a:bodyPr>
          <a:lstStyle/>
          <a:p>
            <a:pPr>
              <a:tabLst>
                <a:tab pos="666750" algn="l"/>
                <a:tab pos="2286000" algn="l"/>
              </a:tabLst>
              <a:defRPr/>
            </a:pPr>
            <a:r>
              <a:rPr lang="de-DE" sz="1600" dirty="0"/>
              <a:t>Verbuchung</a:t>
            </a:r>
          </a:p>
          <a:p>
            <a:pPr>
              <a:tabLst>
                <a:tab pos="666750" algn="l"/>
                <a:tab pos="2286000" algn="l"/>
              </a:tabLst>
              <a:defRPr/>
            </a:pPr>
            <a:r>
              <a:rPr lang="de-DE" sz="1600" dirty="0"/>
              <a:t>Verkauf</a:t>
            </a:r>
          </a:p>
        </p:txBody>
      </p:sp>
      <p:sp>
        <p:nvSpPr>
          <p:cNvPr id="6153" name="Text Box 397"/>
          <p:cNvSpPr txBox="1">
            <a:spLocks noChangeArrowheads="1"/>
          </p:cNvSpPr>
          <p:nvPr/>
        </p:nvSpPr>
        <p:spPr bwMode="auto">
          <a:xfrm>
            <a:off x="292100" y="5072063"/>
            <a:ext cx="1277786" cy="584775"/>
          </a:xfrm>
          <a:prstGeom prst="rect">
            <a:avLst/>
          </a:prstGeom>
          <a:solidFill>
            <a:schemeClr val="bg1"/>
          </a:solidFill>
          <a:ln w="12700"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2075" tIns="46038" rIns="92075" bIns="46038">
            <a:spAutoFit/>
          </a:bodyPr>
          <a:lstStyle/>
          <a:p>
            <a:pPr>
              <a:tabLst>
                <a:tab pos="666750" algn="l"/>
                <a:tab pos="2286000" algn="l"/>
              </a:tabLst>
              <a:defRPr/>
            </a:pPr>
            <a:r>
              <a:rPr lang="de-DE" sz="1600" dirty="0"/>
              <a:t>Verbuchung</a:t>
            </a:r>
          </a:p>
          <a:p>
            <a:pPr>
              <a:tabLst>
                <a:tab pos="666750" algn="l"/>
                <a:tab pos="2286000" algn="l"/>
              </a:tabLst>
              <a:defRPr/>
            </a:pPr>
            <a:r>
              <a:rPr lang="de-DE" sz="1600" dirty="0"/>
              <a:t>Rabatt</a:t>
            </a:r>
          </a:p>
        </p:txBody>
      </p:sp>
      <p:sp>
        <p:nvSpPr>
          <p:cNvPr id="6154" name="AutoShape 400"/>
          <p:cNvSpPr>
            <a:spLocks noChangeArrowheads="1"/>
          </p:cNvSpPr>
          <p:nvPr/>
        </p:nvSpPr>
        <p:spPr bwMode="auto">
          <a:xfrm>
            <a:off x="4117975" y="2041525"/>
            <a:ext cx="1666875" cy="673800"/>
          </a:xfrm>
          <a:prstGeom prst="rightArrow">
            <a:avLst>
              <a:gd name="adj1" fmla="val 50000"/>
              <a:gd name="adj2" fmla="val 140013"/>
            </a:avLst>
          </a:prstGeom>
          <a:solidFill>
            <a:schemeClr val="bg1"/>
          </a:solidFill>
          <a:ln w="12700"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2075" tIns="46038" rIns="92075" bIns="46038">
            <a:spAutoFit/>
          </a:bodyPr>
          <a:lstStyle>
            <a:lvl1pPr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675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de-AT" sz="1600" smtClean="0"/>
          </a:p>
        </p:txBody>
      </p:sp>
      <p:sp>
        <p:nvSpPr>
          <p:cNvPr id="15381" name="Rectangle 401"/>
          <p:cNvSpPr>
            <a:spLocks noChangeArrowheads="1"/>
          </p:cNvSpPr>
          <p:nvPr/>
        </p:nvSpPr>
        <p:spPr bwMode="auto">
          <a:xfrm>
            <a:off x="4579938" y="1754188"/>
            <a:ext cx="923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>
                <a:latin typeface="Verdana" pitchFamily="34" charset="0"/>
              </a:rPr>
              <a:t>Waren</a:t>
            </a:r>
          </a:p>
        </p:txBody>
      </p:sp>
      <p:grpSp>
        <p:nvGrpSpPr>
          <p:cNvPr id="15382" name="Group 402"/>
          <p:cNvGrpSpPr>
            <a:grpSpLocks/>
          </p:cNvGrpSpPr>
          <p:nvPr/>
        </p:nvGrpSpPr>
        <p:grpSpPr bwMode="auto">
          <a:xfrm>
            <a:off x="1963738" y="1006475"/>
            <a:ext cx="2244725" cy="1389063"/>
            <a:chOff x="4021" y="668"/>
            <a:chExt cx="1414" cy="875"/>
          </a:xfrm>
        </p:grpSpPr>
        <p:pic>
          <p:nvPicPr>
            <p:cNvPr id="15387" name="Picture 403" descr="lamron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85" r="6006" b="10458"/>
            <a:stretch>
              <a:fillRect/>
            </a:stretch>
          </p:blipFill>
          <p:spPr bwMode="auto">
            <a:xfrm>
              <a:off x="4021" y="668"/>
              <a:ext cx="1414" cy="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88" name="Text Box 404"/>
            <p:cNvSpPr txBox="1">
              <a:spLocks noChangeArrowheads="1"/>
            </p:cNvSpPr>
            <p:nvPr/>
          </p:nvSpPr>
          <p:spPr bwMode="auto">
            <a:xfrm>
              <a:off x="4987" y="681"/>
              <a:ext cx="427" cy="239"/>
            </a:xfrm>
            <a:prstGeom prst="rect">
              <a:avLst/>
            </a:prstGeom>
            <a:noFill/>
            <a:ln w="12700">
              <a:solidFill>
                <a:srgbClr val="DDDDDD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DE" altLang="de-DE">
                  <a:latin typeface="Verdana" pitchFamily="34" charset="0"/>
                </a:rPr>
                <a:t>WIR</a:t>
              </a:r>
            </a:p>
          </p:txBody>
        </p:sp>
      </p:grpSp>
      <p:pic>
        <p:nvPicPr>
          <p:cNvPr id="15383" name="Picture 405" descr="rentner-mit-einkaufswagen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800" y="996950"/>
            <a:ext cx="1325563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84" name="Text Box 406"/>
          <p:cNvSpPr txBox="1">
            <a:spLocks noChangeArrowheads="1"/>
          </p:cNvSpPr>
          <p:nvPr/>
        </p:nvSpPr>
        <p:spPr bwMode="auto">
          <a:xfrm>
            <a:off x="6518275" y="2430463"/>
            <a:ext cx="923925" cy="379412"/>
          </a:xfrm>
          <a:prstGeom prst="rect">
            <a:avLst/>
          </a:prstGeom>
          <a:noFill/>
          <a:ln w="12700">
            <a:solidFill>
              <a:srgbClr val="DDDDDD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>
                <a:latin typeface="Verdana" pitchFamily="34" charset="0"/>
              </a:rPr>
              <a:t>Kunde</a:t>
            </a:r>
          </a:p>
        </p:txBody>
      </p:sp>
      <p:sp>
        <p:nvSpPr>
          <p:cNvPr id="91543" name="Rectangle 407"/>
          <p:cNvSpPr>
            <a:spLocks noChangeArrowheads="1"/>
          </p:cNvSpPr>
          <p:nvPr/>
        </p:nvSpPr>
        <p:spPr bwMode="auto">
          <a:xfrm>
            <a:off x="141288" y="130175"/>
            <a:ext cx="5153025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Nachträglich gewährter Rabatt </a:t>
            </a:r>
            <a:r>
              <a:rPr lang="de-DE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an Kunden</a:t>
            </a:r>
          </a:p>
        </p:txBody>
      </p:sp>
      <p:sp>
        <p:nvSpPr>
          <p:cNvPr id="15386" name="Line 408"/>
          <p:cNvSpPr>
            <a:spLocks noChangeShapeType="1"/>
          </p:cNvSpPr>
          <p:nvPr/>
        </p:nvSpPr>
        <p:spPr bwMode="auto">
          <a:xfrm>
            <a:off x="215900" y="4508500"/>
            <a:ext cx="95377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ransition spd="med">
    <p:random/>
  </p:transition>
</p:sld>
</file>

<file path=ppt/theme/theme1.xml><?xml version="1.0" encoding="utf-8"?>
<a:theme xmlns:a="http://schemas.openxmlformats.org/drawingml/2006/main" name="multiquf">
  <a:themeElements>
    <a:clrScheme name="">
      <a:dk1>
        <a:srgbClr val="000000"/>
      </a:dk1>
      <a:lt1>
        <a:srgbClr val="FFFFFF"/>
      </a:lt1>
      <a:dk2>
        <a:srgbClr val="00FFFF"/>
      </a:dk2>
      <a:lt2>
        <a:srgbClr val="000000"/>
      </a:lt2>
      <a:accent1>
        <a:srgbClr val="0000FF"/>
      </a:accent1>
      <a:accent2>
        <a:srgbClr val="FF0000"/>
      </a:accent2>
      <a:accent3>
        <a:srgbClr val="FFFFFF"/>
      </a:accent3>
      <a:accent4>
        <a:srgbClr val="000000"/>
      </a:accent4>
      <a:accent5>
        <a:srgbClr val="AAAAFF"/>
      </a:accent5>
      <a:accent6>
        <a:srgbClr val="E70000"/>
      </a:accent6>
      <a:hlink>
        <a:srgbClr val="FF00FF"/>
      </a:hlink>
      <a:folHlink>
        <a:srgbClr val="C0C0C0"/>
      </a:folHlink>
    </a:clrScheme>
    <a:fontScheme name="multiquf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ultiquf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qu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ltiquf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quf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quf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quf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quf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c:\powerpnt\layout\farbovhd\multiquf.ppt</Template>
  <TotalTime>0</TotalTime>
  <Pages>45</Pages>
  <Words>311</Words>
  <Application>Microsoft Office PowerPoint</Application>
  <PresentationFormat>A4-Papier (210x297 mm)</PresentationFormat>
  <Paragraphs>133</Paragraphs>
  <Slides>6</Slides>
  <Notes>6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Verdana</vt:lpstr>
      <vt:lpstr>multiquf</vt:lpstr>
      <vt:lpstr>CorelDRAW!</vt:lpstr>
      <vt:lpstr>GALLERY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Mag. Helmut Bauer</dc:creator>
  <cp:lastModifiedBy>Mag. Helmut Bauer</cp:lastModifiedBy>
  <cp:revision>141</cp:revision>
  <cp:lastPrinted>2012-11-09T09:24:51Z</cp:lastPrinted>
  <dcterms:created xsi:type="dcterms:W3CDTF">1996-06-07T13:56:40Z</dcterms:created>
  <dcterms:modified xsi:type="dcterms:W3CDTF">2014-03-10T13:18:12Z</dcterms:modified>
</cp:coreProperties>
</file>