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0" r:id="rId2"/>
    <p:sldId id="378" r:id="rId3"/>
    <p:sldId id="273" r:id="rId4"/>
    <p:sldId id="274" r:id="rId5"/>
    <p:sldId id="377" r:id="rId6"/>
    <p:sldId id="373" r:id="rId7"/>
  </p:sldIdLst>
  <p:sldSz cx="9906000" cy="6858000" type="A4"/>
  <p:notesSz cx="6797675" cy="9874250"/>
  <p:embeddedFontLst>
    <p:embeddedFont>
      <p:font typeface="Verdana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CC99"/>
    <a:srgbClr val="F0D3F9"/>
    <a:srgbClr val="CCFF99"/>
    <a:srgbClr val="00CC00"/>
    <a:srgbClr val="FF9966"/>
    <a:srgbClr val="9900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972" autoAdjust="0"/>
    <p:restoredTop sz="94707" autoAdjust="0"/>
  </p:normalViewPr>
  <p:slideViewPr>
    <p:cSldViewPr snapToGrid="0">
      <p:cViewPr>
        <p:scale>
          <a:sx n="100" d="100"/>
          <a:sy n="100" d="100"/>
        </p:scale>
        <p:origin x="-942" y="-72"/>
      </p:cViewPr>
      <p:guideLst>
        <p:guide orient="horz" pos="2019"/>
        <p:guide pos="31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00"/>
    </p:cViewPr>
  </p:sorterViewPr>
  <p:notesViewPr>
    <p:cSldViewPr snapToGrid="0">
      <p:cViewPr>
        <p:scale>
          <a:sx n="66" d="100"/>
          <a:sy n="66" d="100"/>
        </p:scale>
        <p:origin x="-171" y="1071"/>
      </p:cViewPr>
      <p:guideLst>
        <p:guide orient="horz" pos="2223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algn="r"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algn="r" defTabSz="936625">
              <a:defRPr sz="1000" i="1"/>
            </a:lvl1pPr>
          </a:lstStyle>
          <a:p>
            <a:pPr>
              <a:defRPr/>
            </a:pPr>
            <a:fld id="{6F0588A6-318E-4FBE-8989-33458A139E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algn="r"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algn="r" defTabSz="779463">
              <a:defRPr sz="1000" i="1"/>
            </a:lvl1pPr>
          </a:lstStyle>
          <a:p>
            <a:pPr>
              <a:defRPr/>
            </a:pPr>
            <a:fld id="{353365D1-5849-48FB-923E-B0DB4BF68F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1063"/>
            <a:ext cx="49879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6" tIns="47160" rIns="94316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0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860425"/>
            <a:ext cx="4999037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62682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C9F868E-6E4E-445F-BF0D-550D79379075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EE5D740-2342-4B91-9AC1-8EF4F6C2640B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B5FCF65-3AF4-4658-8BF1-76AD06EFAB9F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kapitalkonto live durchstreichen und durch das Mietaufwandskonto ersetzen. Eventuell an der Tafel ein Kapitalkonto darstellen, wenn alles darauf gebucht wird.</a:t>
            </a:r>
          </a:p>
        </p:txBody>
      </p:sp>
      <p:sp>
        <p:nvSpPr>
          <p:cNvPr id="86020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D8F415-CAE6-4BD2-9A7D-FBF6CEABFE9A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kapitalkonto live durchstreichen und durch das Provisionsertragskonto  ersetzen. Eventuell an der Tafel ein Kapitalkonto darstellen, wenn alles darauf gebucht wird.</a:t>
            </a:r>
          </a:p>
        </p:txBody>
      </p:sp>
      <p:sp>
        <p:nvSpPr>
          <p:cNvPr id="87044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9225D87-6B30-41AC-AD15-4C90C6622CFB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B7239A0-E46F-4863-B5A1-83138084C5D2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kapitalkonto live durchstreichen und durch das Provisionsertragskonto  ersetzen. Eventuell an der Tafel ein Kapitalkonto darstellen, wenn alles darauf gebucht wird.</a:t>
            </a:r>
          </a:p>
        </p:txBody>
      </p:sp>
      <p:sp>
        <p:nvSpPr>
          <p:cNvPr id="88068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87711"/>
      </p:ext>
    </p:extLst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748753"/>
      </p:ext>
    </p:extLst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101936"/>
      </p:ext>
    </p:extLst>
  </p:cSld>
  <p:clrMapOvr>
    <a:masterClrMapping/>
  </p:clrMapOvr>
  <p:transition spd="med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" name="Grafik 8" descr="bauerpoi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113310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86286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954381"/>
      </p:ext>
    </p:extLst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239899"/>
      </p:ext>
    </p:extLst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335904"/>
      </p:ext>
    </p:extLst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10133"/>
      </p:ext>
    </p:extLst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935066"/>
      </p:ext>
    </p:extLst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622026"/>
      </p:ext>
    </p:extLst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448888"/>
      </p:ext>
    </p:extLst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109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1029" name="Grafik 7" descr="bauerpoint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 spd="med" advClick="0"/>
  <p:txStyles>
    <p:titleStyle>
      <a:lvl1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17500" indent="-317500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Verdana" pitchFamily="34" charset="0"/>
        <a:buChar char="n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55588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2pPr>
      <a:lvl3pPr marL="1055688" indent="-209550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3pPr>
      <a:lvl4pPr marL="1479550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Verdana" pitchFamily="34" charset="0"/>
        <a:buChar char="n"/>
        <a:defRPr>
          <a:solidFill>
            <a:schemeClr val="tx1"/>
          </a:solidFill>
          <a:latin typeface="+mn-lt"/>
        </a:defRPr>
      </a:lvl4pPr>
      <a:lvl5pPr marL="19018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3590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8162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2734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7306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4"/>
          <p:cNvSpPr>
            <a:spLocks noChangeArrowheads="1"/>
          </p:cNvSpPr>
          <p:nvPr/>
        </p:nvSpPr>
        <p:spPr bwMode="auto">
          <a:xfrm>
            <a:off x="111125" y="133350"/>
            <a:ext cx="319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Erfolgskonten – Aufwände</a:t>
            </a:r>
          </a:p>
        </p:txBody>
      </p:sp>
      <p:sp>
        <p:nvSpPr>
          <p:cNvPr id="41987" name="Text Box 25"/>
          <p:cNvSpPr txBox="1">
            <a:spLocks noChangeArrowheads="1"/>
          </p:cNvSpPr>
          <p:nvPr/>
        </p:nvSpPr>
        <p:spPr bwMode="auto">
          <a:xfrm>
            <a:off x="239713" y="808038"/>
            <a:ext cx="9107487" cy="3667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AT"/>
              <a:t>Bisher blieb das Eigenkapital stets unverändert – Erfolgsneutrale Buchungen!</a:t>
            </a:r>
          </a:p>
        </p:txBody>
      </p:sp>
      <p:sp>
        <p:nvSpPr>
          <p:cNvPr id="41988" name="Line 29"/>
          <p:cNvSpPr>
            <a:spLocks noChangeShapeType="1"/>
          </p:cNvSpPr>
          <p:nvPr/>
        </p:nvSpPr>
        <p:spPr bwMode="auto">
          <a:xfrm>
            <a:off x="1433513" y="1676400"/>
            <a:ext cx="66246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989" name="Line 30"/>
          <p:cNvSpPr>
            <a:spLocks noChangeShapeType="1"/>
          </p:cNvSpPr>
          <p:nvPr/>
        </p:nvSpPr>
        <p:spPr bwMode="auto">
          <a:xfrm flipH="1">
            <a:off x="4754563" y="1665288"/>
            <a:ext cx="12700" cy="1524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990" name="Text Box 31"/>
          <p:cNvSpPr txBox="1">
            <a:spLocks noChangeArrowheads="1"/>
          </p:cNvSpPr>
          <p:nvPr/>
        </p:nvSpPr>
        <p:spPr bwMode="auto">
          <a:xfrm>
            <a:off x="3671888" y="1316038"/>
            <a:ext cx="2171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b="1"/>
              <a:t>BILANZ </a:t>
            </a:r>
            <a:endParaRPr lang="de-DE">
              <a:latin typeface="Arial" charset="0"/>
            </a:endParaRPr>
          </a:p>
        </p:txBody>
      </p:sp>
      <p:sp>
        <p:nvSpPr>
          <p:cNvPr id="41991" name="Text Box 32"/>
          <p:cNvSpPr txBox="1">
            <a:spLocks noChangeArrowheads="1"/>
          </p:cNvSpPr>
          <p:nvPr/>
        </p:nvSpPr>
        <p:spPr bwMode="auto">
          <a:xfrm>
            <a:off x="1400175" y="1371600"/>
            <a:ext cx="1028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Aktiva</a:t>
            </a:r>
            <a:endParaRPr lang="de-DE">
              <a:latin typeface="Arial" charset="0"/>
            </a:endParaRPr>
          </a:p>
        </p:txBody>
      </p:sp>
      <p:sp>
        <p:nvSpPr>
          <p:cNvPr id="41992" name="Text Box 33"/>
          <p:cNvSpPr txBox="1">
            <a:spLocks noChangeArrowheads="1"/>
          </p:cNvSpPr>
          <p:nvPr/>
        </p:nvSpPr>
        <p:spPr bwMode="auto">
          <a:xfrm>
            <a:off x="7016750" y="1371600"/>
            <a:ext cx="1404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Passiva</a:t>
            </a:r>
            <a:endParaRPr lang="de-DE">
              <a:latin typeface="Arial" charset="0"/>
            </a:endParaRPr>
          </a:p>
        </p:txBody>
      </p:sp>
      <p:sp>
        <p:nvSpPr>
          <p:cNvPr id="41993" name="Text Box 34"/>
          <p:cNvSpPr txBox="1">
            <a:spLocks noChangeArrowheads="1"/>
          </p:cNvSpPr>
          <p:nvPr/>
        </p:nvSpPr>
        <p:spPr bwMode="auto">
          <a:xfrm>
            <a:off x="1362075" y="1779588"/>
            <a:ext cx="32908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Bankguthaben   80.000,--</a:t>
            </a:r>
            <a:endParaRPr lang="de-DE" b="1">
              <a:latin typeface="Arial" charset="0"/>
            </a:endParaRPr>
          </a:p>
        </p:txBody>
      </p:sp>
      <p:sp>
        <p:nvSpPr>
          <p:cNvPr id="41994" name="Text Box 35"/>
          <p:cNvSpPr txBox="1">
            <a:spLocks noChangeArrowheads="1"/>
          </p:cNvSpPr>
          <p:nvPr/>
        </p:nvSpPr>
        <p:spPr bwMode="auto">
          <a:xfrm>
            <a:off x="1362075" y="2246313"/>
            <a:ext cx="3292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Kassa </a:t>
            </a:r>
            <a:r>
              <a:rPr lang="de-DE" sz="1200"/>
              <a:t>(Bargeld)</a:t>
            </a:r>
            <a:r>
              <a:rPr lang="de-DE"/>
              <a:t>     10.000,--</a:t>
            </a:r>
            <a:endParaRPr lang="de-DE" b="1">
              <a:latin typeface="Arial" charset="0"/>
            </a:endParaRPr>
          </a:p>
        </p:txBody>
      </p:sp>
      <p:sp>
        <p:nvSpPr>
          <p:cNvPr id="41995" name="Text Box 36"/>
          <p:cNvSpPr txBox="1">
            <a:spLocks noChangeArrowheads="1"/>
          </p:cNvSpPr>
          <p:nvPr/>
        </p:nvSpPr>
        <p:spPr bwMode="auto">
          <a:xfrm>
            <a:off x="4822825" y="1779588"/>
            <a:ext cx="3289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Eigenkapital     90.000,--    </a:t>
            </a:r>
            <a:endParaRPr lang="de-DE" b="1">
              <a:latin typeface="Arial" charset="0"/>
            </a:endParaRPr>
          </a:p>
        </p:txBody>
      </p:sp>
      <p:sp>
        <p:nvSpPr>
          <p:cNvPr id="41996" name="Line 37"/>
          <p:cNvSpPr>
            <a:spLocks noChangeShapeType="1"/>
          </p:cNvSpPr>
          <p:nvPr/>
        </p:nvSpPr>
        <p:spPr bwMode="auto">
          <a:xfrm>
            <a:off x="5610225" y="3117850"/>
            <a:ext cx="20875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997" name="Line 38"/>
          <p:cNvSpPr>
            <a:spLocks noChangeShapeType="1"/>
          </p:cNvSpPr>
          <p:nvPr/>
        </p:nvSpPr>
        <p:spPr bwMode="auto">
          <a:xfrm>
            <a:off x="3235325" y="26860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998" name="Line 39"/>
          <p:cNvSpPr>
            <a:spLocks noChangeShapeType="1"/>
          </p:cNvSpPr>
          <p:nvPr/>
        </p:nvSpPr>
        <p:spPr bwMode="auto">
          <a:xfrm>
            <a:off x="6619875" y="26860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999" name="Text Box 40"/>
          <p:cNvSpPr txBox="1">
            <a:spLocks noChangeArrowheads="1"/>
          </p:cNvSpPr>
          <p:nvPr/>
        </p:nvSpPr>
        <p:spPr bwMode="auto">
          <a:xfrm>
            <a:off x="1363663" y="2759075"/>
            <a:ext cx="32908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</a:t>
            </a:r>
            <a:endParaRPr lang="de-DE" b="1">
              <a:latin typeface="Arial" charset="0"/>
            </a:endParaRPr>
          </a:p>
        </p:txBody>
      </p:sp>
      <p:sp>
        <p:nvSpPr>
          <p:cNvPr id="42000" name="Text Box 41"/>
          <p:cNvSpPr txBox="1">
            <a:spLocks noChangeArrowheads="1"/>
          </p:cNvSpPr>
          <p:nvPr/>
        </p:nvSpPr>
        <p:spPr bwMode="auto">
          <a:xfrm>
            <a:off x="4819650" y="2759075"/>
            <a:ext cx="3289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    </a:t>
            </a:r>
            <a:endParaRPr lang="de-DE" b="1">
              <a:latin typeface="Arial" charset="0"/>
            </a:endParaRPr>
          </a:p>
        </p:txBody>
      </p:sp>
      <p:sp>
        <p:nvSpPr>
          <p:cNvPr id="42001" name="Line 42"/>
          <p:cNvSpPr>
            <a:spLocks noChangeShapeType="1"/>
          </p:cNvSpPr>
          <p:nvPr/>
        </p:nvSpPr>
        <p:spPr bwMode="auto">
          <a:xfrm>
            <a:off x="3236913" y="3171825"/>
            <a:ext cx="122396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02" name="Line 43"/>
          <p:cNvSpPr>
            <a:spLocks noChangeShapeType="1"/>
          </p:cNvSpPr>
          <p:nvPr/>
        </p:nvSpPr>
        <p:spPr bwMode="auto">
          <a:xfrm>
            <a:off x="3235325" y="31178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03" name="Line 44"/>
          <p:cNvSpPr>
            <a:spLocks noChangeShapeType="1"/>
          </p:cNvSpPr>
          <p:nvPr/>
        </p:nvSpPr>
        <p:spPr bwMode="auto">
          <a:xfrm>
            <a:off x="6621463" y="3171825"/>
            <a:ext cx="122396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04" name="Line 45"/>
          <p:cNvSpPr>
            <a:spLocks noChangeShapeType="1"/>
          </p:cNvSpPr>
          <p:nvPr/>
        </p:nvSpPr>
        <p:spPr bwMode="auto">
          <a:xfrm>
            <a:off x="6619875" y="31178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05" name="Text Box 46"/>
          <p:cNvSpPr txBox="1">
            <a:spLocks noChangeArrowheads="1"/>
          </p:cNvSpPr>
          <p:nvPr/>
        </p:nvSpPr>
        <p:spPr bwMode="auto">
          <a:xfrm>
            <a:off x="2000250" y="3424238"/>
            <a:ext cx="5535613" cy="379412"/>
          </a:xfrm>
          <a:prstGeom prst="rect">
            <a:avLst/>
          </a:prstGeom>
          <a:solidFill>
            <a:srgbClr val="CCFFCC"/>
          </a:solidFill>
          <a:ln w="12700">
            <a:solidFill>
              <a:srgbClr val="CCFFCC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AT"/>
              <a:t>Geschäftsfall: Zahlung der Miete bar: € 300,--</a:t>
            </a:r>
          </a:p>
        </p:txBody>
      </p:sp>
      <p:sp>
        <p:nvSpPr>
          <p:cNvPr id="42006" name="Text Box 47"/>
          <p:cNvSpPr txBox="1">
            <a:spLocks noChangeArrowheads="1"/>
          </p:cNvSpPr>
          <p:nvPr/>
        </p:nvSpPr>
        <p:spPr bwMode="auto">
          <a:xfrm>
            <a:off x="304800" y="4183063"/>
            <a:ext cx="8686800" cy="2576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AT"/>
              <a:t>Überlegung: 	Unternehmen wird „ärmer“ – Eigenkapital verringert sich!</a:t>
            </a:r>
          </a:p>
          <a:p>
            <a:r>
              <a:rPr lang="de-AT"/>
              <a:t>		Kassa wird weniger (Haben)</a:t>
            </a:r>
          </a:p>
          <a:p>
            <a:endParaRPr lang="de-AT"/>
          </a:p>
          <a:p>
            <a:r>
              <a:rPr lang="de-AT"/>
              <a:t>Buchungssatz:	Eigenkapital an Kassa 300,--</a:t>
            </a:r>
          </a:p>
          <a:p>
            <a:endParaRPr lang="de-AT"/>
          </a:p>
          <a:p>
            <a:r>
              <a:rPr lang="de-AT"/>
              <a:t>		Mietaufwand an Kassa 300,-- </a:t>
            </a:r>
          </a:p>
          <a:p>
            <a:endParaRPr lang="de-AT"/>
          </a:p>
          <a:p>
            <a:r>
              <a:rPr lang="de-AT"/>
              <a:t>Statt dem Konto „Eigenkapital“ wird ein entsprechendes Aufwands-</a:t>
            </a:r>
          </a:p>
          <a:p>
            <a:r>
              <a:rPr lang="de-AT"/>
              <a:t>konto verwendet – Übersichtlicher!</a:t>
            </a:r>
          </a:p>
        </p:txBody>
      </p:sp>
      <p:sp>
        <p:nvSpPr>
          <p:cNvPr id="42007" name="Line 48"/>
          <p:cNvSpPr>
            <a:spLocks noChangeShapeType="1"/>
          </p:cNvSpPr>
          <p:nvPr/>
        </p:nvSpPr>
        <p:spPr bwMode="auto">
          <a:xfrm flipV="1">
            <a:off x="2262188" y="5013325"/>
            <a:ext cx="1187450" cy="427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pic>
        <p:nvPicPr>
          <p:cNvPr id="42008" name="Picture 27" descr="euro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4762500"/>
            <a:ext cx="22764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9" name="Line 49"/>
          <p:cNvSpPr>
            <a:spLocks noChangeShapeType="1"/>
          </p:cNvSpPr>
          <p:nvPr/>
        </p:nvSpPr>
        <p:spPr bwMode="auto">
          <a:xfrm>
            <a:off x="1449388" y="1733550"/>
            <a:ext cx="656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10" name="Line 50"/>
          <p:cNvSpPr>
            <a:spLocks noChangeShapeType="1"/>
          </p:cNvSpPr>
          <p:nvPr/>
        </p:nvSpPr>
        <p:spPr bwMode="auto">
          <a:xfrm>
            <a:off x="4691063" y="1722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11" name="Line 51"/>
          <p:cNvSpPr>
            <a:spLocks noChangeShapeType="1"/>
          </p:cNvSpPr>
          <p:nvPr/>
        </p:nvSpPr>
        <p:spPr bwMode="auto">
          <a:xfrm>
            <a:off x="3170238" y="2743200"/>
            <a:ext cx="131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12" name="Line 52"/>
          <p:cNvSpPr>
            <a:spLocks noChangeShapeType="1"/>
          </p:cNvSpPr>
          <p:nvPr/>
        </p:nvSpPr>
        <p:spPr bwMode="auto">
          <a:xfrm>
            <a:off x="3155950" y="3162300"/>
            <a:ext cx="13192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13" name="Line 53"/>
          <p:cNvSpPr>
            <a:spLocks noChangeShapeType="1"/>
          </p:cNvSpPr>
          <p:nvPr/>
        </p:nvSpPr>
        <p:spPr bwMode="auto">
          <a:xfrm>
            <a:off x="6580188" y="2744788"/>
            <a:ext cx="131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2014" name="Line 54"/>
          <p:cNvSpPr>
            <a:spLocks noChangeShapeType="1"/>
          </p:cNvSpPr>
          <p:nvPr/>
        </p:nvSpPr>
        <p:spPr bwMode="auto">
          <a:xfrm>
            <a:off x="6565900" y="3163888"/>
            <a:ext cx="13192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11125" y="133350"/>
            <a:ext cx="2911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Erfolgskonten – Erträge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39713" y="808038"/>
            <a:ext cx="9107487" cy="3667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AT"/>
              <a:t>Bisher blieb das Eigenkapital stets unverändert – Erfolgsneutrale Buchungen!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433513" y="1676400"/>
            <a:ext cx="66246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4754563" y="1665288"/>
            <a:ext cx="12700" cy="1524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671888" y="1316038"/>
            <a:ext cx="2171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b="1"/>
              <a:t>BILANZ </a:t>
            </a:r>
            <a:endParaRPr lang="de-DE">
              <a:latin typeface="Arial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400175" y="1371600"/>
            <a:ext cx="1028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Aktiva</a:t>
            </a:r>
            <a:endParaRPr lang="de-DE">
              <a:latin typeface="Arial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016750" y="1371600"/>
            <a:ext cx="1404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Passiva</a:t>
            </a:r>
            <a:endParaRPr lang="de-DE">
              <a:latin typeface="Arial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362075" y="1779588"/>
            <a:ext cx="32908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Bankguthaben   80.000,--</a:t>
            </a:r>
            <a:endParaRPr lang="de-DE" b="1">
              <a:latin typeface="Arial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362075" y="2246313"/>
            <a:ext cx="3292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Kassa </a:t>
            </a:r>
            <a:r>
              <a:rPr lang="de-DE" sz="1200"/>
              <a:t>(Bargeld)</a:t>
            </a:r>
            <a:r>
              <a:rPr lang="de-DE"/>
              <a:t>     10.000,--</a:t>
            </a:r>
            <a:endParaRPr lang="de-DE" b="1">
              <a:latin typeface="Arial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822825" y="1779588"/>
            <a:ext cx="3289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Eigenkapital     90.000,--    </a:t>
            </a:r>
            <a:endParaRPr lang="de-DE" b="1">
              <a:latin typeface="Arial" charset="0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5610225" y="3117850"/>
            <a:ext cx="20875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3235325" y="26860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19875" y="26860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363663" y="2759075"/>
            <a:ext cx="32908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</a:t>
            </a:r>
            <a:endParaRPr lang="de-DE" b="1">
              <a:latin typeface="Arial" charset="0"/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819650" y="2759075"/>
            <a:ext cx="3289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    </a:t>
            </a:r>
            <a:endParaRPr lang="de-DE" b="1">
              <a:latin typeface="Arial" charset="0"/>
            </a:endParaRP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3236913" y="3171825"/>
            <a:ext cx="122396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235325" y="31178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6621463" y="3171825"/>
            <a:ext cx="122396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6619875" y="3117850"/>
            <a:ext cx="12239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082675" y="3376613"/>
            <a:ext cx="7334250" cy="379412"/>
          </a:xfrm>
          <a:prstGeom prst="rect">
            <a:avLst/>
          </a:prstGeom>
          <a:solidFill>
            <a:srgbClr val="CCECFF"/>
          </a:solidFill>
          <a:ln w="12700">
            <a:solidFill>
              <a:srgbClr val="CCFFCC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AT"/>
              <a:t>Geschäftsfall: Erhalt von Zinsen auf dem Bankkonto: € 100,--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04800" y="4183063"/>
            <a:ext cx="8296275" cy="2576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AT"/>
              <a:t>Überlegung: 	Unternehmen wird „reicher“ – Eigenkapital wird mehr!</a:t>
            </a:r>
          </a:p>
          <a:p>
            <a:r>
              <a:rPr lang="de-AT"/>
              <a:t>		Bankbestand erhöht sich (Soll)</a:t>
            </a:r>
          </a:p>
          <a:p>
            <a:endParaRPr lang="de-AT"/>
          </a:p>
          <a:p>
            <a:r>
              <a:rPr lang="de-AT"/>
              <a:t>Buchungssatz:	Bank an Eigenkapital 300,--</a:t>
            </a:r>
          </a:p>
          <a:p>
            <a:endParaRPr lang="de-AT"/>
          </a:p>
          <a:p>
            <a:r>
              <a:rPr lang="de-AT"/>
              <a:t>		Bank an Zinserträge 300,-- </a:t>
            </a:r>
          </a:p>
          <a:p>
            <a:endParaRPr lang="de-AT"/>
          </a:p>
          <a:p>
            <a:r>
              <a:rPr lang="de-AT"/>
              <a:t>Statt dem Konto „Eigenkapital“ wird ein entsprechendes Ertrags-</a:t>
            </a:r>
          </a:p>
          <a:p>
            <a:r>
              <a:rPr lang="de-AT"/>
              <a:t>konto verwendet – Übersichtlicher!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V="1">
            <a:off x="3224213" y="5037138"/>
            <a:ext cx="1187450" cy="427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pic>
        <p:nvPicPr>
          <p:cNvPr id="43032" name="Picture 26" descr="geld_verdienen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8"/>
          <a:stretch>
            <a:fillRect/>
          </a:stretch>
        </p:blipFill>
        <p:spPr bwMode="auto">
          <a:xfrm>
            <a:off x="7739063" y="4954588"/>
            <a:ext cx="212248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3" name="Line 27"/>
          <p:cNvSpPr>
            <a:spLocks noChangeShapeType="1"/>
          </p:cNvSpPr>
          <p:nvPr/>
        </p:nvSpPr>
        <p:spPr bwMode="auto">
          <a:xfrm>
            <a:off x="1449388" y="1733550"/>
            <a:ext cx="656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34" name="Line 28"/>
          <p:cNvSpPr>
            <a:spLocks noChangeShapeType="1"/>
          </p:cNvSpPr>
          <p:nvPr/>
        </p:nvSpPr>
        <p:spPr bwMode="auto">
          <a:xfrm>
            <a:off x="4691063" y="1722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35" name="Line 29"/>
          <p:cNvSpPr>
            <a:spLocks noChangeShapeType="1"/>
          </p:cNvSpPr>
          <p:nvPr/>
        </p:nvSpPr>
        <p:spPr bwMode="auto">
          <a:xfrm>
            <a:off x="3170238" y="2743200"/>
            <a:ext cx="131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36" name="Line 30"/>
          <p:cNvSpPr>
            <a:spLocks noChangeShapeType="1"/>
          </p:cNvSpPr>
          <p:nvPr/>
        </p:nvSpPr>
        <p:spPr bwMode="auto">
          <a:xfrm>
            <a:off x="6521450" y="2763838"/>
            <a:ext cx="1319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37" name="Line 31"/>
          <p:cNvSpPr>
            <a:spLocks noChangeShapeType="1"/>
          </p:cNvSpPr>
          <p:nvPr/>
        </p:nvSpPr>
        <p:spPr bwMode="auto">
          <a:xfrm>
            <a:off x="6530975" y="3128963"/>
            <a:ext cx="13192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3038" name="Line 32"/>
          <p:cNvSpPr>
            <a:spLocks noChangeShapeType="1"/>
          </p:cNvSpPr>
          <p:nvPr/>
        </p:nvSpPr>
        <p:spPr bwMode="auto">
          <a:xfrm>
            <a:off x="3155950" y="3162300"/>
            <a:ext cx="13192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6"/>
          <p:cNvSpPr>
            <a:spLocks noChangeShapeType="1"/>
          </p:cNvSpPr>
          <p:nvPr/>
        </p:nvSpPr>
        <p:spPr bwMode="auto">
          <a:xfrm>
            <a:off x="1846263" y="1824038"/>
            <a:ext cx="559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31" name="Line 7"/>
          <p:cNvSpPr>
            <a:spLocks noChangeShapeType="1"/>
          </p:cNvSpPr>
          <p:nvPr/>
        </p:nvSpPr>
        <p:spPr bwMode="auto">
          <a:xfrm>
            <a:off x="4830763" y="1843088"/>
            <a:ext cx="0" cy="156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32" name="Rectangle 8"/>
          <p:cNvSpPr>
            <a:spLocks noChangeArrowheads="1"/>
          </p:cNvSpPr>
          <p:nvPr/>
        </p:nvSpPr>
        <p:spPr bwMode="auto">
          <a:xfrm>
            <a:off x="4322763" y="1454150"/>
            <a:ext cx="10064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704850"/>
            <a:r>
              <a:rPr lang="de-DE" sz="2200"/>
              <a:t>Bilanz</a:t>
            </a:r>
          </a:p>
        </p:txBody>
      </p:sp>
      <p:sp>
        <p:nvSpPr>
          <p:cNvPr id="48133" name="Rectangle 9"/>
          <p:cNvSpPr>
            <a:spLocks noChangeArrowheads="1"/>
          </p:cNvSpPr>
          <p:nvPr/>
        </p:nvSpPr>
        <p:spPr bwMode="auto">
          <a:xfrm>
            <a:off x="1774825" y="1525588"/>
            <a:ext cx="5921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704850"/>
            <a:r>
              <a:rPr lang="de-DE"/>
              <a:t>Soll</a:t>
            </a:r>
          </a:p>
        </p:txBody>
      </p:sp>
      <p:sp>
        <p:nvSpPr>
          <p:cNvPr id="48134" name="Rectangle 10"/>
          <p:cNvSpPr>
            <a:spLocks noChangeArrowheads="1"/>
          </p:cNvSpPr>
          <p:nvPr/>
        </p:nvSpPr>
        <p:spPr bwMode="auto">
          <a:xfrm>
            <a:off x="6629400" y="1522413"/>
            <a:ext cx="9032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algn="ctr" defTabSz="704850"/>
            <a:r>
              <a:rPr lang="de-DE"/>
              <a:t>Haben</a:t>
            </a:r>
          </a:p>
        </p:txBody>
      </p:sp>
      <p:sp>
        <p:nvSpPr>
          <p:cNvPr id="48135" name="Rectangle 11"/>
          <p:cNvSpPr>
            <a:spLocks noChangeArrowheads="1"/>
          </p:cNvSpPr>
          <p:nvPr/>
        </p:nvSpPr>
        <p:spPr bwMode="auto">
          <a:xfrm>
            <a:off x="1933575" y="1946275"/>
            <a:ext cx="2941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1700"/>
              <a:t>Bankguthaben	80.000,--</a:t>
            </a:r>
          </a:p>
          <a:p>
            <a:pPr defTabSz="846138"/>
            <a:r>
              <a:rPr lang="de-DE" sz="1700"/>
              <a:t>Kassa (Bargeld)10.000,--</a:t>
            </a:r>
          </a:p>
          <a:p>
            <a:pPr defTabSz="846138"/>
            <a:r>
              <a:rPr lang="de-DE" sz="1700"/>
              <a:t>		90.000,--</a:t>
            </a:r>
          </a:p>
        </p:txBody>
      </p:sp>
      <p:sp>
        <p:nvSpPr>
          <p:cNvPr id="48136" name="Line 12"/>
          <p:cNvSpPr>
            <a:spLocks noChangeShapeType="1"/>
          </p:cNvSpPr>
          <p:nvPr/>
        </p:nvSpPr>
        <p:spPr bwMode="auto">
          <a:xfrm>
            <a:off x="3630613" y="2519363"/>
            <a:ext cx="1150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37" name="Line 13"/>
          <p:cNvSpPr>
            <a:spLocks noChangeShapeType="1"/>
          </p:cNvSpPr>
          <p:nvPr/>
        </p:nvSpPr>
        <p:spPr bwMode="auto">
          <a:xfrm>
            <a:off x="3636963" y="2816225"/>
            <a:ext cx="11525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38" name="Rectangle 14"/>
          <p:cNvSpPr>
            <a:spLocks noChangeArrowheads="1"/>
          </p:cNvSpPr>
          <p:nvPr/>
        </p:nvSpPr>
        <p:spPr bwMode="auto">
          <a:xfrm>
            <a:off x="4860925" y="1978025"/>
            <a:ext cx="28987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1700"/>
              <a:t>Kapital		90.000,--</a:t>
            </a:r>
          </a:p>
          <a:p>
            <a:pPr defTabSz="846138"/>
            <a:endParaRPr lang="de-DE" sz="1700"/>
          </a:p>
          <a:p>
            <a:pPr defTabSz="846138"/>
            <a:r>
              <a:rPr lang="de-DE" sz="1700"/>
              <a:t>		90.000,--</a:t>
            </a:r>
          </a:p>
        </p:txBody>
      </p:sp>
      <p:sp>
        <p:nvSpPr>
          <p:cNvPr id="48139" name="Line 15"/>
          <p:cNvSpPr>
            <a:spLocks noChangeShapeType="1"/>
          </p:cNvSpPr>
          <p:nvPr/>
        </p:nvSpPr>
        <p:spPr bwMode="auto">
          <a:xfrm>
            <a:off x="6475413" y="2532063"/>
            <a:ext cx="1150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40" name="Line 16"/>
          <p:cNvSpPr>
            <a:spLocks noChangeShapeType="1"/>
          </p:cNvSpPr>
          <p:nvPr/>
        </p:nvSpPr>
        <p:spPr bwMode="auto">
          <a:xfrm>
            <a:off x="6470650" y="2852738"/>
            <a:ext cx="11525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41" name="Rectangle 17"/>
          <p:cNvSpPr>
            <a:spLocks noChangeArrowheads="1"/>
          </p:cNvSpPr>
          <p:nvPr/>
        </p:nvSpPr>
        <p:spPr bwMode="auto">
          <a:xfrm>
            <a:off x="2500313" y="814388"/>
            <a:ext cx="4935537" cy="369887"/>
          </a:xfrm>
          <a:prstGeom prst="rect">
            <a:avLst/>
          </a:prstGeom>
          <a:solidFill>
            <a:srgbClr val="CCFF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/>
              <a:t>Beispiel: Zahlung der Miete bar: 2.000,--</a:t>
            </a:r>
          </a:p>
        </p:txBody>
      </p:sp>
      <p:sp>
        <p:nvSpPr>
          <p:cNvPr id="48142" name="Rectangle 20"/>
          <p:cNvSpPr>
            <a:spLocks noChangeArrowheads="1"/>
          </p:cNvSpPr>
          <p:nvPr/>
        </p:nvSpPr>
        <p:spPr bwMode="auto">
          <a:xfrm>
            <a:off x="1847850" y="4095750"/>
            <a:ext cx="7848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1700"/>
              <a:t>Kassabestand vermindert sich um 2.000,-- (akt. BK - Habenbuchung) </a:t>
            </a:r>
          </a:p>
          <a:p>
            <a:pPr defTabSz="846138"/>
            <a:r>
              <a:rPr lang="de-DE" sz="1700"/>
              <a:t>Unternehmer wird um 2.000,-- ärmer.</a:t>
            </a:r>
          </a:p>
          <a:p>
            <a:pPr defTabSz="846138"/>
            <a:r>
              <a:rPr lang="de-DE" sz="1700"/>
              <a:t>Kapitalbestand nimmt um 2.000,-- ab (pass. BK - Sollbuchung)</a:t>
            </a:r>
          </a:p>
        </p:txBody>
      </p:sp>
      <p:sp>
        <p:nvSpPr>
          <p:cNvPr id="48143" name="Rectangle 24"/>
          <p:cNvSpPr>
            <a:spLocks noChangeArrowheads="1"/>
          </p:cNvSpPr>
          <p:nvPr/>
        </p:nvSpPr>
        <p:spPr bwMode="auto">
          <a:xfrm>
            <a:off x="3038475" y="5226050"/>
            <a:ext cx="3675063" cy="369888"/>
          </a:xfrm>
          <a:prstGeom prst="rect">
            <a:avLst/>
          </a:prstGeom>
          <a:solidFill>
            <a:srgbClr val="CCFF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/>
              <a:t>Kapital  an  Kassa	2.000,--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495300" y="5092700"/>
            <a:ext cx="15446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846138">
              <a:defRPr/>
            </a:pPr>
            <a:r>
              <a:rPr lang="de-DE">
                <a:solidFill>
                  <a:srgbClr val="00AE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Theoretisch</a:t>
            </a:r>
          </a:p>
          <a:p>
            <a:pPr defTabSz="846138">
              <a:defRPr/>
            </a:pPr>
            <a:r>
              <a:rPr lang="de-DE">
                <a:solidFill>
                  <a:srgbClr val="00AE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aber falsch:</a:t>
            </a:r>
          </a:p>
          <a:p>
            <a:pPr defTabSz="846138">
              <a:defRPr/>
            </a:pPr>
            <a:endParaRPr lang="de-DE">
              <a:solidFill>
                <a:srgbClr val="00AE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846138">
              <a:defRPr/>
            </a:pPr>
            <a:endParaRPr lang="de-DE">
              <a:solidFill>
                <a:srgbClr val="00AE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846138">
              <a:defRPr/>
            </a:pPr>
            <a:r>
              <a:rPr lang="de-DE">
                <a:solidFill>
                  <a:srgbClr val="00AE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Richtig:</a:t>
            </a:r>
          </a:p>
        </p:txBody>
      </p:sp>
      <p:sp>
        <p:nvSpPr>
          <p:cNvPr id="48145" name="Rectangle 26"/>
          <p:cNvSpPr>
            <a:spLocks noChangeArrowheads="1"/>
          </p:cNvSpPr>
          <p:nvPr/>
        </p:nvSpPr>
        <p:spPr bwMode="auto">
          <a:xfrm>
            <a:off x="7170738" y="5178425"/>
            <a:ext cx="234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846138"/>
            <a:r>
              <a:rPr lang="de-DE" sz="2000">
                <a:solidFill>
                  <a:srgbClr val="00AE00"/>
                </a:solidFill>
              </a:rPr>
              <a:t>Unübersichtlich!:</a:t>
            </a:r>
          </a:p>
        </p:txBody>
      </p:sp>
      <p:sp>
        <p:nvSpPr>
          <p:cNvPr id="48146" name="Rectangle 29"/>
          <p:cNvSpPr>
            <a:spLocks noChangeArrowheads="1"/>
          </p:cNvSpPr>
          <p:nvPr/>
        </p:nvSpPr>
        <p:spPr bwMode="auto">
          <a:xfrm>
            <a:off x="2108200" y="6143625"/>
            <a:ext cx="5684838" cy="460375"/>
          </a:xfrm>
          <a:prstGeom prst="rect">
            <a:avLst/>
          </a:prstGeom>
          <a:solidFill>
            <a:srgbClr val="CCFF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2400"/>
              <a:t>Mietaufwand  an  Kassa	2.000,--</a:t>
            </a:r>
          </a:p>
        </p:txBody>
      </p:sp>
      <p:sp>
        <p:nvSpPr>
          <p:cNvPr id="48147" name="AutoShape 31"/>
          <p:cNvSpPr>
            <a:spLocks noChangeArrowheads="1"/>
          </p:cNvSpPr>
          <p:nvPr/>
        </p:nvSpPr>
        <p:spPr bwMode="auto">
          <a:xfrm>
            <a:off x="6772275" y="5195888"/>
            <a:ext cx="401638" cy="401637"/>
          </a:xfrm>
          <a:prstGeom prst="rightArrow">
            <a:avLst>
              <a:gd name="adj1" fmla="val 75009"/>
              <a:gd name="adj2" fmla="val 50005"/>
            </a:avLst>
          </a:prstGeom>
          <a:gradFill rotWithShape="0">
            <a:gsLst>
              <a:gs pos="0">
                <a:schemeClr val="bg1"/>
              </a:gs>
              <a:gs pos="100000">
                <a:srgbClr val="00A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8148" name="Rectangle 35"/>
          <p:cNvSpPr>
            <a:spLocks noChangeArrowheads="1"/>
          </p:cNvSpPr>
          <p:nvPr/>
        </p:nvSpPr>
        <p:spPr bwMode="auto">
          <a:xfrm>
            <a:off x="111125" y="133350"/>
            <a:ext cx="392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Erfolgskonten - Aufwandskonten</a:t>
            </a:r>
          </a:p>
        </p:txBody>
      </p:sp>
      <p:cxnSp>
        <p:nvCxnSpPr>
          <p:cNvPr id="48149" name="AutoShape 39"/>
          <p:cNvCxnSpPr>
            <a:cxnSpLocks noChangeShapeType="1"/>
            <a:stCxn id="48135" idx="1"/>
            <a:endCxn id="48142" idx="1"/>
          </p:cNvCxnSpPr>
          <p:nvPr/>
        </p:nvCxnSpPr>
        <p:spPr bwMode="auto">
          <a:xfrm rot="10800000" flipV="1">
            <a:off x="1847850" y="2378075"/>
            <a:ext cx="85725" cy="2149475"/>
          </a:xfrm>
          <a:prstGeom prst="bentConnector3">
            <a:avLst>
              <a:gd name="adj1" fmla="val 366667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0" name="Rectangle 1091"/>
          <p:cNvSpPr>
            <a:spLocks noChangeArrowheads="1"/>
          </p:cNvSpPr>
          <p:nvPr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8151" name="Grafik 25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6"/>
          <p:cNvSpPr>
            <a:spLocks noChangeShapeType="1"/>
          </p:cNvSpPr>
          <p:nvPr/>
        </p:nvSpPr>
        <p:spPr bwMode="auto">
          <a:xfrm>
            <a:off x="1866900" y="1865313"/>
            <a:ext cx="5972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55" name="Line 7"/>
          <p:cNvSpPr>
            <a:spLocks noChangeShapeType="1"/>
          </p:cNvSpPr>
          <p:nvPr/>
        </p:nvSpPr>
        <p:spPr bwMode="auto">
          <a:xfrm>
            <a:off x="4851400" y="1884363"/>
            <a:ext cx="0" cy="156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56" name="Rectangle 8"/>
          <p:cNvSpPr>
            <a:spLocks noChangeArrowheads="1"/>
          </p:cNvSpPr>
          <p:nvPr/>
        </p:nvSpPr>
        <p:spPr bwMode="auto">
          <a:xfrm>
            <a:off x="4410075" y="1495425"/>
            <a:ext cx="10064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704850"/>
            <a:r>
              <a:rPr lang="de-DE" sz="2200"/>
              <a:t>Bilanz</a:t>
            </a:r>
          </a:p>
        </p:txBody>
      </p:sp>
      <p:sp>
        <p:nvSpPr>
          <p:cNvPr id="49157" name="Rectangle 9"/>
          <p:cNvSpPr>
            <a:spLocks noChangeArrowheads="1"/>
          </p:cNvSpPr>
          <p:nvPr/>
        </p:nvSpPr>
        <p:spPr bwMode="auto">
          <a:xfrm>
            <a:off x="1795463" y="1566863"/>
            <a:ext cx="5921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704850"/>
            <a:r>
              <a:rPr lang="de-DE"/>
              <a:t>Soll</a:t>
            </a:r>
          </a:p>
        </p:txBody>
      </p:sp>
      <p:sp>
        <p:nvSpPr>
          <p:cNvPr id="49158" name="Rectangle 10"/>
          <p:cNvSpPr>
            <a:spLocks noChangeArrowheads="1"/>
          </p:cNvSpPr>
          <p:nvPr/>
        </p:nvSpPr>
        <p:spPr bwMode="auto">
          <a:xfrm>
            <a:off x="6946900" y="1563688"/>
            <a:ext cx="9032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algn="ctr" defTabSz="704850"/>
            <a:r>
              <a:rPr lang="de-DE"/>
              <a:t>Haben</a:t>
            </a:r>
          </a:p>
        </p:txBody>
      </p:sp>
      <p:sp>
        <p:nvSpPr>
          <p:cNvPr id="49159" name="Rectangle 11"/>
          <p:cNvSpPr>
            <a:spLocks noChangeArrowheads="1"/>
          </p:cNvSpPr>
          <p:nvPr/>
        </p:nvSpPr>
        <p:spPr bwMode="auto">
          <a:xfrm>
            <a:off x="2009775" y="1976438"/>
            <a:ext cx="294163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1700"/>
              <a:t>Bankguthaben	80.000,--</a:t>
            </a:r>
          </a:p>
          <a:p>
            <a:pPr defTabSz="846138"/>
            <a:r>
              <a:rPr lang="de-DE" sz="1700"/>
              <a:t>Kassa (Bargeld)10.000,--</a:t>
            </a:r>
          </a:p>
          <a:p>
            <a:pPr defTabSz="846138"/>
            <a:r>
              <a:rPr lang="de-DE" sz="1700"/>
              <a:t>		90.000,--</a:t>
            </a:r>
          </a:p>
        </p:txBody>
      </p:sp>
      <p:sp>
        <p:nvSpPr>
          <p:cNvPr id="49160" name="Line 12"/>
          <p:cNvSpPr>
            <a:spLocks noChangeShapeType="1"/>
          </p:cNvSpPr>
          <p:nvPr/>
        </p:nvSpPr>
        <p:spPr bwMode="auto">
          <a:xfrm>
            <a:off x="3651250" y="2560638"/>
            <a:ext cx="1150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61" name="Line 13"/>
          <p:cNvSpPr>
            <a:spLocks noChangeShapeType="1"/>
          </p:cNvSpPr>
          <p:nvPr/>
        </p:nvSpPr>
        <p:spPr bwMode="auto">
          <a:xfrm>
            <a:off x="3657600" y="2857500"/>
            <a:ext cx="11525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62" name="Rectangle 14"/>
          <p:cNvSpPr>
            <a:spLocks noChangeArrowheads="1"/>
          </p:cNvSpPr>
          <p:nvPr/>
        </p:nvSpPr>
        <p:spPr bwMode="auto">
          <a:xfrm>
            <a:off x="5170488" y="2041525"/>
            <a:ext cx="28987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1700"/>
              <a:t>Eigenkapital	90.000,--</a:t>
            </a:r>
          </a:p>
          <a:p>
            <a:pPr defTabSz="846138"/>
            <a:endParaRPr lang="de-DE" sz="1700"/>
          </a:p>
          <a:p>
            <a:pPr defTabSz="846138"/>
            <a:r>
              <a:rPr lang="de-DE" sz="1700"/>
              <a:t>		90.000,--</a:t>
            </a:r>
          </a:p>
        </p:txBody>
      </p:sp>
      <p:sp>
        <p:nvSpPr>
          <p:cNvPr id="49163" name="Line 15"/>
          <p:cNvSpPr>
            <a:spLocks noChangeShapeType="1"/>
          </p:cNvSpPr>
          <p:nvPr/>
        </p:nvSpPr>
        <p:spPr bwMode="auto">
          <a:xfrm>
            <a:off x="6662738" y="2573338"/>
            <a:ext cx="1150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64" name="Line 16"/>
          <p:cNvSpPr>
            <a:spLocks noChangeShapeType="1"/>
          </p:cNvSpPr>
          <p:nvPr/>
        </p:nvSpPr>
        <p:spPr bwMode="auto">
          <a:xfrm>
            <a:off x="6669088" y="2894013"/>
            <a:ext cx="11525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65" name="Rectangle 17"/>
          <p:cNvSpPr>
            <a:spLocks noChangeArrowheads="1"/>
          </p:cNvSpPr>
          <p:nvPr/>
        </p:nvSpPr>
        <p:spPr bwMode="auto">
          <a:xfrm>
            <a:off x="1506538" y="890588"/>
            <a:ext cx="6902450" cy="369887"/>
          </a:xfrm>
          <a:prstGeom prst="rect">
            <a:avLst/>
          </a:prstGeom>
          <a:solidFill>
            <a:srgbClr val="CCE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/>
              <a:t>Beispiel: Erhalt von Provision auf das Bankkonto: 1.000,--</a:t>
            </a:r>
          </a:p>
        </p:txBody>
      </p:sp>
      <p:sp>
        <p:nvSpPr>
          <p:cNvPr id="49166" name="Rectangle 20"/>
          <p:cNvSpPr>
            <a:spLocks noChangeArrowheads="1"/>
          </p:cNvSpPr>
          <p:nvPr/>
        </p:nvSpPr>
        <p:spPr bwMode="auto">
          <a:xfrm>
            <a:off x="1868488" y="4137025"/>
            <a:ext cx="77295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1700"/>
              <a:t>Der Bankbestand vermehrt sich um 1.000,-- (akt. BK - Sollbuchung) </a:t>
            </a:r>
          </a:p>
          <a:p>
            <a:pPr defTabSz="846138"/>
            <a:r>
              <a:rPr lang="de-DE" sz="1700"/>
              <a:t>Unternehmer wird um 1.000,-- reicher.</a:t>
            </a:r>
          </a:p>
          <a:p>
            <a:pPr defTabSz="846138"/>
            <a:r>
              <a:rPr lang="de-DE" sz="1700"/>
              <a:t>Kapitalbestand nimmt um 1.000,-- zu (pass. BK - Habenbuchung)</a:t>
            </a:r>
          </a:p>
        </p:txBody>
      </p:sp>
      <p:sp>
        <p:nvSpPr>
          <p:cNvPr id="49167" name="Rectangle 24"/>
          <p:cNvSpPr>
            <a:spLocks noChangeArrowheads="1"/>
          </p:cNvSpPr>
          <p:nvPr/>
        </p:nvSpPr>
        <p:spPr bwMode="auto">
          <a:xfrm>
            <a:off x="3059113" y="5267325"/>
            <a:ext cx="3675062" cy="369888"/>
          </a:xfrm>
          <a:prstGeom prst="rect">
            <a:avLst/>
          </a:prstGeom>
          <a:solidFill>
            <a:srgbClr val="CCE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/>
              <a:t>Bank  an  Kapital	1.000,--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596900" y="5095875"/>
            <a:ext cx="168116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846138">
              <a:defRPr/>
            </a:pPr>
            <a:r>
              <a:rPr lang="de-DE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Theoretisch</a:t>
            </a:r>
          </a:p>
          <a:p>
            <a:pPr defTabSz="846138">
              <a:defRPr/>
            </a:pPr>
            <a:r>
              <a:rPr lang="de-DE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aber falsch</a:t>
            </a:r>
            <a:r>
              <a:rPr lang="de-DE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defTabSz="846138">
              <a:defRPr/>
            </a:pPr>
            <a:endParaRPr lang="de-DE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846138">
              <a:defRPr/>
            </a:pPr>
            <a:endParaRPr lang="de-DE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846138">
              <a:defRPr/>
            </a:pPr>
            <a:r>
              <a:rPr lang="de-DE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richtig:</a:t>
            </a:r>
          </a:p>
        </p:txBody>
      </p:sp>
      <p:sp>
        <p:nvSpPr>
          <p:cNvPr id="49169" name="Rectangle 28"/>
          <p:cNvSpPr>
            <a:spLocks noChangeArrowheads="1"/>
          </p:cNvSpPr>
          <p:nvPr/>
        </p:nvSpPr>
        <p:spPr bwMode="auto">
          <a:xfrm>
            <a:off x="1708150" y="6146800"/>
            <a:ext cx="6530975" cy="460375"/>
          </a:xfrm>
          <a:prstGeom prst="rect">
            <a:avLst/>
          </a:prstGeom>
          <a:solidFill>
            <a:srgbClr val="CCE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46138"/>
            <a:r>
              <a:rPr lang="de-DE" sz="2400"/>
              <a:t>Bank  an  Provisionserträge	1.000,--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91375" y="5268913"/>
            <a:ext cx="2233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846138">
              <a:defRPr/>
            </a:pPr>
            <a:r>
              <a:rPr lang="de-DE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Unübersichtlich!</a:t>
            </a:r>
          </a:p>
        </p:txBody>
      </p:sp>
      <p:sp>
        <p:nvSpPr>
          <p:cNvPr id="49171" name="AutoShape 31"/>
          <p:cNvSpPr>
            <a:spLocks noChangeArrowheads="1"/>
          </p:cNvSpPr>
          <p:nvPr/>
        </p:nvSpPr>
        <p:spPr bwMode="auto">
          <a:xfrm>
            <a:off x="6792913" y="5237163"/>
            <a:ext cx="401637" cy="401637"/>
          </a:xfrm>
          <a:prstGeom prst="rightArrow">
            <a:avLst>
              <a:gd name="adj1" fmla="val 75009"/>
              <a:gd name="adj2" fmla="val 50005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9172" name="Rectangle 35"/>
          <p:cNvSpPr>
            <a:spLocks noChangeArrowheads="1"/>
          </p:cNvSpPr>
          <p:nvPr/>
        </p:nvSpPr>
        <p:spPr bwMode="auto">
          <a:xfrm>
            <a:off x="111125" y="133350"/>
            <a:ext cx="286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Erfolgskonten - Erträge</a:t>
            </a:r>
          </a:p>
        </p:txBody>
      </p:sp>
      <p:sp>
        <p:nvSpPr>
          <p:cNvPr id="49173" name="Rectangle 1091"/>
          <p:cNvSpPr>
            <a:spLocks noChangeArrowheads="1"/>
          </p:cNvSpPr>
          <p:nvPr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9174" name="Grafik 24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4435475" y="4054475"/>
            <a:ext cx="2092325" cy="1265238"/>
          </a:xfrm>
          <a:prstGeom prst="rightArrow">
            <a:avLst>
              <a:gd name="adj1" fmla="val 75009"/>
              <a:gd name="adj2" fmla="val 83803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defTabSz="515938"/>
            <a:endParaRPr lang="de-DE" sz="2000"/>
          </a:p>
          <a:p>
            <a:pPr defTabSz="515938"/>
            <a:endParaRPr lang="de-DE" sz="200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95300" y="4221163"/>
            <a:ext cx="3932238" cy="935037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defTabSz="515938"/>
            <a:endParaRPr lang="de-AT" sz="200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740025" y="4308475"/>
            <a:ext cx="1560513" cy="811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85725" tIns="42862" rIns="85725" bIns="42862" anchor="ctr"/>
          <a:lstStyle/>
          <a:p>
            <a:pPr algn="ctr" defTabSz="704850"/>
            <a:r>
              <a:rPr lang="de-DE" sz="1200"/>
              <a:t>HW-Erlöse, </a:t>
            </a:r>
          </a:p>
          <a:p>
            <a:pPr algn="ctr" defTabSz="704850"/>
            <a:r>
              <a:rPr lang="de-DE" sz="1200"/>
              <a:t>Mieterträge,</a:t>
            </a:r>
          </a:p>
          <a:p>
            <a:pPr algn="ctr" defTabSz="704850"/>
            <a:r>
              <a:rPr lang="de-AT" sz="1200"/>
              <a:t>Zinserträge,...</a:t>
            </a:r>
            <a:endParaRPr lang="de-DE" sz="12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040563" y="3640138"/>
            <a:ext cx="17160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algn="ctr" defTabSz="704850"/>
            <a:r>
              <a:rPr lang="de-DE" sz="1400" b="1"/>
              <a:t>Buchungsregel 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400925" y="4486275"/>
            <a:ext cx="1066800" cy="8334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813550" y="4148138"/>
            <a:ext cx="2079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704850"/>
            <a:r>
              <a:rPr lang="de-DE" sz="1500"/>
              <a:t>soll               haben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837363" y="4408488"/>
            <a:ext cx="2160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877175" y="4435475"/>
            <a:ext cx="0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395788" y="4503738"/>
            <a:ext cx="21828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500" b="1"/>
              <a:t>Ertragskonten</a:t>
            </a:r>
            <a:endParaRPr lang="de-DE" sz="1500" b="1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7981950" y="4651375"/>
            <a:ext cx="1046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 sz="1600" b="1"/>
              <a:t>Ertrag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4411663" y="1762125"/>
            <a:ext cx="2092325" cy="1265238"/>
          </a:xfrm>
          <a:prstGeom prst="rightArrow">
            <a:avLst>
              <a:gd name="adj1" fmla="val 75009"/>
              <a:gd name="adj2" fmla="val 83803"/>
            </a:avLst>
          </a:prstGeom>
          <a:solidFill>
            <a:srgbClr val="A2FFA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defTabSz="515938"/>
            <a:endParaRPr lang="de-DE" sz="2000"/>
          </a:p>
          <a:p>
            <a:pPr defTabSz="515938"/>
            <a:endParaRPr lang="de-DE" sz="2000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71488" y="1933575"/>
            <a:ext cx="3932237" cy="935038"/>
          </a:xfrm>
          <a:prstGeom prst="rect">
            <a:avLst/>
          </a:prstGeom>
          <a:solidFill>
            <a:srgbClr val="A2FFA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defTabSz="515938"/>
            <a:endParaRPr lang="de-AT" sz="2000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722563" y="1989138"/>
            <a:ext cx="1557337" cy="8112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85725" tIns="42862" rIns="85725" bIns="42862" anchor="ctr"/>
          <a:lstStyle/>
          <a:p>
            <a:pPr algn="ctr" defTabSz="704850"/>
            <a:r>
              <a:rPr lang="de-DE" sz="1200"/>
              <a:t>Mietaufwand, </a:t>
            </a:r>
          </a:p>
          <a:p>
            <a:pPr algn="ctr" defTabSz="704850"/>
            <a:r>
              <a:rPr lang="de-DE" sz="1200"/>
              <a:t>Zinsauf</a:t>
            </a:r>
            <a:r>
              <a:rPr lang="de-AT" sz="1200"/>
              <a:t>wand, </a:t>
            </a:r>
          </a:p>
          <a:p>
            <a:pPr algn="ctr" defTabSz="704850"/>
            <a:r>
              <a:rPr lang="de-AT" sz="1200"/>
              <a:t>Werbeaufwand,…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7377113" y="2198688"/>
            <a:ext cx="1066800" cy="8334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789738" y="1860550"/>
            <a:ext cx="2079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defTabSz="704850"/>
            <a:r>
              <a:rPr lang="de-DE" sz="1500"/>
              <a:t>soll               haben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6813550" y="2120900"/>
            <a:ext cx="2160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7853363" y="2147888"/>
            <a:ext cx="0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371975" y="2211388"/>
            <a:ext cx="21828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500" b="1"/>
              <a:t>Aufwandskonten</a:t>
            </a:r>
            <a:endParaRPr lang="de-DE" sz="1500" b="1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6710363" y="2225675"/>
            <a:ext cx="10461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de-DE" sz="1600" b="1"/>
              <a:t>Auf-wand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15925" y="4508500"/>
            <a:ext cx="2574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500" b="1"/>
              <a:t>ERTRÄGE</a:t>
            </a:r>
            <a:r>
              <a:rPr lang="de-AT" sz="1600"/>
              <a:t> </a:t>
            </a:r>
            <a:r>
              <a:rPr lang="de-AT" sz="1000"/>
              <a:t>(= Kapital </a:t>
            </a:r>
            <a:r>
              <a:rPr lang="de-AT" sz="1000">
                <a:sym typeface="Wingdings" pitchFamily="2" charset="2"/>
              </a:rPr>
              <a:t>)</a:t>
            </a:r>
            <a:endParaRPr lang="de-DE" sz="1000"/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92113" y="2220913"/>
            <a:ext cx="2574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500" b="1"/>
              <a:t>AUFWÄNDE</a:t>
            </a:r>
            <a:r>
              <a:rPr lang="de-AT" sz="1600"/>
              <a:t> </a:t>
            </a:r>
            <a:r>
              <a:rPr lang="de-AT" sz="1000"/>
              <a:t>(= Kapital </a:t>
            </a:r>
            <a:r>
              <a:rPr lang="de-AT" sz="1000">
                <a:sym typeface="Wingdings" pitchFamily="2" charset="2"/>
              </a:rPr>
              <a:t>)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11125" y="133350"/>
            <a:ext cx="386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Erfolgskonten - Buchungsregeln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"/>
          <p:cNvSpPr>
            <a:spLocks noChangeArrowheads="1"/>
          </p:cNvSpPr>
          <p:nvPr/>
        </p:nvSpPr>
        <p:spPr bwMode="auto">
          <a:xfrm>
            <a:off x="111125" y="133350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Erfolgskonten</a:t>
            </a:r>
          </a:p>
        </p:txBody>
      </p:sp>
      <p:sp>
        <p:nvSpPr>
          <p:cNvPr id="50179" name="Rectangle 24"/>
          <p:cNvSpPr>
            <a:spLocks noChangeArrowheads="1"/>
          </p:cNvSpPr>
          <p:nvPr/>
        </p:nvSpPr>
        <p:spPr bwMode="auto">
          <a:xfrm>
            <a:off x="3246438" y="903288"/>
            <a:ext cx="3395662" cy="522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/>
              <a:t>Erfolgskonten</a:t>
            </a:r>
          </a:p>
        </p:txBody>
      </p:sp>
      <p:sp>
        <p:nvSpPr>
          <p:cNvPr id="50180" name="Rectangle 25"/>
          <p:cNvSpPr>
            <a:spLocks noChangeArrowheads="1"/>
          </p:cNvSpPr>
          <p:nvPr/>
        </p:nvSpPr>
        <p:spPr bwMode="auto">
          <a:xfrm>
            <a:off x="577850" y="1924050"/>
            <a:ext cx="3395663" cy="52228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de-DE"/>
              <a:t>Aufwände</a:t>
            </a:r>
          </a:p>
        </p:txBody>
      </p:sp>
      <p:sp>
        <p:nvSpPr>
          <p:cNvPr id="50181" name="Rectangle 26"/>
          <p:cNvSpPr>
            <a:spLocks noChangeArrowheads="1"/>
          </p:cNvSpPr>
          <p:nvPr/>
        </p:nvSpPr>
        <p:spPr bwMode="auto">
          <a:xfrm>
            <a:off x="5745163" y="1924050"/>
            <a:ext cx="3395662" cy="5222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de-DE"/>
              <a:t>Erträge</a:t>
            </a:r>
          </a:p>
        </p:txBody>
      </p:sp>
      <p:sp>
        <p:nvSpPr>
          <p:cNvPr id="50182" name="Text Box 27"/>
          <p:cNvSpPr txBox="1">
            <a:spLocks noChangeArrowheads="1"/>
          </p:cNvSpPr>
          <p:nvPr/>
        </p:nvSpPr>
        <p:spPr bwMode="auto">
          <a:xfrm>
            <a:off x="541338" y="2517775"/>
            <a:ext cx="349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/>
              <a:t>…werden im </a:t>
            </a:r>
            <a:r>
              <a:rPr lang="de-DE" b="1"/>
              <a:t>SOLL</a:t>
            </a:r>
            <a:r>
              <a:rPr lang="de-DE"/>
              <a:t> verbucht!</a:t>
            </a:r>
          </a:p>
        </p:txBody>
      </p:sp>
      <p:sp>
        <p:nvSpPr>
          <p:cNvPr id="50183" name="Text Box 28"/>
          <p:cNvSpPr txBox="1">
            <a:spLocks noChangeArrowheads="1"/>
          </p:cNvSpPr>
          <p:nvPr/>
        </p:nvSpPr>
        <p:spPr bwMode="auto">
          <a:xfrm>
            <a:off x="5695950" y="2524125"/>
            <a:ext cx="3738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/>
              <a:t>…werden im </a:t>
            </a:r>
            <a:r>
              <a:rPr lang="de-DE" b="1"/>
              <a:t>HABEN</a:t>
            </a:r>
            <a:r>
              <a:rPr lang="de-DE"/>
              <a:t> verbucht!</a:t>
            </a:r>
          </a:p>
        </p:txBody>
      </p:sp>
      <p:sp>
        <p:nvSpPr>
          <p:cNvPr id="50184" name="Text Box 29"/>
          <p:cNvSpPr txBox="1">
            <a:spLocks noChangeArrowheads="1"/>
          </p:cNvSpPr>
          <p:nvPr/>
        </p:nvSpPr>
        <p:spPr bwMode="auto">
          <a:xfrm>
            <a:off x="573088" y="3098800"/>
            <a:ext cx="34925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-"/>
            </a:pPr>
            <a:r>
              <a:rPr lang="de-DE"/>
              <a:t>Mietaufwand</a:t>
            </a:r>
          </a:p>
          <a:p>
            <a:pPr>
              <a:buFontTx/>
              <a:buChar char="-"/>
            </a:pPr>
            <a:r>
              <a:rPr lang="de-DE"/>
              <a:t>Zinsenaufwand</a:t>
            </a:r>
          </a:p>
          <a:p>
            <a:pPr>
              <a:buFontTx/>
              <a:buChar char="-"/>
            </a:pPr>
            <a:r>
              <a:rPr lang="de-DE"/>
              <a:t>Heizölverbrauch</a:t>
            </a:r>
          </a:p>
          <a:p>
            <a:pPr>
              <a:buFontTx/>
              <a:buChar char="-"/>
            </a:pPr>
            <a:r>
              <a:rPr lang="de-DE"/>
              <a:t>Gehälter</a:t>
            </a:r>
          </a:p>
          <a:p>
            <a:pPr>
              <a:buFontTx/>
              <a:buChar char="-"/>
            </a:pPr>
            <a:r>
              <a:rPr lang="de-DE"/>
              <a:t>Telefongebühren</a:t>
            </a:r>
          </a:p>
          <a:p>
            <a:pPr>
              <a:buFontTx/>
              <a:buChar char="-"/>
            </a:pPr>
            <a:r>
              <a:rPr lang="de-DE"/>
              <a:t>Instandhaltung durch Dritte</a:t>
            </a:r>
            <a:br>
              <a:rPr lang="de-DE"/>
            </a:br>
            <a:r>
              <a:rPr lang="de-DE"/>
              <a:t> (Reparaturen)</a:t>
            </a:r>
          </a:p>
          <a:p>
            <a:r>
              <a:rPr lang="de-DE"/>
              <a:t>…</a:t>
            </a:r>
          </a:p>
        </p:txBody>
      </p:sp>
      <p:sp>
        <p:nvSpPr>
          <p:cNvPr id="50185" name="Text Box 30"/>
          <p:cNvSpPr txBox="1">
            <a:spLocks noChangeArrowheads="1"/>
          </p:cNvSpPr>
          <p:nvPr/>
        </p:nvSpPr>
        <p:spPr bwMode="auto">
          <a:xfrm>
            <a:off x="5657850" y="3090863"/>
            <a:ext cx="25939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-"/>
            </a:pPr>
            <a:r>
              <a:rPr lang="de-DE"/>
              <a:t>Zinsenerträge</a:t>
            </a:r>
          </a:p>
          <a:p>
            <a:pPr>
              <a:buFontTx/>
              <a:buChar char="-"/>
            </a:pPr>
            <a:r>
              <a:rPr lang="de-DE"/>
              <a:t>Mieterträge</a:t>
            </a:r>
          </a:p>
          <a:p>
            <a:pPr>
              <a:buFontTx/>
              <a:buChar char="-"/>
            </a:pPr>
            <a:r>
              <a:rPr lang="de-DE"/>
              <a:t>Provisionserträge</a:t>
            </a:r>
          </a:p>
          <a:p>
            <a:pPr>
              <a:buFontTx/>
              <a:buChar char="-"/>
            </a:pPr>
            <a:r>
              <a:rPr lang="de-DE"/>
              <a:t>Handelswarenerlöse</a:t>
            </a:r>
          </a:p>
          <a:p>
            <a:r>
              <a:rPr lang="de-DE"/>
              <a:t>…</a:t>
            </a:r>
          </a:p>
        </p:txBody>
      </p:sp>
      <p:pic>
        <p:nvPicPr>
          <p:cNvPr id="50186" name="Picture 36" descr="Kos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4637088"/>
            <a:ext cx="227965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7" name="Line 37"/>
          <p:cNvSpPr>
            <a:spLocks noChangeShapeType="1"/>
          </p:cNvSpPr>
          <p:nvPr/>
        </p:nvSpPr>
        <p:spPr bwMode="auto">
          <a:xfrm>
            <a:off x="273050" y="1685925"/>
            <a:ext cx="923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0188" name="Line 38"/>
          <p:cNvSpPr>
            <a:spLocks noChangeShapeType="1"/>
          </p:cNvSpPr>
          <p:nvPr/>
        </p:nvSpPr>
        <p:spPr bwMode="auto">
          <a:xfrm>
            <a:off x="4833938" y="1674813"/>
            <a:ext cx="0" cy="4678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0189" name="Rectangle 39"/>
          <p:cNvSpPr>
            <a:spLocks noChangeArrowheads="1"/>
          </p:cNvSpPr>
          <p:nvPr/>
        </p:nvSpPr>
        <p:spPr bwMode="auto">
          <a:xfrm>
            <a:off x="185738" y="1362075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b="1"/>
              <a:t>SOLL</a:t>
            </a:r>
            <a:endParaRPr lang="de-AT" b="1"/>
          </a:p>
        </p:txBody>
      </p:sp>
      <p:sp>
        <p:nvSpPr>
          <p:cNvPr id="50190" name="Rectangle 40"/>
          <p:cNvSpPr>
            <a:spLocks noChangeArrowheads="1"/>
          </p:cNvSpPr>
          <p:nvPr/>
        </p:nvSpPr>
        <p:spPr bwMode="auto">
          <a:xfrm>
            <a:off x="8591550" y="1379538"/>
            <a:ext cx="1004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b="1"/>
              <a:t>Haben</a:t>
            </a:r>
            <a:endParaRPr lang="de-AT" b="1"/>
          </a:p>
        </p:txBody>
      </p:sp>
      <p:sp>
        <p:nvSpPr>
          <p:cNvPr id="50191" name="Rectangle 1091"/>
          <p:cNvSpPr>
            <a:spLocks noChangeArrowheads="1"/>
          </p:cNvSpPr>
          <p:nvPr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50192" name="Grafik 18" descr="bauerpoin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multiquf">
  <a:themeElements>
    <a:clrScheme name="">
      <a:dk1>
        <a:srgbClr val="000000"/>
      </a:dk1>
      <a:lt1>
        <a:srgbClr val="FFFFFF"/>
      </a:lt1>
      <a:dk2>
        <a:srgbClr val="00FFFF"/>
      </a:dk2>
      <a:lt2>
        <a:srgbClr val="000000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FF00FF"/>
      </a:hlink>
      <a:folHlink>
        <a:srgbClr val="C0C0C0"/>
      </a:folHlink>
    </a:clrScheme>
    <a:fontScheme name="multiqu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ultiquf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quf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c:\powerpnt\layout\farbovhd\multiquf.ppt</Template>
  <TotalTime>0</TotalTime>
  <Pages>45</Pages>
  <Words>366</Words>
  <Application>Microsoft Office PowerPoint</Application>
  <PresentationFormat>A4-Papier (210x297 mm)</PresentationFormat>
  <Paragraphs>129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Verdana</vt:lpstr>
      <vt:lpstr>Arial</vt:lpstr>
      <vt:lpstr>Wingdings</vt:lpstr>
      <vt:lpstr>multiquf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BAUER Helmut</cp:lastModifiedBy>
  <cp:revision>160</cp:revision>
  <cp:lastPrinted>2013-11-14T09:17:51Z</cp:lastPrinted>
  <dcterms:created xsi:type="dcterms:W3CDTF">1996-06-07T13:56:40Z</dcterms:created>
  <dcterms:modified xsi:type="dcterms:W3CDTF">2013-11-29T13:32:29Z</dcterms:modified>
</cp:coreProperties>
</file>